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4"/>
  </p:notesMasterIdLst>
  <p:sldIdLst>
    <p:sldId id="256" r:id="rId2"/>
    <p:sldId id="407" r:id="rId3"/>
    <p:sldId id="450" r:id="rId4"/>
    <p:sldId id="444" r:id="rId5"/>
    <p:sldId id="492" r:id="rId6"/>
    <p:sldId id="390" r:id="rId7"/>
    <p:sldId id="391" r:id="rId8"/>
    <p:sldId id="520" r:id="rId9"/>
    <p:sldId id="392" r:id="rId10"/>
    <p:sldId id="522" r:id="rId11"/>
    <p:sldId id="521" r:id="rId12"/>
    <p:sldId id="442" r:id="rId13"/>
    <p:sldId id="463" r:id="rId14"/>
    <p:sldId id="464" r:id="rId15"/>
    <p:sldId id="465" r:id="rId16"/>
    <p:sldId id="457" r:id="rId17"/>
    <p:sldId id="471" r:id="rId18"/>
    <p:sldId id="472" r:id="rId19"/>
    <p:sldId id="494" r:id="rId20"/>
    <p:sldId id="481" r:id="rId21"/>
    <p:sldId id="474" r:id="rId22"/>
    <p:sldId id="489" r:id="rId23"/>
    <p:sldId id="490" r:id="rId24"/>
    <p:sldId id="526" r:id="rId25"/>
    <p:sldId id="456" r:id="rId26"/>
    <p:sldId id="458" r:id="rId27"/>
    <p:sldId id="443" r:id="rId28"/>
    <p:sldId id="523" r:id="rId29"/>
    <p:sldId id="511" r:id="rId30"/>
    <p:sldId id="416" r:id="rId31"/>
    <p:sldId id="422" r:id="rId32"/>
    <p:sldId id="423" r:id="rId33"/>
    <p:sldId id="525" r:id="rId34"/>
    <p:sldId id="495" r:id="rId35"/>
    <p:sldId id="497" r:id="rId36"/>
    <p:sldId id="498" r:id="rId37"/>
    <p:sldId id="499" r:id="rId38"/>
    <p:sldId id="500" r:id="rId39"/>
    <p:sldId id="501" r:id="rId40"/>
    <p:sldId id="502" r:id="rId41"/>
    <p:sldId id="503" r:id="rId42"/>
    <p:sldId id="504" r:id="rId43"/>
    <p:sldId id="506" r:id="rId44"/>
    <p:sldId id="507" r:id="rId45"/>
    <p:sldId id="410" r:id="rId46"/>
    <p:sldId id="509" r:id="rId47"/>
    <p:sldId id="510" r:id="rId48"/>
    <p:sldId id="453" r:id="rId49"/>
    <p:sldId id="519" r:id="rId50"/>
    <p:sldId id="437" r:id="rId51"/>
    <p:sldId id="454" r:id="rId52"/>
    <p:sldId id="455" r:id="rId53"/>
    <p:sldId id="508" r:id="rId54"/>
    <p:sldId id="449" r:id="rId55"/>
    <p:sldId id="466" r:id="rId56"/>
    <p:sldId id="446" r:id="rId57"/>
    <p:sldId id="447" r:id="rId58"/>
    <p:sldId id="448" r:id="rId59"/>
    <p:sldId id="451" r:id="rId60"/>
    <p:sldId id="424" r:id="rId61"/>
    <p:sldId id="425" r:id="rId62"/>
    <p:sldId id="426" r:id="rId63"/>
    <p:sldId id="427" r:id="rId64"/>
    <p:sldId id="429" r:id="rId65"/>
    <p:sldId id="428" r:id="rId66"/>
    <p:sldId id="430" r:id="rId67"/>
    <p:sldId id="431" r:id="rId68"/>
    <p:sldId id="467" r:id="rId69"/>
    <p:sldId id="388" r:id="rId70"/>
    <p:sldId id="400" r:id="rId71"/>
    <p:sldId id="316" r:id="rId72"/>
    <p:sldId id="324" r:id="rId73"/>
    <p:sldId id="327" r:id="rId74"/>
    <p:sldId id="264" r:id="rId75"/>
    <p:sldId id="263" r:id="rId76"/>
    <p:sldId id="512" r:id="rId77"/>
    <p:sldId id="513" r:id="rId78"/>
    <p:sldId id="514" r:id="rId79"/>
    <p:sldId id="515" r:id="rId80"/>
    <p:sldId id="516" r:id="rId81"/>
    <p:sldId id="517" r:id="rId82"/>
    <p:sldId id="518" r:id="rId83"/>
  </p:sldIdLst>
  <p:sldSz cx="12192000" cy="6858000"/>
  <p:notesSz cx="6792913" cy="99250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9679" autoAdjust="0"/>
    <p:restoredTop sz="85860" autoAdjust="0"/>
  </p:normalViewPr>
  <p:slideViewPr>
    <p:cSldViewPr snapToGrid="0" snapToObjects="1">
      <p:cViewPr>
        <p:scale>
          <a:sx n="125" d="100"/>
          <a:sy n="125" d="100"/>
        </p:scale>
        <p:origin x="-1708" y="-4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49317" y="0"/>
            <a:ext cx="2943596" cy="496253"/>
          </a:xfrm>
          <a:prstGeom prst="rect">
            <a:avLst/>
          </a:prstGeom>
        </p:spPr>
        <p:txBody>
          <a:bodyPr vert="horz" lIns="80239" tIns="40119" rIns="80239" bIns="40119" rtlCol="1"/>
          <a:lstStyle>
            <a:lvl1pPr algn="r">
              <a:defRPr sz="1100"/>
            </a:lvl1pPr>
          </a:lstStyle>
          <a:p>
            <a:endParaRPr lang="he-IL"/>
          </a:p>
        </p:txBody>
      </p:sp>
      <p:sp>
        <p:nvSpPr>
          <p:cNvPr id="3" name="מציין מיקום של תאריך 2"/>
          <p:cNvSpPr>
            <a:spLocks noGrp="1"/>
          </p:cNvSpPr>
          <p:nvPr>
            <p:ph type="dt" idx="1"/>
          </p:nvPr>
        </p:nvSpPr>
        <p:spPr>
          <a:xfrm>
            <a:off x="1573" y="0"/>
            <a:ext cx="2943596" cy="496253"/>
          </a:xfrm>
          <a:prstGeom prst="rect">
            <a:avLst/>
          </a:prstGeom>
        </p:spPr>
        <p:txBody>
          <a:bodyPr vert="horz" lIns="80239" tIns="40119" rIns="80239" bIns="40119" rtlCol="1"/>
          <a:lstStyle>
            <a:lvl1pPr algn="l">
              <a:defRPr sz="1100"/>
            </a:lvl1pPr>
          </a:lstStyle>
          <a:p>
            <a:fld id="{FAF28B35-BD28-4848-BF5E-93002AC07C9D}" type="datetimeFigureOut">
              <a:rPr lang="he-IL" smtClean="0"/>
              <a:t>כ"ז/אלול/תשפ"ו</a:t>
            </a:fld>
            <a:endParaRPr lang="he-IL"/>
          </a:p>
        </p:txBody>
      </p:sp>
      <p:sp>
        <p:nvSpPr>
          <p:cNvPr id="4" name="מציין מיקום של תמונת שקופית 3"/>
          <p:cNvSpPr>
            <a:spLocks noGrp="1" noRot="1" noChangeAspect="1"/>
          </p:cNvSpPr>
          <p:nvPr>
            <p:ph type="sldImg" idx="2"/>
          </p:nvPr>
        </p:nvSpPr>
        <p:spPr>
          <a:xfrm>
            <a:off x="88900" y="744538"/>
            <a:ext cx="6615113" cy="3721100"/>
          </a:xfrm>
          <a:prstGeom prst="rect">
            <a:avLst/>
          </a:prstGeom>
          <a:noFill/>
          <a:ln w="12700">
            <a:solidFill>
              <a:prstClr val="black"/>
            </a:solidFill>
          </a:ln>
        </p:spPr>
        <p:txBody>
          <a:bodyPr vert="horz" lIns="80239" tIns="40119" rIns="80239" bIns="40119" rtlCol="1" anchor="ctr"/>
          <a:lstStyle/>
          <a:p>
            <a:endParaRPr lang="he-IL"/>
          </a:p>
        </p:txBody>
      </p:sp>
      <p:sp>
        <p:nvSpPr>
          <p:cNvPr id="5" name="מציין מיקום של הערות 4"/>
          <p:cNvSpPr>
            <a:spLocks noGrp="1"/>
          </p:cNvSpPr>
          <p:nvPr>
            <p:ph type="body" sz="quarter" idx="3"/>
          </p:nvPr>
        </p:nvSpPr>
        <p:spPr>
          <a:xfrm>
            <a:off x="679292" y="4714399"/>
            <a:ext cx="5434330" cy="4466273"/>
          </a:xfrm>
          <a:prstGeom prst="rect">
            <a:avLst/>
          </a:prstGeom>
        </p:spPr>
        <p:txBody>
          <a:bodyPr vert="horz" lIns="80239" tIns="40119" rIns="80239" bIns="40119"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49317" y="9427505"/>
            <a:ext cx="2943596" cy="496253"/>
          </a:xfrm>
          <a:prstGeom prst="rect">
            <a:avLst/>
          </a:prstGeom>
        </p:spPr>
        <p:txBody>
          <a:bodyPr vert="horz" lIns="80239" tIns="40119" rIns="80239" bIns="40119" rtlCol="1" anchor="b"/>
          <a:lstStyle>
            <a:lvl1pPr algn="r">
              <a:defRPr sz="1100"/>
            </a:lvl1pPr>
          </a:lstStyle>
          <a:p>
            <a:endParaRPr lang="he-IL"/>
          </a:p>
        </p:txBody>
      </p:sp>
      <p:sp>
        <p:nvSpPr>
          <p:cNvPr id="7" name="מציין מיקום של מספר שקופית 6"/>
          <p:cNvSpPr>
            <a:spLocks noGrp="1"/>
          </p:cNvSpPr>
          <p:nvPr>
            <p:ph type="sldNum" sz="quarter" idx="5"/>
          </p:nvPr>
        </p:nvSpPr>
        <p:spPr>
          <a:xfrm>
            <a:off x="1573" y="9427505"/>
            <a:ext cx="2943596" cy="496253"/>
          </a:xfrm>
          <a:prstGeom prst="rect">
            <a:avLst/>
          </a:prstGeom>
        </p:spPr>
        <p:txBody>
          <a:bodyPr vert="horz" lIns="80239" tIns="40119" rIns="80239" bIns="40119" rtlCol="1" anchor="b"/>
          <a:lstStyle>
            <a:lvl1pPr algn="l">
              <a:defRPr sz="1100"/>
            </a:lvl1pPr>
          </a:lstStyle>
          <a:p>
            <a:fld id="{0B59B5AC-ACF3-4F0A-B5CA-F1C086733BBC}" type="slidenum">
              <a:rPr lang="he-IL" smtClean="0"/>
              <a:t>‹#›</a:t>
            </a:fld>
            <a:endParaRPr lang="he-IL"/>
          </a:p>
        </p:txBody>
      </p:sp>
    </p:spTree>
    <p:extLst>
      <p:ext uri="{BB962C8B-B14F-4D97-AF65-F5344CB8AC3E}">
        <p14:creationId xmlns:p14="http://schemas.microsoft.com/office/powerpoint/2010/main" val="10499398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B59B5AC-ACF3-4F0A-B5CA-F1C086733BBC}" type="slidenum">
              <a:rPr lang="he-IL" smtClean="0"/>
              <a:t>6</a:t>
            </a:fld>
            <a:endParaRPr lang="he-IL"/>
          </a:p>
        </p:txBody>
      </p:sp>
    </p:spTree>
    <p:extLst>
      <p:ext uri="{BB962C8B-B14F-4D97-AF65-F5344CB8AC3E}">
        <p14:creationId xmlns:p14="http://schemas.microsoft.com/office/powerpoint/2010/main" val="3037448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he-IL" sz="1200" b="0" u="none" strike="noStrike" kern="1200" dirty="0" smtClean="0">
                <a:solidFill>
                  <a:schemeClr val="tx1"/>
                </a:solidFill>
                <a:effectLst/>
                <a:latin typeface="+mn-lt"/>
                <a:ea typeface="+mn-ea"/>
                <a:cs typeface="+mn-cs"/>
              </a:rPr>
              <a:t>מתי מנתחים (התוויות לניתוח)מתי לא מנתחים (מעקב או טיפול שמרני)</a:t>
            </a:r>
            <a:r>
              <a:rPr lang="he-IL" sz="1200" b="1" u="none" strike="noStrike" kern="1200" dirty="0" smtClean="0">
                <a:solidFill>
                  <a:schemeClr val="tx1"/>
                </a:solidFill>
                <a:effectLst/>
                <a:latin typeface="+mn-lt"/>
                <a:ea typeface="+mn-ea"/>
                <a:cs typeface="+mn-cs"/>
              </a:rPr>
              <a:t>הפרעות נשימה בשינה</a:t>
            </a:r>
            <a:r>
              <a:rPr lang="he-IL" sz="1200" b="0" u="none" strike="noStrike" kern="1200" dirty="0" smtClean="0">
                <a:solidFill>
                  <a:schemeClr val="tx1"/>
                </a:solidFill>
                <a:effectLst/>
                <a:latin typeface="+mn-lt"/>
                <a:ea typeface="+mn-ea"/>
                <a:cs typeface="+mn-cs"/>
              </a:rPr>
              <a:t> (נחירות קשות, הפסקות נשימה)</a:t>
            </a:r>
            <a:r>
              <a:rPr lang="he-IL" sz="1200" b="1" u="none" strike="noStrike" kern="1200" dirty="0" smtClean="0">
                <a:solidFill>
                  <a:schemeClr val="tx1"/>
                </a:solidFill>
                <a:effectLst/>
                <a:latin typeface="+mn-lt"/>
                <a:ea typeface="+mn-ea"/>
                <a:cs typeface="+mn-cs"/>
              </a:rPr>
              <a:t>הגדלה פיזיולוגית</a:t>
            </a:r>
            <a:r>
              <a:rPr lang="he-IL" sz="1200" b="0" u="none" strike="noStrike" kern="1200" dirty="0" smtClean="0">
                <a:solidFill>
                  <a:schemeClr val="tx1"/>
                </a:solidFill>
                <a:effectLst/>
                <a:latin typeface="+mn-lt"/>
                <a:ea typeface="+mn-ea"/>
                <a:cs typeface="+mn-cs"/>
              </a:rPr>
              <a:t> ללא הפרעה לנשימה או </a:t>
            </a:r>
            <a:r>
              <a:rPr lang="he-IL" sz="1200" b="0" u="none" strike="noStrike" kern="1200" dirty="0" err="1" smtClean="0">
                <a:solidFill>
                  <a:schemeClr val="tx1"/>
                </a:solidFill>
                <a:effectLst/>
                <a:latin typeface="+mn-lt"/>
                <a:ea typeface="+mn-ea"/>
                <a:cs typeface="+mn-cs"/>
              </a:rPr>
              <a:t>לשינה</a:t>
            </a:r>
            <a:r>
              <a:rPr lang="he-IL" sz="1200" b="1" u="none" strike="noStrike" kern="1200" dirty="0" err="1" smtClean="0">
                <a:solidFill>
                  <a:schemeClr val="tx1"/>
                </a:solidFill>
                <a:effectLst/>
                <a:latin typeface="+mn-lt"/>
                <a:ea typeface="+mn-ea"/>
                <a:cs typeface="+mn-cs"/>
              </a:rPr>
              <a:t>דלקות</a:t>
            </a:r>
            <a:r>
              <a:rPr lang="he-IL" sz="1200" b="1" u="none" strike="noStrike" kern="1200" dirty="0" smtClean="0">
                <a:solidFill>
                  <a:schemeClr val="tx1"/>
                </a:solidFill>
                <a:effectLst/>
                <a:latin typeface="+mn-lt"/>
                <a:ea typeface="+mn-ea"/>
                <a:cs typeface="+mn-cs"/>
              </a:rPr>
              <a:t> גרון חיידקיות חוזרות</a:t>
            </a:r>
            <a:r>
              <a:rPr lang="he-IL" sz="1200" b="0" u="none" strike="noStrike" kern="1200" dirty="0" smtClean="0">
                <a:solidFill>
                  <a:schemeClr val="tx1"/>
                </a:solidFill>
                <a:effectLst/>
                <a:latin typeface="+mn-lt"/>
                <a:ea typeface="+mn-ea"/>
                <a:cs typeface="+mn-cs"/>
              </a:rPr>
              <a:t> (בתדירות גבוהה)</a:t>
            </a:r>
            <a:r>
              <a:rPr lang="he-IL" sz="1200" b="1" u="none" strike="noStrike" kern="1200" dirty="0" smtClean="0">
                <a:solidFill>
                  <a:schemeClr val="tx1"/>
                </a:solidFill>
                <a:effectLst/>
                <a:latin typeface="+mn-lt"/>
                <a:ea typeface="+mn-ea"/>
                <a:cs typeface="+mn-cs"/>
              </a:rPr>
              <a:t>דלקות בודדות</a:t>
            </a:r>
            <a:r>
              <a:rPr lang="he-IL" sz="1200" b="0" u="none" strike="noStrike" kern="1200" dirty="0" smtClean="0">
                <a:solidFill>
                  <a:schemeClr val="tx1"/>
                </a:solidFill>
                <a:effectLst/>
                <a:latin typeface="+mn-lt"/>
                <a:ea typeface="+mn-ea"/>
                <a:cs typeface="+mn-cs"/>
              </a:rPr>
              <a:t> או מזדמנות </a:t>
            </a:r>
            <a:r>
              <a:rPr lang="he-IL" sz="1200" b="0" u="none" strike="noStrike" kern="1200" dirty="0" err="1" smtClean="0">
                <a:solidFill>
                  <a:schemeClr val="tx1"/>
                </a:solidFill>
                <a:effectLst/>
                <a:latin typeface="+mn-lt"/>
                <a:ea typeface="+mn-ea"/>
                <a:cs typeface="+mn-cs"/>
              </a:rPr>
              <a:t>בשנה</a:t>
            </a:r>
            <a:r>
              <a:rPr lang="he-IL" sz="1200" b="1" u="none" strike="noStrike" kern="1200" dirty="0" err="1" smtClean="0">
                <a:solidFill>
                  <a:schemeClr val="tx1"/>
                </a:solidFill>
                <a:effectLst/>
                <a:latin typeface="+mn-lt"/>
                <a:ea typeface="+mn-ea"/>
                <a:cs typeface="+mn-cs"/>
              </a:rPr>
              <a:t>קושי</a:t>
            </a:r>
            <a:r>
              <a:rPr lang="he-IL" sz="1200" b="1" u="none" strike="noStrike" kern="1200" dirty="0" smtClean="0">
                <a:solidFill>
                  <a:schemeClr val="tx1"/>
                </a:solidFill>
                <a:effectLst/>
                <a:latin typeface="+mn-lt"/>
                <a:ea typeface="+mn-ea"/>
                <a:cs typeface="+mn-cs"/>
              </a:rPr>
              <a:t> משמעותי בבליעה </a:t>
            </a:r>
            <a:r>
              <a:rPr lang="he-IL" sz="1200" b="1" u="none" strike="noStrike" kern="1200" dirty="0" err="1" smtClean="0">
                <a:solidFill>
                  <a:schemeClr val="tx1"/>
                </a:solidFill>
                <a:effectLst/>
                <a:latin typeface="+mn-lt"/>
                <a:ea typeface="+mn-ea"/>
                <a:cs typeface="+mn-cs"/>
              </a:rPr>
              <a:t>ובאכילהגיל</a:t>
            </a:r>
            <a:r>
              <a:rPr lang="he-IL" sz="1200" b="1" u="none" strike="noStrike" kern="1200" dirty="0" smtClean="0">
                <a:solidFill>
                  <a:schemeClr val="tx1"/>
                </a:solidFill>
                <a:effectLst/>
                <a:latin typeface="+mn-lt"/>
                <a:ea typeface="+mn-ea"/>
                <a:cs typeface="+mn-cs"/>
              </a:rPr>
              <a:t> צעיר מאוד</a:t>
            </a:r>
            <a:r>
              <a:rPr lang="he-IL" sz="1200" b="0" u="none" strike="noStrike" kern="1200" dirty="0" smtClean="0">
                <a:solidFill>
                  <a:schemeClr val="tx1"/>
                </a:solidFill>
                <a:effectLst/>
                <a:latin typeface="+mn-lt"/>
                <a:ea typeface="+mn-ea"/>
                <a:cs typeface="+mn-cs"/>
              </a:rPr>
              <a:t> ללא תסמינים חסימתיים </a:t>
            </a:r>
            <a:r>
              <a:rPr lang="he-IL" sz="1200" b="0" u="none" strike="noStrike" kern="1200" dirty="0" err="1" smtClean="0">
                <a:solidFill>
                  <a:schemeClr val="tx1"/>
                </a:solidFill>
                <a:effectLst/>
                <a:latin typeface="+mn-lt"/>
                <a:ea typeface="+mn-ea"/>
                <a:cs typeface="+mn-cs"/>
              </a:rPr>
              <a:t>קשים</a:t>
            </a:r>
            <a:r>
              <a:rPr lang="he-IL" sz="1200" b="1" u="none" strike="noStrike" kern="1200" dirty="0" err="1" smtClean="0">
                <a:solidFill>
                  <a:schemeClr val="tx1"/>
                </a:solidFill>
                <a:effectLst/>
                <a:latin typeface="+mn-lt"/>
                <a:ea typeface="+mn-ea"/>
                <a:cs typeface="+mn-cs"/>
              </a:rPr>
              <a:t>עיכוב</a:t>
            </a:r>
            <a:r>
              <a:rPr lang="he-IL" sz="1200" b="1" u="none" strike="noStrike" kern="1200" dirty="0" smtClean="0">
                <a:solidFill>
                  <a:schemeClr val="tx1"/>
                </a:solidFill>
                <a:effectLst/>
                <a:latin typeface="+mn-lt"/>
                <a:ea typeface="+mn-ea"/>
                <a:cs typeface="+mn-cs"/>
              </a:rPr>
              <a:t> בצמיחה וגדילה</a:t>
            </a:r>
            <a:r>
              <a:rPr lang="he-IL" sz="1200" b="0" u="none" strike="noStrike" kern="1200" dirty="0" smtClean="0">
                <a:solidFill>
                  <a:schemeClr val="tx1"/>
                </a:solidFill>
                <a:effectLst/>
                <a:latin typeface="+mn-lt"/>
                <a:ea typeface="+mn-ea"/>
                <a:cs typeface="+mn-cs"/>
              </a:rPr>
              <a:t> עקב בעיות נשימה/</a:t>
            </a:r>
            <a:r>
              <a:rPr lang="he-IL" sz="1200" b="0" u="none" strike="noStrike" kern="1200" dirty="0" err="1" smtClean="0">
                <a:solidFill>
                  <a:schemeClr val="tx1"/>
                </a:solidFill>
                <a:effectLst/>
                <a:latin typeface="+mn-lt"/>
                <a:ea typeface="+mn-ea"/>
                <a:cs typeface="+mn-cs"/>
              </a:rPr>
              <a:t>תזונה</a:t>
            </a:r>
            <a:r>
              <a:rPr lang="he-IL" sz="1200" b="1" u="none" strike="noStrike" kern="1200" dirty="0" err="1" smtClean="0">
                <a:solidFill>
                  <a:schemeClr val="tx1"/>
                </a:solidFill>
                <a:effectLst/>
                <a:latin typeface="+mn-lt"/>
                <a:ea typeface="+mn-ea"/>
                <a:cs typeface="+mn-cs"/>
              </a:rPr>
              <a:t>הפרעות</a:t>
            </a:r>
            <a:r>
              <a:rPr lang="he-IL" sz="1200" b="1" u="none" strike="noStrike" kern="1200" dirty="0" smtClean="0">
                <a:solidFill>
                  <a:schemeClr val="tx1"/>
                </a:solidFill>
                <a:effectLst/>
                <a:latin typeface="+mn-lt"/>
                <a:ea typeface="+mn-ea"/>
                <a:cs typeface="+mn-cs"/>
              </a:rPr>
              <a:t> קרישת דם</a:t>
            </a:r>
            <a:r>
              <a:rPr lang="he-IL" sz="1200" b="0" u="none" strike="noStrike" kern="1200" dirty="0" smtClean="0">
                <a:solidFill>
                  <a:schemeClr val="tx1"/>
                </a:solidFill>
                <a:effectLst/>
                <a:latin typeface="+mn-lt"/>
                <a:ea typeface="+mn-ea"/>
                <a:cs typeface="+mn-cs"/>
              </a:rPr>
              <a:t> או סיכון רפואי גבוה </a:t>
            </a:r>
            <a:r>
              <a:rPr lang="he-IL" sz="1200" b="0" u="none" strike="noStrike" kern="1200" dirty="0" err="1" smtClean="0">
                <a:solidFill>
                  <a:schemeClr val="tx1"/>
                </a:solidFill>
                <a:effectLst/>
                <a:latin typeface="+mn-lt"/>
                <a:ea typeface="+mn-ea"/>
                <a:cs typeface="+mn-cs"/>
              </a:rPr>
              <a:t>להרדמה</a:t>
            </a:r>
            <a:r>
              <a:rPr lang="he-IL" sz="1200" b="1" u="none" strike="noStrike" kern="1200" dirty="0" err="1" smtClean="0">
                <a:solidFill>
                  <a:schemeClr val="tx1"/>
                </a:solidFill>
                <a:effectLst/>
                <a:latin typeface="+mn-lt"/>
                <a:ea typeface="+mn-ea"/>
                <a:cs typeface="+mn-cs"/>
              </a:rPr>
              <a:t>סיבוכים</a:t>
            </a:r>
            <a:r>
              <a:rPr lang="he-IL" sz="1200" b="1" u="none" strike="noStrike" kern="1200" dirty="0" smtClean="0">
                <a:solidFill>
                  <a:schemeClr val="tx1"/>
                </a:solidFill>
                <a:effectLst/>
                <a:latin typeface="+mn-lt"/>
                <a:ea typeface="+mn-ea"/>
                <a:cs typeface="+mn-cs"/>
              </a:rPr>
              <a:t> כרוניים</a:t>
            </a:r>
            <a:r>
              <a:rPr lang="he-IL" sz="1200" b="0" u="none" strike="noStrike" kern="1200" dirty="0" smtClean="0">
                <a:solidFill>
                  <a:schemeClr val="tx1"/>
                </a:solidFill>
                <a:effectLst/>
                <a:latin typeface="+mn-lt"/>
                <a:ea typeface="+mn-ea"/>
                <a:cs typeface="+mn-cs"/>
              </a:rPr>
              <a:t> (כמו מורסה בשקד או נוזלים באוזניים)</a:t>
            </a:r>
            <a:r>
              <a:rPr lang="he-IL" sz="1200" b="1" u="none" strike="noStrike" kern="1200" dirty="0" smtClean="0">
                <a:solidFill>
                  <a:schemeClr val="tx1"/>
                </a:solidFill>
                <a:effectLst/>
                <a:latin typeface="+mn-lt"/>
                <a:ea typeface="+mn-ea"/>
                <a:cs typeface="+mn-cs"/>
              </a:rPr>
              <a:t>זיהומים ויראליים</a:t>
            </a:r>
            <a:r>
              <a:rPr lang="he-IL" sz="1200" b="0" u="none" strike="noStrike" kern="1200" dirty="0" smtClean="0">
                <a:solidFill>
                  <a:schemeClr val="tx1"/>
                </a:solidFill>
                <a:effectLst/>
                <a:latin typeface="+mn-lt"/>
                <a:ea typeface="+mn-ea"/>
                <a:cs typeface="+mn-cs"/>
              </a:rPr>
              <a:t> רגילים של דרכי הנשימה העליונות</a:t>
            </a:r>
          </a:p>
          <a:p>
            <a:pPr marL="0" marR="0" indent="0" algn="r" defTabSz="914400" rtl="1" eaLnBrk="1" fontAlgn="auto" latinLnBrk="0" hangingPunct="1">
              <a:lnSpc>
                <a:spcPct val="100000"/>
              </a:lnSpc>
              <a:spcBef>
                <a:spcPts val="0"/>
              </a:spcBef>
              <a:spcAft>
                <a:spcPts val="0"/>
              </a:spcAft>
              <a:buClrTx/>
              <a:buSzTx/>
              <a:buFontTx/>
              <a:buNone/>
              <a:tabLst/>
              <a:defRPr/>
            </a:pPr>
            <a:r>
              <a:rPr lang="he-IL" sz="1200" b="0" u="none" strike="noStrike"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ע״א 2509/98 תרצה גיל נ׳ קופת חולים של ההסתדרות הכללית, פסקאות 1–6.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ע״א 3264/96 קופת חולים כללית נ׳ פלד, פ״ד נב(4) 849, פסקאות 4–11; חוות דעת השופט אנגלרד.</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en-US" dirty="0" smtClean="0"/>
              <a:t/>
            </a:r>
            <a:br>
              <a:rPr lang="en-US" dirty="0" smtClean="0"/>
            </a:br>
            <a:r>
              <a:rPr lang="he-IL" b="1" dirty="0" smtClean="0"/>
              <a:t>השופטת ט' </a:t>
            </a:r>
            <a:r>
              <a:rPr lang="he-IL" b="1" dirty="0" err="1" smtClean="0"/>
              <a:t>שטרסברג</a:t>
            </a:r>
            <a:r>
              <a:rPr lang="he-IL" b="1" dirty="0" smtClean="0"/>
              <a:t>-כהן:</a:t>
            </a:r>
            <a:endParaRPr lang="en-US" b="1" dirty="0" smtClean="0"/>
          </a:p>
          <a:p>
            <a:pPr algn="r" rtl="1"/>
            <a:r>
              <a:rPr lang="he-IL" dirty="0" smtClean="0"/>
              <a:t>"פרי של חכמה לאחר מעשה והרף שהוצב לקביעת אחריותם, הוצב בגובה רב. התופעה של "טרשת מחקה גידול" לא הייתה באותה עת בבחינת ידע רפואי מגובש ומקובל, המצוי בתודעתם של הרופאים המומחים". (היו כמה נוירוכירורגים עדים שמסרו, כי לא נתקלו במקרה מסוג זה לאורך כל הקריירה הרפואית שלהם, עד למקרה של התובעת").</a:t>
            </a:r>
            <a:r>
              <a:rPr lang="en-US" dirty="0" smtClean="0"/>
              <a:t/>
            </a:r>
            <a:br>
              <a:rPr lang="en-US" dirty="0" smtClean="0"/>
            </a:br>
            <a:r>
              <a:rPr lang="he-IL" dirty="0" smtClean="0"/>
              <a:t> </a:t>
            </a:r>
            <a:endParaRPr lang="en-US" dirty="0" smtClean="0"/>
          </a:p>
          <a:p>
            <a:pPr algn="r" rtl="1"/>
            <a:r>
              <a:rPr lang="he-IL" b="1" dirty="0" smtClean="0"/>
              <a:t>השופט י' </a:t>
            </a:r>
            <a:r>
              <a:rPr lang="he-IL" b="1" dirty="0" err="1" smtClean="0"/>
              <a:t>אנגלרד</a:t>
            </a:r>
            <a:r>
              <a:rPr lang="he-IL" b="1" dirty="0" smtClean="0"/>
              <a:t>:</a:t>
            </a:r>
            <a:endParaRPr lang="en-US" b="1" dirty="0" smtClean="0"/>
          </a:p>
          <a:p>
            <a:pPr algn="r" rtl="1"/>
            <a:r>
              <a:rPr lang="he-IL" dirty="0" smtClean="0"/>
              <a:t> </a:t>
            </a:r>
            <a:endParaRPr lang="en-US" dirty="0" smtClean="0"/>
          </a:p>
          <a:p>
            <a:pPr algn="r" rtl="1"/>
            <a:r>
              <a:rPr lang="he-IL" dirty="0" smtClean="0"/>
              <a:t>ככלל, על רופא מומחה להיות מודע לאבחנות חלופות, גם אם הן נדירות. </a:t>
            </a:r>
            <a:endParaRPr lang="en-US" dirty="0" smtClean="0"/>
          </a:p>
          <a:p>
            <a:pPr algn="r" rtl="1"/>
            <a:r>
              <a:rPr lang="he-IL" dirty="0" smtClean="0"/>
              <a:t>"... לעודד את מילוי החובה המקצועית להתעדכנות בספרות המקצועית, בין היתר, לשם השגת מודעות לאבחנות חלופות".</a:t>
            </a:r>
            <a:endParaRPr lang="en-US" dirty="0" smtClean="0"/>
          </a:p>
          <a:p>
            <a:pPr algn="r" rtl="1"/>
            <a:endParaRPr lang="en-US" dirty="0"/>
          </a:p>
        </p:txBody>
      </p:sp>
      <p:sp>
        <p:nvSpPr>
          <p:cNvPr id="4" name="מציין מיקום של מספר שקופית 3"/>
          <p:cNvSpPr>
            <a:spLocks noGrp="1"/>
          </p:cNvSpPr>
          <p:nvPr>
            <p:ph type="sldNum" sz="quarter" idx="10"/>
          </p:nvPr>
        </p:nvSpPr>
        <p:spPr/>
        <p:txBody>
          <a:bodyPr/>
          <a:lstStyle/>
          <a:p>
            <a:fld id="{E5861333-1E7F-495F-8F51-F4EB83BC9FF9}" type="slidenum">
              <a:rPr lang="en-US" smtClean="0"/>
              <a:t>53</a:t>
            </a:fld>
            <a:endParaRPr lang="en-US"/>
          </a:p>
        </p:txBody>
      </p:sp>
    </p:spTree>
    <p:extLst>
      <p:ext uri="{BB962C8B-B14F-4D97-AF65-F5344CB8AC3E}">
        <p14:creationId xmlns:p14="http://schemas.microsoft.com/office/powerpoint/2010/main" val="14341675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רקע עובדתי: לידת רועי שטרן בשיבא, 1974. חשד למצג עכוז, אובדן ראייתי (צילום בטן, תיעוד סוג המצג), פגיעה בעצבי הזרוע.</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שיבא אימץ פרקטיקה פנימית מחמירה משלו: מצג רגליים = ניתוח קיסרי חובה, גם כשהסטנדרט הכללי בארץ ובעולם עדיין לא חייב זאת.</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העליון: מוסד רפואי שאימץ סטנדרט מחמיר מעצמו כפוף לו, אלא אם יש הסבר רפואי עניני לסטייה. נזק ראייתי הטה את ההנחות העובדתיות לטובת התובע. הערעור התקבל.</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רקע: לידה מוקדמת, ללא סטרואידים, שיתוק מוחין 100%. אין רשלנות בטיפול עצמו - אבל השופטים נחלקו על חובת הגילוי. זו הנקודה שפותחת פתח לתביעה נפרדת.</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המבחן של השופט זמיר: לא כל דעה = אסכולה. צריך בסיס מחקרי רציני, הכרה במרכזים רפואיים, הופעה בספרי לימוד. זה הבסיס לשאול את המומחה שאלה שקל יותר לענות עליה בחיוב.</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מבחני המשנה של עמית: תוחלת סיכון/סיכוי, דחיפות, יכולת המטופל להחליט אחרת, ידיעה קודמת. אלה קובעים אם המומחה יכול לומר שהיה צריך לגלות את האסכולה החלופית.</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CE88A9-5FAF-489D-B5E5-CAC0CCABDC2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62DFD86-D93B-47FD-AD6A-F22DCBA8E8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1EC6E73-F7B2-4CE1-85D7-421E2705EEFD}"/>
              </a:ext>
            </a:extLst>
          </p:cNvPr>
          <p:cNvSpPr>
            <a:spLocks noGrp="1"/>
          </p:cNvSpPr>
          <p:nvPr>
            <p:ph type="dt" sz="half" idx="10"/>
          </p:nvPr>
        </p:nvSpPr>
        <p:spPr>
          <a:xfrm>
            <a:off x="838200" y="6356350"/>
            <a:ext cx="2743200" cy="365125"/>
          </a:xfrm>
          <a:prstGeom prst="rect">
            <a:avLst/>
          </a:prstGeom>
        </p:spPr>
        <p:txBody>
          <a:bodyPr/>
          <a:lstStyle/>
          <a:p>
            <a:fld id="{CF23FD89-068D-4064-A91C-486B00557B1D}" type="datetimeFigureOut">
              <a:rPr lang="en-US" smtClean="0"/>
              <a:t>9/9/2026</a:t>
            </a:fld>
            <a:endParaRPr lang="en-US"/>
          </a:p>
        </p:txBody>
      </p:sp>
      <p:sp>
        <p:nvSpPr>
          <p:cNvPr id="5" name="Footer Placeholder 4">
            <a:extLst>
              <a:ext uri="{FF2B5EF4-FFF2-40B4-BE49-F238E27FC236}">
                <a16:creationId xmlns:a16="http://schemas.microsoft.com/office/drawing/2014/main" xmlns="" id="{26344CD7-F42E-445B-970E-5E876F4EA0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E594F26E-4593-45FA-AC6E-00942B57E795}"/>
              </a:ext>
            </a:extLst>
          </p:cNvPr>
          <p:cNvSpPr>
            <a:spLocks noGrp="1"/>
          </p:cNvSpPr>
          <p:nvPr>
            <p:ph type="sldNum" sz="quarter" idx="12"/>
          </p:nvPr>
        </p:nvSpPr>
        <p:spPr>
          <a:xfrm>
            <a:off x="8610600" y="6356350"/>
            <a:ext cx="2743200" cy="365125"/>
          </a:xfrm>
          <a:prstGeom prst="rect">
            <a:avLst/>
          </a:prstGeom>
        </p:spPr>
        <p:txBody>
          <a:bodyPr/>
          <a:lstStyle/>
          <a:p>
            <a:fld id="{93FF6067-1FBE-46F7-89CC-EC42764E0B4B}" type="slidenum">
              <a:rPr lang="en-US" smtClean="0"/>
              <a:t>‹#›</a:t>
            </a:fld>
            <a:endParaRPr lang="en-US" dirty="0"/>
          </a:p>
        </p:txBody>
      </p:sp>
    </p:spTree>
    <p:extLst>
      <p:ext uri="{BB962C8B-B14F-4D97-AF65-F5344CB8AC3E}">
        <p14:creationId xmlns:p14="http://schemas.microsoft.com/office/powerpoint/2010/main" val="3176186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0775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214748"/>
          </a:solidFill>
          <a:ln/>
        </p:spPr>
      </p:sp>
      <p:sp>
        <p:nvSpPr>
          <p:cNvPr id="4" name="Text 2"/>
          <p:cNvSpPr/>
          <p:nvPr/>
        </p:nvSpPr>
        <p:spPr>
          <a:xfrm>
            <a:off x="0" y="502920"/>
            <a:ext cx="12191695" cy="310896"/>
          </a:xfrm>
          <a:prstGeom prst="rect">
            <a:avLst/>
          </a:prstGeom>
          <a:noFill/>
          <a:ln/>
        </p:spPr>
        <p:txBody>
          <a:bodyPr wrap="square" rtlCol="0" anchor="ctr"/>
          <a:lstStyle/>
          <a:p>
            <a:pPr marL="0" indent="0" algn="ctr" rtl="1">
              <a:buNone/>
            </a:pPr>
            <a:endParaRPr lang="en-US" sz="1400" dirty="0"/>
          </a:p>
        </p:txBody>
      </p:sp>
      <p:sp>
        <p:nvSpPr>
          <p:cNvPr id="5" name="Text 3"/>
          <p:cNvSpPr/>
          <p:nvPr/>
        </p:nvSpPr>
        <p:spPr>
          <a:xfrm>
            <a:off x="0" y="795528"/>
            <a:ext cx="12191695" cy="274320"/>
          </a:xfrm>
          <a:prstGeom prst="rect">
            <a:avLst/>
          </a:prstGeom>
          <a:noFill/>
          <a:ln/>
        </p:spPr>
        <p:txBody>
          <a:bodyPr wrap="square" rtlCol="0" anchor="ctr"/>
          <a:lstStyle/>
          <a:p>
            <a:pPr marL="0" indent="0" algn="ctr" rtl="1">
              <a:buNone/>
            </a:pPr>
            <a:endParaRPr lang="en-US" sz="1100" dirty="0"/>
          </a:p>
        </p:txBody>
      </p:sp>
      <p:sp>
        <p:nvSpPr>
          <p:cNvPr id="6" name="Text 4"/>
          <p:cNvSpPr/>
          <p:nvPr/>
        </p:nvSpPr>
        <p:spPr>
          <a:xfrm>
            <a:off x="0" y="1060704"/>
            <a:ext cx="12191695" cy="219456"/>
          </a:xfrm>
          <a:prstGeom prst="rect">
            <a:avLst/>
          </a:prstGeom>
          <a:noFill/>
          <a:ln/>
        </p:spPr>
        <p:txBody>
          <a:bodyPr wrap="square" rtlCol="0" anchor="ctr"/>
          <a:lstStyle/>
          <a:p>
            <a:pPr marL="0" indent="0" algn="ctr">
              <a:buNone/>
            </a:pPr>
            <a:endParaRPr lang="en-US" sz="800" dirty="0"/>
          </a:p>
        </p:txBody>
      </p:sp>
      <p:sp>
        <p:nvSpPr>
          <p:cNvPr id="7" name="Text 5"/>
          <p:cNvSpPr/>
          <p:nvPr/>
        </p:nvSpPr>
        <p:spPr>
          <a:xfrm>
            <a:off x="0" y="2331720"/>
            <a:ext cx="12191695" cy="365760"/>
          </a:xfrm>
          <a:prstGeom prst="rect">
            <a:avLst/>
          </a:prstGeom>
          <a:noFill/>
          <a:ln/>
        </p:spPr>
        <p:txBody>
          <a:bodyPr wrap="square" rtlCol="0" anchor="ctr"/>
          <a:lstStyle/>
          <a:p>
            <a:pPr marL="0" indent="0" algn="ctr">
              <a:buNone/>
            </a:pPr>
            <a:endParaRPr lang="en-US" sz="1600" dirty="0"/>
          </a:p>
        </p:txBody>
      </p:sp>
      <p:sp>
        <p:nvSpPr>
          <p:cNvPr id="8" name="Text 6"/>
          <p:cNvSpPr/>
          <p:nvPr/>
        </p:nvSpPr>
        <p:spPr>
          <a:xfrm>
            <a:off x="731520" y="2419441"/>
            <a:ext cx="10728655" cy="1146719"/>
          </a:xfrm>
          <a:prstGeom prst="rect">
            <a:avLst/>
          </a:prstGeom>
          <a:noFill/>
          <a:ln/>
        </p:spPr>
        <p:txBody>
          <a:bodyPr wrap="square" rtlCol="0" anchor="ctr"/>
          <a:lstStyle/>
          <a:p>
            <a:pPr algn="ctr" rtl="1"/>
            <a:r>
              <a:rPr lang="he-IL" sz="4000" b="1" dirty="0">
                <a:solidFill>
                  <a:schemeClr val="bg1"/>
                </a:solidFill>
              </a:rPr>
              <a:t>טקטיקות בניהול תביעת רשלנות </a:t>
            </a:r>
            <a:r>
              <a:rPr lang="he-IL" sz="4000" b="1" dirty="0" smtClean="0">
                <a:solidFill>
                  <a:schemeClr val="bg1"/>
                </a:solidFill>
              </a:rPr>
              <a:t>רפואית</a:t>
            </a:r>
            <a:r>
              <a:rPr lang="en-US" sz="4000" b="1" dirty="0" smtClean="0">
                <a:solidFill>
                  <a:schemeClr val="bg1"/>
                </a:solidFill>
              </a:rPr>
              <a:t/>
            </a:r>
            <a:br>
              <a:rPr lang="en-US" sz="4000" b="1" dirty="0" smtClean="0">
                <a:solidFill>
                  <a:schemeClr val="bg1"/>
                </a:solidFill>
              </a:rPr>
            </a:br>
            <a:r>
              <a:rPr lang="he-IL" sz="4000" b="1" dirty="0" smtClean="0">
                <a:solidFill>
                  <a:schemeClr val="bg1"/>
                </a:solidFill>
              </a:rPr>
              <a:t>מול המומחה מטעמנו</a:t>
            </a:r>
            <a:endParaRPr lang="he-IL" sz="3800" b="1" dirty="0">
              <a:solidFill>
                <a:schemeClr val="bg1"/>
              </a:solidFill>
              <a:latin typeface="Arial" pitchFamily="34" charset="0"/>
              <a:ea typeface="Arial" pitchFamily="34" charset="-122"/>
              <a:cs typeface="Arial" pitchFamily="34" charset="-120"/>
            </a:endParaRPr>
          </a:p>
        </p:txBody>
      </p:sp>
      <p:sp>
        <p:nvSpPr>
          <p:cNvPr id="10" name="Text 8"/>
          <p:cNvSpPr/>
          <p:nvPr/>
        </p:nvSpPr>
        <p:spPr>
          <a:xfrm>
            <a:off x="1097280" y="3822192"/>
            <a:ext cx="9997135" cy="411480"/>
          </a:xfrm>
          <a:prstGeom prst="rect">
            <a:avLst/>
          </a:prstGeom>
          <a:noFill/>
          <a:ln/>
        </p:spPr>
        <p:txBody>
          <a:bodyPr wrap="square" rtlCol="0" anchor="ctr"/>
          <a:lstStyle/>
          <a:p>
            <a:pPr marL="0" indent="0" algn="ctr" rtl="1">
              <a:buNone/>
            </a:pPr>
            <a:endParaRPr lang="en-US" sz="1600" dirty="0"/>
          </a:p>
        </p:txBody>
      </p:sp>
      <p:sp>
        <p:nvSpPr>
          <p:cNvPr id="11" name="Text 9"/>
          <p:cNvSpPr/>
          <p:nvPr/>
        </p:nvSpPr>
        <p:spPr>
          <a:xfrm>
            <a:off x="914400" y="4224528"/>
            <a:ext cx="10362895" cy="411480"/>
          </a:xfrm>
          <a:prstGeom prst="rect">
            <a:avLst/>
          </a:prstGeom>
          <a:noFill/>
          <a:ln/>
        </p:spPr>
        <p:txBody>
          <a:bodyPr wrap="square" rtlCol="0" anchor="ctr"/>
          <a:lstStyle/>
          <a:p>
            <a:pPr marL="0" indent="0" algn="ctr" rtl="1">
              <a:buNone/>
            </a:pPr>
            <a:endParaRPr lang="en-US" sz="1300" dirty="0"/>
          </a:p>
        </p:txBody>
      </p:sp>
      <p:sp>
        <p:nvSpPr>
          <p:cNvPr id="12" name="Text 10"/>
          <p:cNvSpPr/>
          <p:nvPr/>
        </p:nvSpPr>
        <p:spPr>
          <a:xfrm>
            <a:off x="0" y="5623560"/>
            <a:ext cx="12191695" cy="365760"/>
          </a:xfrm>
          <a:prstGeom prst="rect">
            <a:avLst/>
          </a:prstGeom>
          <a:noFill/>
          <a:ln/>
        </p:spPr>
        <p:txBody>
          <a:bodyPr wrap="square" rtlCol="0" anchor="ctr"/>
          <a:lstStyle/>
          <a:p>
            <a:pPr marL="0" indent="0" algn="ctr" rtl="1">
              <a:buNone/>
            </a:pPr>
            <a:endParaRPr lang="en-US" sz="1500" dirty="0"/>
          </a:p>
        </p:txBody>
      </p:sp>
      <p:sp>
        <p:nvSpPr>
          <p:cNvPr id="13" name="Shape 11"/>
          <p:cNvSpPr/>
          <p:nvPr/>
        </p:nvSpPr>
        <p:spPr>
          <a:xfrm>
            <a:off x="0" y="6473952"/>
            <a:ext cx="502920" cy="347472"/>
          </a:xfrm>
          <a:prstGeom prst="roundRect">
            <a:avLst>
              <a:gd name="adj" fmla="val 15789"/>
            </a:avLst>
          </a:prstGeom>
          <a:solidFill>
            <a:srgbClr val="C1917D"/>
          </a:solidFill>
          <a:ln/>
        </p:spPr>
      </p:sp>
      <p:sp>
        <p:nvSpPr>
          <p:cNvPr id="14" name="Text 12"/>
          <p:cNvSpPr/>
          <p:nvPr/>
        </p:nvSpPr>
        <p:spPr>
          <a:xfrm>
            <a:off x="0" y="6473952"/>
            <a:ext cx="502920" cy="347472"/>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a:t>
            </a:r>
            <a:endParaRPr lang="en-US" sz="1200" dirty="0"/>
          </a:p>
        </p:txBody>
      </p:sp>
      <p:sp>
        <p:nvSpPr>
          <p:cNvPr id="15" name="Text 13"/>
          <p:cNvSpPr/>
          <p:nvPr/>
        </p:nvSpPr>
        <p:spPr>
          <a:xfrm>
            <a:off x="3566160" y="6492240"/>
            <a:ext cx="5029200" cy="292608"/>
          </a:xfrm>
          <a:prstGeom prst="rect">
            <a:avLst/>
          </a:prstGeom>
          <a:noFill/>
          <a:ln/>
        </p:spPr>
        <p:txBody>
          <a:bodyPr wrap="square" rtlCol="0" anchor="ctr"/>
          <a:lstStyle/>
          <a:p>
            <a:pPr marL="0" indent="0" algn="ctr" rtl="1">
              <a:buNone/>
            </a:pPr>
            <a:endParaRPr lang="en-US" sz="900" dirty="0"/>
          </a:p>
        </p:txBody>
      </p:sp>
      <p:pic>
        <p:nvPicPr>
          <p:cNvPr id="16" name="Picture 17" descr="Text&#10;&#10;Description automatically generated">
            <a:extLst>
              <a:ext uri="{FF2B5EF4-FFF2-40B4-BE49-F238E27FC236}">
                <a16:creationId xmlns:a16="http://schemas.microsoft.com/office/drawing/2014/main" xmlns="" id="{2AA7A323-28A0-4180-8E49-BA93F049D8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128" y="502920"/>
            <a:ext cx="1900873" cy="12327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marL="0" indent="0" algn="r" rtl="1">
              <a:buNone/>
            </a:pPr>
            <a:r>
              <a:rPr lang="he-IL" sz="2600" b="1" dirty="0" smtClean="0">
                <a:solidFill>
                  <a:srgbClr val="3C6360"/>
                </a:solidFill>
                <a:latin typeface="Arial" pitchFamily="34" charset="0"/>
                <a:ea typeface="Arial" pitchFamily="34" charset="-122"/>
                <a:cs typeface="Arial" pitchFamily="34" charset="-120"/>
              </a:rPr>
              <a:t>רשלנות </a:t>
            </a:r>
            <a:r>
              <a:rPr lang="he-IL" sz="2600" b="1" dirty="0" smtClean="0">
                <a:solidFill>
                  <a:srgbClr val="3C6360"/>
                </a:solidFill>
                <a:latin typeface="Arial" pitchFamily="34" charset="0"/>
                <a:ea typeface="Arial" pitchFamily="34" charset="-122"/>
                <a:cs typeface="Arial" pitchFamily="34" charset="-120"/>
              </a:rPr>
              <a:t>רפואית שעוקבת בזמן לתאונת דרכים</a:t>
            </a:r>
            <a:endParaRPr lang="en-US" sz="2600" dirty="0"/>
          </a:p>
        </p:txBody>
      </p:sp>
      <p:sp>
        <p:nvSpPr>
          <p:cNvPr id="3" name="Text 1"/>
          <p:cNvSpPr/>
          <p:nvPr/>
        </p:nvSpPr>
        <p:spPr>
          <a:xfrm>
            <a:off x="640080" y="1078992"/>
            <a:ext cx="10908792" cy="457200"/>
          </a:xfrm>
          <a:prstGeom prst="rect">
            <a:avLst/>
          </a:prstGeom>
          <a:noFill/>
          <a:ln/>
        </p:spPr>
        <p:txBody>
          <a:bodyPr wrap="square" rtlCol="0" anchor="ctr"/>
          <a:lstStyle/>
          <a:p>
            <a:pPr marL="0" indent="0" algn="r" rtl="1">
              <a:buNone/>
            </a:pPr>
            <a:endParaRPr lang="en-US" sz="1400" dirty="0"/>
          </a:p>
        </p:txBody>
      </p:sp>
      <p:sp>
        <p:nvSpPr>
          <p:cNvPr id="4" name="Shape 2"/>
          <p:cNvSpPr/>
          <p:nvPr/>
        </p:nvSpPr>
        <p:spPr>
          <a:xfrm>
            <a:off x="6277356" y="1874520"/>
            <a:ext cx="5271516" cy="2651760"/>
          </a:xfrm>
          <a:prstGeom prst="roundRect">
            <a:avLst>
              <a:gd name="adj" fmla="val 4138"/>
            </a:avLst>
          </a:prstGeom>
          <a:solidFill>
            <a:srgbClr val="3C6360"/>
          </a:solidFill>
          <a:ln/>
        </p:spPr>
      </p:sp>
      <p:sp>
        <p:nvSpPr>
          <p:cNvPr id="5" name="Text 3"/>
          <p:cNvSpPr/>
          <p:nvPr/>
        </p:nvSpPr>
        <p:spPr>
          <a:xfrm>
            <a:off x="6505956" y="2103120"/>
            <a:ext cx="4814316" cy="685800"/>
          </a:xfrm>
          <a:prstGeom prst="rect">
            <a:avLst/>
          </a:prstGeom>
          <a:noFill/>
          <a:ln/>
        </p:spPr>
        <p:txBody>
          <a:bodyPr wrap="square" rtlCol="0" anchor="ctr"/>
          <a:lstStyle/>
          <a:p>
            <a:pPr algn="r" rtl="1">
              <a:lnSpc>
                <a:spcPct val="120000"/>
              </a:lnSpc>
            </a:pPr>
            <a:r>
              <a:rPr lang="en-US" sz="2400" b="1" dirty="0" err="1">
                <a:solidFill>
                  <a:srgbClr val="B8927F"/>
                </a:solidFill>
                <a:latin typeface="Arial" pitchFamily="34" charset="0"/>
                <a:ea typeface="Arial" pitchFamily="34" charset="-122"/>
                <a:cs typeface="Arial" pitchFamily="34" charset="-120"/>
              </a:rPr>
              <a:t>עיזבון</a:t>
            </a:r>
            <a:r>
              <a:rPr lang="en-US" sz="2400" b="1" dirty="0">
                <a:solidFill>
                  <a:srgbClr val="B8927F"/>
                </a:solidFill>
                <a:latin typeface="Arial" pitchFamily="34" charset="0"/>
                <a:ea typeface="Arial" pitchFamily="34" charset="-122"/>
                <a:cs typeface="Arial" pitchFamily="34" charset="-120"/>
              </a:rPr>
              <a:t> </a:t>
            </a:r>
            <a:r>
              <a:rPr lang="en-US" sz="2400" b="1" dirty="0" err="1">
                <a:solidFill>
                  <a:srgbClr val="B8927F"/>
                </a:solidFill>
                <a:latin typeface="Arial" pitchFamily="34" charset="0"/>
                <a:ea typeface="Arial" pitchFamily="34" charset="-122"/>
                <a:cs typeface="Arial" pitchFamily="34" charset="-120"/>
              </a:rPr>
              <a:t>מלמד</a:t>
            </a:r>
            <a:r>
              <a:rPr lang="en-US" sz="2400" b="1" dirty="0">
                <a:solidFill>
                  <a:srgbClr val="B8927F"/>
                </a:solidFill>
                <a:latin typeface="Arial" pitchFamily="34" charset="0"/>
                <a:ea typeface="Arial" pitchFamily="34" charset="-122"/>
                <a:cs typeface="Arial" pitchFamily="34" charset="-120"/>
              </a:rPr>
              <a:t> </a:t>
            </a:r>
            <a:r>
              <a:rPr lang="en-US" sz="2400" b="1" dirty="0" smtClean="0">
                <a:solidFill>
                  <a:srgbClr val="B8927F"/>
                </a:solidFill>
                <a:latin typeface="Arial" pitchFamily="34" charset="0"/>
                <a:ea typeface="Arial" pitchFamily="34" charset="-122"/>
                <a:cs typeface="Arial" pitchFamily="34" charset="-120"/>
              </a:rPr>
              <a:t>נ</a:t>
            </a:r>
            <a:r>
              <a:rPr lang="he-IL" sz="2400" b="1" dirty="0" smtClean="0">
                <a:solidFill>
                  <a:srgbClr val="B8927F"/>
                </a:solidFill>
                <a:latin typeface="Arial" pitchFamily="34" charset="0"/>
                <a:ea typeface="Arial" pitchFamily="34" charset="-122"/>
                <a:cs typeface="Arial" pitchFamily="34" charset="-120"/>
              </a:rPr>
              <a:t>גד </a:t>
            </a:r>
            <a:r>
              <a:rPr lang="en-US" sz="2400" b="1" dirty="0" err="1" smtClean="0">
                <a:solidFill>
                  <a:srgbClr val="B8927F"/>
                </a:solidFill>
                <a:latin typeface="Arial" pitchFamily="34" charset="0"/>
                <a:ea typeface="Arial" pitchFamily="34" charset="-122"/>
                <a:cs typeface="Arial" pitchFamily="34" charset="-120"/>
              </a:rPr>
              <a:t>רותם</a:t>
            </a:r>
            <a:r>
              <a:rPr lang="en-US" sz="2400" b="1" dirty="0" smtClean="0">
                <a:solidFill>
                  <a:srgbClr val="B8927F"/>
                </a:solidFill>
                <a:latin typeface="Arial" pitchFamily="34" charset="0"/>
                <a:ea typeface="Arial" pitchFamily="34" charset="-122"/>
                <a:cs typeface="Arial" pitchFamily="34" charset="-120"/>
              </a:rPr>
              <a:t> </a:t>
            </a:r>
            <a:r>
              <a:rPr lang="en-US" sz="2400" b="1" dirty="0" err="1">
                <a:solidFill>
                  <a:srgbClr val="B8927F"/>
                </a:solidFill>
                <a:latin typeface="Arial" pitchFamily="34" charset="0"/>
                <a:ea typeface="Arial" pitchFamily="34" charset="-122"/>
                <a:cs typeface="Arial" pitchFamily="34" charset="-120"/>
              </a:rPr>
              <a:t>חברה</a:t>
            </a:r>
            <a:r>
              <a:rPr lang="en-US" sz="2400" b="1" dirty="0">
                <a:solidFill>
                  <a:srgbClr val="B8927F"/>
                </a:solidFill>
                <a:latin typeface="Arial" pitchFamily="34" charset="0"/>
                <a:ea typeface="Arial" pitchFamily="34" charset="-122"/>
                <a:cs typeface="Arial" pitchFamily="34" charset="-120"/>
              </a:rPr>
              <a:t> </a:t>
            </a:r>
            <a:r>
              <a:rPr lang="en-US" sz="2400" b="1" dirty="0" err="1" smtClean="0">
                <a:solidFill>
                  <a:srgbClr val="B8927F"/>
                </a:solidFill>
                <a:latin typeface="Arial" pitchFamily="34" charset="0"/>
                <a:ea typeface="Arial" pitchFamily="34" charset="-122"/>
                <a:cs typeface="Arial" pitchFamily="34" charset="-120"/>
              </a:rPr>
              <a:t>לביטו</a:t>
            </a:r>
            <a:r>
              <a:rPr lang="he-IL" sz="2400" b="1" dirty="0" smtClean="0">
                <a:solidFill>
                  <a:srgbClr val="B8927F"/>
                </a:solidFill>
                <a:latin typeface="Arial" pitchFamily="34" charset="0"/>
                <a:ea typeface="Arial" pitchFamily="34" charset="-122"/>
                <a:cs typeface="Arial" pitchFamily="34" charset="-120"/>
              </a:rPr>
              <a:t>ח, ע"א 5213/90</a:t>
            </a:r>
            <a:endParaRPr lang="en-US" sz="2400" dirty="0"/>
          </a:p>
        </p:txBody>
      </p:sp>
      <p:sp>
        <p:nvSpPr>
          <p:cNvPr id="6" name="Text 4"/>
          <p:cNvSpPr/>
          <p:nvPr/>
        </p:nvSpPr>
        <p:spPr>
          <a:xfrm>
            <a:off x="6505956" y="2880360"/>
            <a:ext cx="4814316" cy="1554480"/>
          </a:xfrm>
          <a:prstGeom prst="rect">
            <a:avLst/>
          </a:prstGeom>
          <a:noFill/>
          <a:ln/>
        </p:spPr>
        <p:txBody>
          <a:bodyPr wrap="square" rtlCol="0" anchor="ctr"/>
          <a:lstStyle/>
          <a:p>
            <a:pPr algn="r" rtl="1">
              <a:lnSpc>
                <a:spcPct val="135000"/>
              </a:lnSpc>
            </a:pPr>
            <a:r>
              <a:rPr lang="he-IL" sz="2200" dirty="0" smtClean="0">
                <a:solidFill>
                  <a:schemeClr val="bg1"/>
                </a:solidFill>
              </a:rPr>
              <a:t>נפגע </a:t>
            </a:r>
            <a:r>
              <a:rPr lang="he-IL" sz="2200" dirty="0">
                <a:solidFill>
                  <a:schemeClr val="bg1"/>
                </a:solidFill>
              </a:rPr>
              <a:t>תאונת דרכים קיבל בבית החולים עירוי דם נגוע בחיידקי צהבת וכתוצאה מכך נפטר. </a:t>
            </a:r>
            <a:r>
              <a:rPr lang="he-IL" sz="2200" dirty="0" smtClean="0">
                <a:solidFill>
                  <a:schemeClr val="bg1"/>
                </a:solidFill>
              </a:rPr>
              <a:t> </a:t>
            </a:r>
            <a:endParaRPr lang="he-IL" sz="2200" dirty="0">
              <a:solidFill>
                <a:schemeClr val="bg1"/>
              </a:solidFill>
            </a:endParaRPr>
          </a:p>
          <a:p>
            <a:pPr marL="0" indent="0" algn="r" rtl="1">
              <a:lnSpc>
                <a:spcPct val="135000"/>
              </a:lnSpc>
              <a:buNone/>
            </a:pPr>
            <a:endParaRPr lang="en-US" sz="2200" dirty="0">
              <a:solidFill>
                <a:schemeClr val="bg1"/>
              </a:solidFill>
            </a:endParaRPr>
          </a:p>
        </p:txBody>
      </p:sp>
      <p:sp>
        <p:nvSpPr>
          <p:cNvPr id="7" name="Shape 5"/>
          <p:cNvSpPr/>
          <p:nvPr/>
        </p:nvSpPr>
        <p:spPr>
          <a:xfrm>
            <a:off x="640080" y="1874520"/>
            <a:ext cx="5271516" cy="2651760"/>
          </a:xfrm>
          <a:prstGeom prst="roundRect">
            <a:avLst>
              <a:gd name="adj" fmla="val 4138"/>
            </a:avLst>
          </a:prstGeom>
          <a:solidFill>
            <a:srgbClr val="3C6360"/>
          </a:solidFill>
          <a:ln/>
        </p:spPr>
      </p:sp>
      <p:sp>
        <p:nvSpPr>
          <p:cNvPr id="8" name="Text 6"/>
          <p:cNvSpPr/>
          <p:nvPr/>
        </p:nvSpPr>
        <p:spPr>
          <a:xfrm>
            <a:off x="868680" y="2103120"/>
            <a:ext cx="4814316" cy="685800"/>
          </a:xfrm>
          <a:prstGeom prst="rect">
            <a:avLst/>
          </a:prstGeom>
          <a:noFill/>
          <a:ln/>
        </p:spPr>
        <p:txBody>
          <a:bodyPr wrap="square" rtlCol="0" anchor="ctr"/>
          <a:lstStyle/>
          <a:p>
            <a:pPr algn="r" rtl="1">
              <a:lnSpc>
                <a:spcPct val="120000"/>
              </a:lnSpc>
            </a:pPr>
            <a:r>
              <a:rPr lang="en-US" sz="2400" b="1" dirty="0">
                <a:solidFill>
                  <a:srgbClr val="B8927F"/>
                </a:solidFill>
                <a:latin typeface="Arial" pitchFamily="34" charset="0"/>
                <a:ea typeface="Arial" pitchFamily="34" charset="-122"/>
                <a:cs typeface="Arial" pitchFamily="34" charset="-120"/>
              </a:rPr>
              <a:t>אכרם חוסיין נ' </a:t>
            </a:r>
            <a:r>
              <a:rPr lang="en-US" sz="2400" b="1" dirty="0" err="1">
                <a:solidFill>
                  <a:srgbClr val="B8927F"/>
                </a:solidFill>
                <a:latin typeface="Arial" pitchFamily="34" charset="0"/>
                <a:ea typeface="Arial" pitchFamily="34" charset="-122"/>
                <a:cs typeface="Arial" pitchFamily="34" charset="-120"/>
              </a:rPr>
              <a:t>ד"ר</a:t>
            </a:r>
            <a:r>
              <a:rPr lang="en-US" sz="2400" b="1" dirty="0">
                <a:solidFill>
                  <a:srgbClr val="B8927F"/>
                </a:solidFill>
                <a:latin typeface="Arial" pitchFamily="34" charset="0"/>
                <a:ea typeface="Arial" pitchFamily="34" charset="-122"/>
                <a:cs typeface="Arial" pitchFamily="34" charset="-120"/>
              </a:rPr>
              <a:t> </a:t>
            </a:r>
            <a:r>
              <a:rPr lang="en-US" sz="2400" b="1" dirty="0">
                <a:solidFill>
                  <a:srgbClr val="B8927F"/>
                </a:solidFill>
                <a:latin typeface="Arial" pitchFamily="34" charset="0"/>
                <a:ea typeface="Arial" pitchFamily="34" charset="-122"/>
                <a:cs typeface="Arial" pitchFamily="34" charset="-120"/>
              </a:rPr>
              <a:t>ט</a:t>
            </a:r>
            <a:r>
              <a:rPr lang="he-IL" sz="2400" b="1" dirty="0">
                <a:solidFill>
                  <a:srgbClr val="B8927F"/>
                </a:solidFill>
                <a:latin typeface="Arial" pitchFamily="34" charset="0"/>
                <a:ea typeface="Arial" pitchFamily="34" charset="-122"/>
                <a:cs typeface="Arial" pitchFamily="34" charset="-120"/>
              </a:rPr>
              <a:t>ו</a:t>
            </a:r>
            <a:r>
              <a:rPr lang="en-US" sz="2400" b="1" dirty="0" err="1">
                <a:solidFill>
                  <a:srgbClr val="B8927F"/>
                </a:solidFill>
                <a:latin typeface="Arial" pitchFamily="34" charset="0"/>
                <a:ea typeface="Arial" pitchFamily="34" charset="-122"/>
                <a:cs typeface="Arial" pitchFamily="34" charset="-120"/>
              </a:rPr>
              <a:t>רם</a:t>
            </a:r>
            <a:r>
              <a:rPr lang="he-IL" sz="2400" b="1" dirty="0">
                <a:solidFill>
                  <a:srgbClr val="B8927F"/>
                </a:solidFill>
                <a:latin typeface="Arial" pitchFamily="34" charset="0"/>
                <a:ea typeface="Arial" pitchFamily="34" charset="-122"/>
                <a:cs typeface="Arial" pitchFamily="34" charset="-120"/>
              </a:rPr>
              <a:t>, ע"א 37</a:t>
            </a:r>
            <a:r>
              <a:rPr lang="he-IL" sz="2400" b="1" dirty="0" smtClean="0">
                <a:solidFill>
                  <a:srgbClr val="B8927F"/>
                </a:solidFill>
                <a:latin typeface="Arial" pitchFamily="34" charset="0"/>
                <a:ea typeface="Arial" pitchFamily="34" charset="-122"/>
                <a:cs typeface="Arial" pitchFamily="34" charset="-120"/>
              </a:rPr>
              <a:t>65/95</a:t>
            </a:r>
            <a:r>
              <a:rPr lang="he-IL" sz="2400" dirty="0" smtClean="0">
                <a:solidFill>
                  <a:schemeClr val="bg1"/>
                </a:solidFill>
              </a:rPr>
              <a:t> </a:t>
            </a:r>
            <a:endParaRPr lang="en-US" sz="2400" dirty="0"/>
          </a:p>
        </p:txBody>
      </p:sp>
      <p:sp>
        <p:nvSpPr>
          <p:cNvPr id="9" name="Text 7"/>
          <p:cNvSpPr/>
          <p:nvPr/>
        </p:nvSpPr>
        <p:spPr>
          <a:xfrm>
            <a:off x="868680" y="2880360"/>
            <a:ext cx="4814316" cy="1554480"/>
          </a:xfrm>
          <a:prstGeom prst="rect">
            <a:avLst/>
          </a:prstGeom>
          <a:noFill/>
          <a:ln/>
        </p:spPr>
        <p:txBody>
          <a:bodyPr wrap="square" rtlCol="0" anchor="ctr"/>
          <a:lstStyle/>
          <a:p>
            <a:pPr algn="r" rtl="1">
              <a:lnSpc>
                <a:spcPct val="135000"/>
              </a:lnSpc>
            </a:pPr>
            <a:r>
              <a:rPr lang="en-US" sz="2200" dirty="0" smtClean="0">
                <a:solidFill>
                  <a:schemeClr val="bg1"/>
                </a:solidFill>
              </a:rPr>
              <a:t/>
            </a:r>
            <a:br>
              <a:rPr lang="en-US" sz="2200" dirty="0" smtClean="0">
                <a:solidFill>
                  <a:schemeClr val="bg1"/>
                </a:solidFill>
              </a:rPr>
            </a:br>
            <a:r>
              <a:rPr lang="he-IL" sz="2200" dirty="0" smtClean="0">
                <a:solidFill>
                  <a:schemeClr val="bg1"/>
                </a:solidFill>
              </a:rPr>
              <a:t>הולך </a:t>
            </a:r>
            <a:r>
              <a:rPr lang="he-IL" sz="2200" dirty="0">
                <a:solidFill>
                  <a:schemeClr val="bg1"/>
                </a:solidFill>
              </a:rPr>
              <a:t>רגל שנפגע בתאונה הגיע לבית החולים, ושם נקטעה בטעות הרגל הלא נכונה. </a:t>
            </a:r>
            <a:r>
              <a:rPr lang="he-IL" sz="2200" dirty="0" smtClean="0">
                <a:solidFill>
                  <a:schemeClr val="bg1"/>
                </a:solidFill>
              </a:rPr>
              <a:t> </a:t>
            </a:r>
            <a:endParaRPr lang="he-IL" sz="2200" dirty="0">
              <a:solidFill>
                <a:schemeClr val="bg1"/>
              </a:solidFill>
            </a:endParaRPr>
          </a:p>
          <a:p>
            <a:pPr marL="0" indent="0" algn="r" rtl="1">
              <a:lnSpc>
                <a:spcPct val="135000"/>
              </a:lnSpc>
              <a:buNone/>
            </a:pPr>
            <a:endParaRPr lang="en-US" sz="2200" dirty="0">
              <a:solidFill>
                <a:schemeClr val="bg1"/>
              </a:solidFill>
            </a:endParaRPr>
          </a:p>
        </p:txBody>
      </p:sp>
      <p:sp>
        <p:nvSpPr>
          <p:cNvPr id="10" name="Shape 8"/>
          <p:cNvSpPr/>
          <p:nvPr/>
        </p:nvSpPr>
        <p:spPr>
          <a:xfrm>
            <a:off x="640080" y="4709160"/>
            <a:ext cx="10908792" cy="1280160"/>
          </a:xfrm>
          <a:prstGeom prst="roundRect">
            <a:avLst>
              <a:gd name="adj" fmla="val 7143"/>
            </a:avLst>
          </a:prstGeom>
          <a:solidFill>
            <a:srgbClr val="F7F5F0"/>
          </a:solidFill>
          <a:ln/>
        </p:spPr>
      </p:sp>
      <p:sp>
        <p:nvSpPr>
          <p:cNvPr id="11" name="Text 9"/>
          <p:cNvSpPr/>
          <p:nvPr/>
        </p:nvSpPr>
        <p:spPr>
          <a:xfrm>
            <a:off x="914400" y="4892040"/>
            <a:ext cx="10360152" cy="320040"/>
          </a:xfrm>
          <a:prstGeom prst="rect">
            <a:avLst/>
          </a:prstGeom>
          <a:noFill/>
          <a:ln/>
        </p:spPr>
        <p:txBody>
          <a:bodyPr wrap="square" rtlCol="0" anchor="ctr"/>
          <a:lstStyle/>
          <a:p>
            <a:pPr algn="r" rtl="1"/>
            <a:r>
              <a:rPr lang="he-IL" sz="1250" dirty="0" smtClean="0"/>
              <a:t>הרציו: ייחוד עילה </a:t>
            </a:r>
            <a:r>
              <a:rPr lang="en-US" sz="1250" dirty="0" smtClean="0"/>
              <a:t/>
            </a:r>
            <a:br>
              <a:rPr lang="en-US" sz="1250" dirty="0" smtClean="0"/>
            </a:br>
            <a:r>
              <a:rPr lang="en-US" sz="1250" dirty="0" smtClean="0"/>
              <a:t/>
            </a:r>
            <a:br>
              <a:rPr lang="en-US" sz="1250" dirty="0" smtClean="0"/>
            </a:br>
            <a:r>
              <a:rPr lang="he-IL" sz="1250" dirty="0" smtClean="0"/>
              <a:t>ביקורת </a:t>
            </a:r>
            <a:r>
              <a:rPr lang="he-IL" sz="1250" dirty="0"/>
              <a:t>האקדמיה: פרופ' אריאל </a:t>
            </a:r>
            <a:r>
              <a:rPr lang="he-IL" sz="1250" dirty="0" smtClean="0"/>
              <a:t>פורת</a:t>
            </a:r>
            <a:endParaRPr lang="he-IL" sz="1250" dirty="0"/>
          </a:p>
        </p:txBody>
      </p:sp>
      <p:sp>
        <p:nvSpPr>
          <p:cNvPr id="12" name="Text 10"/>
          <p:cNvSpPr/>
          <p:nvPr/>
        </p:nvSpPr>
        <p:spPr>
          <a:xfrm>
            <a:off x="914400" y="5230368"/>
            <a:ext cx="10360152" cy="640080"/>
          </a:xfrm>
          <a:prstGeom prst="rect">
            <a:avLst/>
          </a:prstGeom>
          <a:noFill/>
          <a:ln/>
        </p:spPr>
        <p:txBody>
          <a:bodyPr wrap="square" rtlCol="0" anchor="ctr"/>
          <a:lstStyle/>
          <a:p>
            <a:pPr marL="0" indent="0" algn="r" rtl="1">
              <a:lnSpc>
                <a:spcPct val="130000"/>
              </a:lnSpc>
              <a:buNone/>
            </a:pPr>
            <a:r>
              <a:rPr lang="en-US" sz="1250" i="1" dirty="0">
                <a:solidFill>
                  <a:srgbClr val="1F2D2C"/>
                </a:solidFill>
                <a:latin typeface="Arial" pitchFamily="34" charset="0"/>
                <a:ea typeface="Arial" pitchFamily="34" charset="-122"/>
                <a:cs typeface="Arial" pitchFamily="34" charset="-120"/>
              </a:rPr>
              <a:t>כשלא ניתן לתבוע גורמים כמו </a:t>
            </a:r>
            <a:r>
              <a:rPr lang="en-US" sz="1250" i="1" dirty="0" err="1">
                <a:solidFill>
                  <a:srgbClr val="1F2D2C"/>
                </a:solidFill>
                <a:latin typeface="Arial" pitchFamily="34" charset="0"/>
                <a:ea typeface="Arial" pitchFamily="34" charset="-122"/>
                <a:cs typeface="Arial" pitchFamily="34" charset="-120"/>
              </a:rPr>
              <a:t>בתי</a:t>
            </a:r>
            <a:r>
              <a:rPr lang="en-US" sz="1250" i="1" dirty="0">
                <a:solidFill>
                  <a:srgbClr val="1F2D2C"/>
                </a:solidFill>
                <a:latin typeface="Arial" pitchFamily="34" charset="0"/>
                <a:ea typeface="Arial" pitchFamily="34" charset="-122"/>
                <a:cs typeface="Arial" pitchFamily="34" charset="-120"/>
              </a:rPr>
              <a:t> </a:t>
            </a:r>
            <a:r>
              <a:rPr lang="en-US" sz="1250" i="1" dirty="0" err="1" smtClean="0">
                <a:solidFill>
                  <a:srgbClr val="1F2D2C"/>
                </a:solidFill>
                <a:latin typeface="Arial" pitchFamily="34" charset="0"/>
                <a:ea typeface="Arial" pitchFamily="34" charset="-122"/>
                <a:cs typeface="Arial" pitchFamily="34" charset="-120"/>
              </a:rPr>
              <a:t>חולים</a:t>
            </a:r>
            <a:r>
              <a:rPr lang="he-IL" sz="1250" i="1" dirty="0">
                <a:solidFill>
                  <a:srgbClr val="1F2D2C"/>
                </a:solidFill>
                <a:latin typeface="Arial" pitchFamily="34" charset="0"/>
                <a:ea typeface="Arial" pitchFamily="34" charset="-122"/>
                <a:cs typeface="Arial" pitchFamily="34" charset="-120"/>
              </a:rPr>
              <a:t> </a:t>
            </a:r>
            <a:r>
              <a:rPr lang="he-IL" sz="1250" b="1" i="1" dirty="0" smtClean="0">
                <a:solidFill>
                  <a:srgbClr val="1F2D2C"/>
                </a:solidFill>
                <a:latin typeface="Arial" pitchFamily="34" charset="0"/>
                <a:ea typeface="Arial" pitchFamily="34" charset="-122"/>
                <a:cs typeface="Arial" pitchFamily="34" charset="-120"/>
              </a:rPr>
              <a:t>נ</a:t>
            </a:r>
            <a:r>
              <a:rPr lang="en-US" sz="1250" b="1" i="1" dirty="0" err="1" smtClean="0">
                <a:solidFill>
                  <a:srgbClr val="1F2D2C"/>
                </a:solidFill>
                <a:latin typeface="Arial" pitchFamily="34" charset="0"/>
                <a:ea typeface="Arial" pitchFamily="34" charset="-122"/>
                <a:cs typeface="Arial" pitchFamily="34" charset="-120"/>
              </a:rPr>
              <a:t>שחקת</a:t>
            </a:r>
            <a:r>
              <a:rPr lang="en-US" sz="1250" b="1" i="1" dirty="0" smtClean="0">
                <a:solidFill>
                  <a:srgbClr val="1F2D2C"/>
                </a:solidFill>
                <a:latin typeface="Arial" pitchFamily="34" charset="0"/>
                <a:ea typeface="Arial" pitchFamily="34" charset="-122"/>
                <a:cs typeface="Arial" pitchFamily="34" charset="-120"/>
              </a:rPr>
              <a:t> </a:t>
            </a:r>
            <a:r>
              <a:rPr lang="en-US" sz="1250" b="1" i="1" dirty="0" err="1" smtClean="0">
                <a:solidFill>
                  <a:srgbClr val="1F2D2C"/>
                </a:solidFill>
                <a:latin typeface="Arial" pitchFamily="34" charset="0"/>
                <a:ea typeface="Arial" pitchFamily="34" charset="-122"/>
                <a:cs typeface="Arial" pitchFamily="34" charset="-120"/>
              </a:rPr>
              <a:t>ההרתעה</a:t>
            </a:r>
            <a:r>
              <a:rPr lang="en-US" sz="1250" b="1" i="1" dirty="0" smtClean="0">
                <a:solidFill>
                  <a:srgbClr val="1F2D2C"/>
                </a:solidFill>
                <a:latin typeface="Arial" pitchFamily="34" charset="0"/>
                <a:ea typeface="Arial" pitchFamily="34" charset="-122"/>
                <a:cs typeface="Arial" pitchFamily="34" charset="-120"/>
              </a:rPr>
              <a:t> </a:t>
            </a:r>
            <a:r>
              <a:rPr lang="en-US" sz="1250" i="1" dirty="0" smtClean="0">
                <a:solidFill>
                  <a:srgbClr val="1F2D2C"/>
                </a:solidFill>
                <a:latin typeface="Arial" pitchFamily="34" charset="0"/>
                <a:ea typeface="Arial" pitchFamily="34" charset="-122"/>
                <a:cs typeface="Arial" pitchFamily="34" charset="-120"/>
              </a:rPr>
              <a:t>/</a:t>
            </a:r>
            <a:r>
              <a:rPr lang="he-IL" sz="1250" i="1" dirty="0" err="1" smtClean="0">
                <a:solidFill>
                  <a:srgbClr val="1F2D2C"/>
                </a:solidFill>
                <a:latin typeface="Arial" pitchFamily="34" charset="0"/>
                <a:ea typeface="Arial" pitchFamily="34" charset="-122"/>
                <a:cs typeface="Arial" pitchFamily="34" charset="-120"/>
              </a:rPr>
              <a:t>היע</a:t>
            </a:r>
            <a:r>
              <a:rPr lang="en-US" sz="1250" i="1" dirty="0" err="1" smtClean="0">
                <a:solidFill>
                  <a:srgbClr val="1F2D2C"/>
                </a:solidFill>
                <a:latin typeface="Arial" pitchFamily="34" charset="0"/>
                <a:ea typeface="Arial" pitchFamily="34" charset="-122"/>
                <a:cs typeface="Arial" pitchFamily="34" charset="-120"/>
              </a:rPr>
              <a:t>דר</a:t>
            </a:r>
            <a:r>
              <a:rPr lang="en-US" sz="1250" i="1" dirty="0" smtClean="0">
                <a:solidFill>
                  <a:srgbClr val="1F2D2C"/>
                </a:solidFill>
                <a:latin typeface="Arial" pitchFamily="34" charset="0"/>
                <a:ea typeface="Arial" pitchFamily="34" charset="-122"/>
                <a:cs typeface="Arial" pitchFamily="34" charset="-120"/>
              </a:rPr>
              <a:t> </a:t>
            </a:r>
            <a:r>
              <a:rPr lang="en-US" sz="1250" i="1" dirty="0">
                <a:solidFill>
                  <a:srgbClr val="1F2D2C"/>
                </a:solidFill>
                <a:latin typeface="Arial" pitchFamily="34" charset="0"/>
                <a:ea typeface="Arial" pitchFamily="34" charset="-122"/>
                <a:cs typeface="Arial" pitchFamily="34" charset="-120"/>
              </a:rPr>
              <a:t>אחריות משפטית </a:t>
            </a:r>
            <a:r>
              <a:rPr lang="en-US" sz="1250" b="1" i="1" dirty="0">
                <a:solidFill>
                  <a:srgbClr val="1F2D2C"/>
                </a:solidFill>
                <a:latin typeface="Arial" pitchFamily="34" charset="0"/>
                <a:ea typeface="Arial" pitchFamily="34" charset="-122"/>
                <a:cs typeface="Arial" pitchFamily="34" charset="-120"/>
              </a:rPr>
              <a:t>מעודד התנהלות רשלנית</a:t>
            </a:r>
            <a:r>
              <a:rPr lang="en-US" sz="1250" i="1" dirty="0">
                <a:solidFill>
                  <a:srgbClr val="1F2D2C"/>
                </a:solidFill>
                <a:latin typeface="Arial" pitchFamily="34" charset="0"/>
                <a:ea typeface="Arial" pitchFamily="34" charset="-122"/>
                <a:cs typeface="Arial" pitchFamily="34" charset="-120"/>
              </a:rPr>
              <a:t>.</a:t>
            </a:r>
            <a:endParaRPr lang="en-US" sz="1250" dirty="0"/>
          </a:p>
        </p:txBody>
      </p:sp>
    </p:spTree>
    <p:extLst>
      <p:ext uri="{BB962C8B-B14F-4D97-AF65-F5344CB8AC3E}">
        <p14:creationId xmlns:p14="http://schemas.microsoft.com/office/powerpoint/2010/main" val="60174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897112" y="-1828800"/>
            <a:ext cx="5486400" cy="5486400"/>
          </a:xfrm>
          <a:prstGeom prst="ellipse">
            <a:avLst/>
          </a:prstGeom>
          <a:solidFill>
            <a:srgbClr val="3C6360">
              <a:alpha val="55000"/>
            </a:srgbClr>
          </a:solidFill>
          <a:ln/>
        </p:spPr>
      </p:sp>
      <p:sp>
        <p:nvSpPr>
          <p:cNvPr id="3" name="Text 1"/>
          <p:cNvSpPr/>
          <p:nvPr/>
        </p:nvSpPr>
        <p:spPr>
          <a:xfrm>
            <a:off x="822960" y="685800"/>
            <a:ext cx="10543032" cy="914400"/>
          </a:xfrm>
          <a:prstGeom prst="rect">
            <a:avLst/>
          </a:prstGeom>
          <a:noFill/>
          <a:ln/>
        </p:spPr>
        <p:txBody>
          <a:bodyPr wrap="square" rtlCol="0" anchor="ctr"/>
          <a:lstStyle/>
          <a:p>
            <a:pPr marL="0" indent="0" algn="r" rtl="1">
              <a:lnSpc>
                <a:spcPct val="115000"/>
              </a:lnSpc>
              <a:buNone/>
            </a:pPr>
            <a:endParaRPr lang="en-US" sz="2500" dirty="0"/>
          </a:p>
        </p:txBody>
      </p:sp>
      <p:sp>
        <p:nvSpPr>
          <p:cNvPr id="4" name="Text 2"/>
          <p:cNvSpPr/>
          <p:nvPr/>
        </p:nvSpPr>
        <p:spPr>
          <a:xfrm>
            <a:off x="822960" y="1463040"/>
            <a:ext cx="10543032" cy="548640"/>
          </a:xfrm>
          <a:prstGeom prst="rect">
            <a:avLst/>
          </a:prstGeom>
          <a:noFill/>
          <a:ln/>
        </p:spPr>
        <p:txBody>
          <a:bodyPr wrap="square" rtlCol="0" anchor="ctr"/>
          <a:lstStyle/>
          <a:p>
            <a:pPr marL="0" indent="0" algn="ctr" rtl="1">
              <a:buNone/>
            </a:pPr>
            <a:endParaRPr lang="en-US" sz="4400" b="1" dirty="0">
              <a:solidFill>
                <a:schemeClr val="tx1">
                  <a:lumMod val="75000"/>
                  <a:lumOff val="25000"/>
                </a:schemeClr>
              </a:solidFill>
            </a:endParaRPr>
          </a:p>
        </p:txBody>
      </p:sp>
      <p:sp>
        <p:nvSpPr>
          <p:cNvPr id="5" name="Shape 3"/>
          <p:cNvSpPr/>
          <p:nvPr/>
        </p:nvSpPr>
        <p:spPr>
          <a:xfrm>
            <a:off x="822960" y="2286000"/>
            <a:ext cx="10543032" cy="1554480"/>
          </a:xfrm>
          <a:prstGeom prst="roundRect">
            <a:avLst>
              <a:gd name="adj" fmla="val 7059"/>
            </a:avLst>
          </a:prstGeom>
          <a:solidFill>
            <a:srgbClr val="3C6360"/>
          </a:solidFill>
          <a:ln/>
        </p:spPr>
      </p:sp>
      <p:sp>
        <p:nvSpPr>
          <p:cNvPr id="6" name="Text 4"/>
          <p:cNvSpPr/>
          <p:nvPr/>
        </p:nvSpPr>
        <p:spPr>
          <a:xfrm>
            <a:off x="1097280" y="2468880"/>
            <a:ext cx="9994392" cy="365760"/>
          </a:xfrm>
          <a:prstGeom prst="rect">
            <a:avLst/>
          </a:prstGeom>
          <a:noFill/>
          <a:ln/>
        </p:spPr>
        <p:txBody>
          <a:bodyPr wrap="square" rtlCol="0" anchor="ctr"/>
          <a:lstStyle/>
          <a:p>
            <a:pPr algn="ctr" rtl="1"/>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he-IL" sz="2500" b="1" dirty="0" smtClean="0">
                <a:solidFill>
                  <a:srgbClr val="B8927F"/>
                </a:solidFill>
                <a:latin typeface="Arial" pitchFamily="34" charset="0"/>
                <a:ea typeface="Arial" pitchFamily="34" charset="-122"/>
                <a:cs typeface="Arial" pitchFamily="34" charset="-120"/>
              </a:rPr>
              <a:t>חסינות מוחלטת</a:t>
            </a: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he-IL" sz="2500" b="1" dirty="0">
                <a:solidFill>
                  <a:srgbClr val="B8927F"/>
                </a:solidFill>
                <a:latin typeface="Arial" pitchFamily="34" charset="0"/>
                <a:ea typeface="Arial" pitchFamily="34" charset="-122"/>
                <a:cs typeface="Arial" pitchFamily="34" charset="-120"/>
              </a:rPr>
              <a:t>כלל ייחוד העילה, סעיף 8 לחוק</a:t>
            </a:r>
            <a:endParaRPr lang="en-US" sz="2500" dirty="0"/>
          </a:p>
        </p:txBody>
      </p:sp>
      <p:sp>
        <p:nvSpPr>
          <p:cNvPr id="7" name="Text 5"/>
          <p:cNvSpPr/>
          <p:nvPr/>
        </p:nvSpPr>
        <p:spPr>
          <a:xfrm>
            <a:off x="1097280" y="2834640"/>
            <a:ext cx="9994392" cy="914400"/>
          </a:xfrm>
          <a:prstGeom prst="rect">
            <a:avLst/>
          </a:prstGeom>
          <a:noFill/>
          <a:ln/>
        </p:spPr>
        <p:txBody>
          <a:bodyPr wrap="square" rtlCol="0" anchor="ctr"/>
          <a:lstStyle/>
          <a:p>
            <a:pPr marL="0" indent="0" algn="r" rtl="1">
              <a:lnSpc>
                <a:spcPct val="135000"/>
              </a:lnSpc>
              <a:buNone/>
            </a:pPr>
            <a:endParaRPr lang="en-US" sz="1350" dirty="0"/>
          </a:p>
        </p:txBody>
      </p:sp>
      <p:sp>
        <p:nvSpPr>
          <p:cNvPr id="8" name="Shape 6"/>
          <p:cNvSpPr/>
          <p:nvPr/>
        </p:nvSpPr>
        <p:spPr>
          <a:xfrm>
            <a:off x="822960" y="4023360"/>
            <a:ext cx="10543032" cy="1508760"/>
          </a:xfrm>
          <a:prstGeom prst="roundRect">
            <a:avLst>
              <a:gd name="adj" fmla="val 7273"/>
            </a:avLst>
          </a:prstGeom>
          <a:solidFill>
            <a:srgbClr val="1B3936"/>
          </a:solidFill>
          <a:ln w="6350">
            <a:solidFill>
              <a:srgbClr val="B8927F"/>
            </a:solidFill>
            <a:prstDash val="solid"/>
          </a:ln>
        </p:spPr>
      </p:sp>
      <p:sp>
        <p:nvSpPr>
          <p:cNvPr id="9" name="Text 7"/>
          <p:cNvSpPr/>
          <p:nvPr/>
        </p:nvSpPr>
        <p:spPr>
          <a:xfrm>
            <a:off x="1097280" y="4206240"/>
            <a:ext cx="9994392" cy="365760"/>
          </a:xfrm>
          <a:prstGeom prst="rect">
            <a:avLst/>
          </a:prstGeom>
          <a:noFill/>
          <a:ln/>
        </p:spPr>
        <p:txBody>
          <a:bodyPr wrap="square" rtlCol="0" anchor="ctr"/>
          <a:lstStyle/>
          <a:p>
            <a:pPr algn="ctr" rtl="1"/>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en-US" sz="2500" b="1" dirty="0" smtClean="0">
                <a:solidFill>
                  <a:srgbClr val="B8927F"/>
                </a:solidFill>
                <a:latin typeface="Arial" pitchFamily="34" charset="0"/>
                <a:ea typeface="Arial" pitchFamily="34" charset="-122"/>
                <a:cs typeface="Arial" pitchFamily="34" charset="-120"/>
              </a:rPr>
              <a:t/>
            </a:r>
            <a:br>
              <a:rPr lang="en-US" sz="2500" b="1" dirty="0" smtClean="0">
                <a:solidFill>
                  <a:srgbClr val="B8927F"/>
                </a:solidFill>
                <a:latin typeface="Arial" pitchFamily="34" charset="0"/>
                <a:ea typeface="Arial" pitchFamily="34" charset="-122"/>
                <a:cs typeface="Arial" pitchFamily="34" charset="-120"/>
              </a:rPr>
            </a:br>
            <a:r>
              <a:rPr lang="he-IL" sz="2500" b="1" dirty="0" smtClean="0">
                <a:solidFill>
                  <a:srgbClr val="B8927F"/>
                </a:solidFill>
                <a:latin typeface="Arial" pitchFamily="34" charset="0"/>
                <a:ea typeface="Arial" pitchFamily="34" charset="-122"/>
                <a:cs typeface="Arial" pitchFamily="34" charset="-120"/>
              </a:rPr>
              <a:t>החריג: ע"א </a:t>
            </a:r>
            <a:r>
              <a:rPr lang="he-IL" sz="2500" b="1" dirty="0">
                <a:solidFill>
                  <a:srgbClr val="B8927F"/>
                </a:solidFill>
                <a:latin typeface="Arial" pitchFamily="34" charset="0"/>
                <a:ea typeface="Arial" pitchFamily="34" charset="-122"/>
                <a:cs typeface="Arial" pitchFamily="34" charset="-120"/>
              </a:rPr>
              <a:t>8535/01 ליפשיץ נ' מדינת ישראל</a:t>
            </a:r>
            <a:r>
              <a:rPr lang="en-US" sz="2500" b="1" dirty="0">
                <a:solidFill>
                  <a:srgbClr val="B8927F"/>
                </a:solidFill>
                <a:latin typeface="Arial" pitchFamily="34" charset="0"/>
                <a:ea typeface="Arial" pitchFamily="34" charset="-122"/>
                <a:cs typeface="Arial" pitchFamily="34" charset="-120"/>
              </a:rPr>
              <a:t/>
            </a:r>
            <a:br>
              <a:rPr lang="en-US" sz="2500" b="1" dirty="0">
                <a:solidFill>
                  <a:srgbClr val="B8927F"/>
                </a:solidFill>
                <a:latin typeface="Arial" pitchFamily="34" charset="0"/>
                <a:ea typeface="Arial" pitchFamily="34" charset="-122"/>
                <a:cs typeface="Arial" pitchFamily="34" charset="-120"/>
              </a:rPr>
            </a:br>
            <a:endParaRPr lang="he-IL" sz="2500" b="1" dirty="0">
              <a:solidFill>
                <a:srgbClr val="B8927F"/>
              </a:solidFill>
              <a:latin typeface="Arial" pitchFamily="34" charset="0"/>
              <a:ea typeface="Arial" pitchFamily="34" charset="-122"/>
              <a:cs typeface="Arial" pitchFamily="34" charset="-120"/>
            </a:endParaRPr>
          </a:p>
          <a:p>
            <a:pPr algn="ctr" rtl="1"/>
            <a:endParaRPr lang="en-US" sz="2800" b="1" dirty="0"/>
          </a:p>
          <a:p>
            <a:pPr algn="ctr" rtl="1"/>
            <a:endParaRPr lang="he-IL" sz="2500" b="1" dirty="0" smtClean="0">
              <a:solidFill>
                <a:srgbClr val="B8927F"/>
              </a:solidFill>
              <a:latin typeface="Arial" pitchFamily="34" charset="0"/>
              <a:ea typeface="Arial" pitchFamily="34" charset="-122"/>
              <a:cs typeface="Arial" pitchFamily="34" charset="-120"/>
            </a:endParaRPr>
          </a:p>
          <a:p>
            <a:pPr marL="0" indent="0" algn="ctr" rtl="1">
              <a:buNone/>
            </a:pPr>
            <a:endParaRPr lang="en-US" sz="1400" dirty="0">
              <a:solidFill>
                <a:schemeClr val="bg2"/>
              </a:solidFill>
            </a:endParaRPr>
          </a:p>
        </p:txBody>
      </p:sp>
      <p:sp>
        <p:nvSpPr>
          <p:cNvPr id="10" name="Text 8"/>
          <p:cNvSpPr/>
          <p:nvPr/>
        </p:nvSpPr>
        <p:spPr>
          <a:xfrm>
            <a:off x="1097280" y="4572000"/>
            <a:ext cx="9994392" cy="914400"/>
          </a:xfrm>
          <a:prstGeom prst="rect">
            <a:avLst/>
          </a:prstGeom>
          <a:noFill/>
          <a:ln/>
        </p:spPr>
        <p:txBody>
          <a:bodyPr wrap="square" rtlCol="0" anchor="ctr"/>
          <a:lstStyle/>
          <a:p>
            <a:pPr marL="0" indent="0" algn="r" rtl="1">
              <a:lnSpc>
                <a:spcPct val="135000"/>
              </a:lnSpc>
              <a:buNone/>
            </a:pPr>
            <a:endParaRPr lang="en-US" sz="1300" dirty="0"/>
          </a:p>
        </p:txBody>
      </p:sp>
    </p:spTree>
    <p:extLst>
      <p:ext uri="{BB962C8B-B14F-4D97-AF65-F5344CB8AC3E}">
        <p14:creationId xmlns:p14="http://schemas.microsoft.com/office/powerpoint/2010/main" val="2116940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320040"/>
            <a:ext cx="11247120" cy="640080"/>
          </a:xfrm>
          <a:prstGeom prst="rect">
            <a:avLst/>
          </a:prstGeom>
          <a:noFill/>
          <a:ln/>
        </p:spPr>
        <p:txBody>
          <a:bodyPr wrap="square" lIns="0" tIns="0" rIns="0" bIns="0" rtlCol="0" anchor="ctr"/>
          <a:lstStyle/>
          <a:p>
            <a:pPr marL="0" indent="0" algn="r" rtl="1">
              <a:buNone/>
            </a:pPr>
            <a:r>
              <a:rPr lang="he-IL" sz="2600" b="1" dirty="0" smtClean="0">
                <a:solidFill>
                  <a:srgbClr val="16302E"/>
                </a:solidFill>
                <a:latin typeface="Arial" pitchFamily="34" charset="0"/>
                <a:cs typeface="Arial" pitchFamily="34" charset="-120"/>
              </a:rPr>
              <a:t>המקרה של ש</a:t>
            </a:r>
            <a:r>
              <a:rPr lang="he-IL" sz="2600" b="1" dirty="0" smtClean="0">
                <a:solidFill>
                  <a:srgbClr val="16302E"/>
                </a:solidFill>
                <a:latin typeface="Arial" pitchFamily="34" charset="0"/>
                <a:cs typeface="Arial" pitchFamily="34" charset="-120"/>
              </a:rPr>
              <a:t>'</a:t>
            </a:r>
            <a:endParaRPr lang="en-US" sz="2600" dirty="0"/>
          </a:p>
        </p:txBody>
      </p:sp>
      <p:sp>
        <p:nvSpPr>
          <p:cNvPr id="3" name="Text 1"/>
          <p:cNvSpPr txBox="1"/>
          <p:nvPr/>
        </p:nvSpPr>
        <p:spPr>
          <a:xfrm>
            <a:off x="457200" y="932688"/>
            <a:ext cx="11247120" cy="365760"/>
          </a:xfrm>
          <a:prstGeom prst="rect">
            <a:avLst/>
          </a:prstGeom>
          <a:noFill/>
          <a:ln/>
        </p:spPr>
        <p:txBody>
          <a:bodyPr wrap="square" lIns="0" tIns="0" rIns="0" bIns="0" rtlCol="0" anchor="ctr"/>
          <a:lstStyle/>
          <a:p>
            <a:pPr marL="0" indent="0" algn="r" rtl="1">
              <a:buNone/>
            </a:pPr>
            <a:endParaRPr lang="en-US" sz="1400" dirty="0"/>
          </a:p>
        </p:txBody>
      </p:sp>
      <p:sp>
        <p:nvSpPr>
          <p:cNvPr id="4" name="Shape 2"/>
          <p:cNvSpPr/>
          <p:nvPr/>
        </p:nvSpPr>
        <p:spPr>
          <a:xfrm>
            <a:off x="8778240" y="2491740"/>
            <a:ext cx="1028700" cy="0"/>
          </a:xfrm>
          <a:prstGeom prst="line">
            <a:avLst/>
          </a:prstGeom>
          <a:noFill/>
          <a:ln w="19050">
            <a:solidFill>
              <a:srgbClr val="16302E"/>
            </a:solidFill>
            <a:prstDash val="dash"/>
          </a:ln>
        </p:spPr>
      </p:sp>
      <p:sp>
        <p:nvSpPr>
          <p:cNvPr id="5" name="Shape 3"/>
          <p:cNvSpPr/>
          <p:nvPr/>
        </p:nvSpPr>
        <p:spPr>
          <a:xfrm>
            <a:off x="6652260" y="2423160"/>
            <a:ext cx="1120140" cy="0"/>
          </a:xfrm>
          <a:prstGeom prst="line">
            <a:avLst/>
          </a:prstGeom>
          <a:noFill/>
          <a:ln w="19050">
            <a:solidFill>
              <a:srgbClr val="16302E"/>
            </a:solidFill>
            <a:prstDash val="dash"/>
          </a:ln>
        </p:spPr>
      </p:sp>
      <p:sp>
        <p:nvSpPr>
          <p:cNvPr id="6" name="Shape 4"/>
          <p:cNvSpPr/>
          <p:nvPr/>
        </p:nvSpPr>
        <p:spPr>
          <a:xfrm>
            <a:off x="4389120" y="2491740"/>
            <a:ext cx="1120140" cy="0"/>
          </a:xfrm>
          <a:prstGeom prst="line">
            <a:avLst/>
          </a:prstGeom>
          <a:noFill/>
          <a:ln w="19050">
            <a:solidFill>
              <a:srgbClr val="16302E"/>
            </a:solidFill>
            <a:prstDash val="dash"/>
          </a:ln>
        </p:spPr>
      </p:sp>
      <p:sp>
        <p:nvSpPr>
          <p:cNvPr id="7" name="Shape 5"/>
          <p:cNvSpPr/>
          <p:nvPr/>
        </p:nvSpPr>
        <p:spPr>
          <a:xfrm>
            <a:off x="2286000" y="2423160"/>
            <a:ext cx="1097280" cy="0"/>
          </a:xfrm>
          <a:prstGeom prst="line">
            <a:avLst/>
          </a:prstGeom>
          <a:noFill/>
          <a:ln w="19050">
            <a:solidFill>
              <a:srgbClr val="16302E"/>
            </a:solidFill>
            <a:prstDash val="dash"/>
          </a:ln>
        </p:spPr>
      </p:sp>
      <p:sp>
        <p:nvSpPr>
          <p:cNvPr id="8" name="Shape 6"/>
          <p:cNvSpPr/>
          <p:nvPr/>
        </p:nvSpPr>
        <p:spPr>
          <a:xfrm>
            <a:off x="9669780" y="1783080"/>
            <a:ext cx="1417320" cy="1303934"/>
          </a:xfrm>
          <a:prstGeom prst="ellipse">
            <a:avLst/>
          </a:prstGeom>
          <a:solidFill>
            <a:srgbClr val="244A47"/>
          </a:solidFill>
          <a:ln/>
          <a:effectLst>
            <a:outerShdw blurRad="76200" dist="38100" dir="5400000" algn="bl" rotWithShape="0">
              <a:srgbClr val="000000">
                <a:alpha val="18000"/>
              </a:srgbClr>
            </a:outerShdw>
          </a:effectLst>
        </p:spPr>
      </p:sp>
      <p:sp>
        <p:nvSpPr>
          <p:cNvPr id="9" name="Shape 7"/>
          <p:cNvSpPr/>
          <p:nvPr/>
        </p:nvSpPr>
        <p:spPr>
          <a:xfrm>
            <a:off x="10177272" y="1618488"/>
            <a:ext cx="402336" cy="402336"/>
          </a:xfrm>
          <a:prstGeom prst="ellipse">
            <a:avLst/>
          </a:prstGeom>
          <a:solidFill>
            <a:srgbClr val="D7A928"/>
          </a:solidFill>
          <a:ln w="25400">
            <a:solidFill>
              <a:srgbClr val="F7F5F0"/>
            </a:solidFill>
            <a:prstDash val="solid"/>
          </a:ln>
        </p:spPr>
      </p:sp>
      <p:sp>
        <p:nvSpPr>
          <p:cNvPr id="10" name="Text 8"/>
          <p:cNvSpPr txBox="1"/>
          <p:nvPr/>
        </p:nvSpPr>
        <p:spPr>
          <a:xfrm>
            <a:off x="10177272" y="160934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1" name="Text 9"/>
          <p:cNvSpPr txBox="1"/>
          <p:nvPr/>
        </p:nvSpPr>
        <p:spPr>
          <a:xfrm>
            <a:off x="9395460" y="2115007"/>
            <a:ext cx="1965960" cy="640080"/>
          </a:xfrm>
          <a:prstGeom prst="rect">
            <a:avLst/>
          </a:prstGeom>
          <a:noFill/>
          <a:ln/>
        </p:spPr>
        <p:txBody>
          <a:bodyPr wrap="square" lIns="0" tIns="0" rIns="0" bIns="0" rtlCol="0" anchor="ctr"/>
          <a:lstStyle/>
          <a:p>
            <a:pPr marL="0" indent="0" algn="ctr">
              <a:buNone/>
            </a:pPr>
            <a:r>
              <a:rPr lang="he-IL" sz="1300" b="1" dirty="0" smtClean="0">
                <a:solidFill>
                  <a:srgbClr val="FFFFFF"/>
                </a:solidFill>
                <a:latin typeface="Arial" pitchFamily="34" charset="0"/>
                <a:ea typeface="Arial" pitchFamily="34" charset="-122"/>
                <a:cs typeface="Arial" pitchFamily="34" charset="-120"/>
              </a:rPr>
              <a:t>מאי 2017</a:t>
            </a:r>
            <a:endParaRPr lang="en-US" sz="1300" dirty="0"/>
          </a:p>
        </p:txBody>
      </p:sp>
      <p:sp>
        <p:nvSpPr>
          <p:cNvPr id="12" name="Text 10"/>
          <p:cNvSpPr txBox="1"/>
          <p:nvPr/>
        </p:nvSpPr>
        <p:spPr>
          <a:xfrm>
            <a:off x="9326880" y="3337560"/>
            <a:ext cx="2103120" cy="1869440"/>
          </a:xfrm>
          <a:prstGeom prst="rect">
            <a:avLst/>
          </a:prstGeom>
          <a:noFill/>
          <a:ln/>
        </p:spPr>
        <p:txBody>
          <a:bodyPr wrap="square" lIns="0" tIns="0" rIns="0" bIns="0" rtlCol="0" anchor="t"/>
          <a:lstStyle/>
          <a:p>
            <a:pPr marL="0" indent="0" algn="ctr" rtl="1">
              <a:buNone/>
            </a:pPr>
            <a:r>
              <a:rPr lang="en-US" sz="2500" b="1" dirty="0">
                <a:solidFill>
                  <a:srgbClr val="16302E"/>
                </a:solidFill>
                <a:latin typeface="Arial" pitchFamily="34" charset="0"/>
                <a:ea typeface="Arial" pitchFamily="34" charset="-122"/>
                <a:cs typeface="Arial" pitchFamily="34" charset="-120"/>
              </a:rPr>
              <a:t>עקירת שן </a:t>
            </a:r>
            <a:r>
              <a:rPr lang="en-US" sz="2500" b="1" dirty="0" err="1">
                <a:solidFill>
                  <a:srgbClr val="16302E"/>
                </a:solidFill>
                <a:latin typeface="Arial" pitchFamily="34" charset="0"/>
                <a:ea typeface="Arial" pitchFamily="34" charset="-122"/>
                <a:cs typeface="Arial" pitchFamily="34" charset="-120"/>
              </a:rPr>
              <a:t>בינה</a:t>
            </a:r>
            <a:r>
              <a:rPr lang="en-US" sz="2500" b="1" dirty="0">
                <a:solidFill>
                  <a:srgbClr val="16302E"/>
                </a:solidFill>
                <a:latin typeface="Arial" pitchFamily="34" charset="0"/>
                <a:ea typeface="Arial" pitchFamily="34" charset="-122"/>
                <a:cs typeface="Arial" pitchFamily="34" charset="-120"/>
              </a:rPr>
              <a:t> </a:t>
            </a:r>
            <a:r>
              <a:rPr lang="en-US" sz="2500" b="1" dirty="0" err="1" smtClean="0">
                <a:solidFill>
                  <a:srgbClr val="16302E"/>
                </a:solidFill>
                <a:latin typeface="Arial" pitchFamily="34" charset="0"/>
                <a:ea typeface="Arial" pitchFamily="34" charset="-122"/>
                <a:cs typeface="Arial" pitchFamily="34" charset="-120"/>
              </a:rPr>
              <a:t>כלואה</a:t>
            </a:r>
            <a:r>
              <a:rPr lang="en-US" sz="2500" b="1" dirty="0" smtClean="0">
                <a:solidFill>
                  <a:srgbClr val="16302E"/>
                </a:solidFill>
                <a:latin typeface="Arial" pitchFamily="34" charset="0"/>
                <a:ea typeface="Arial" pitchFamily="34" charset="-122"/>
                <a:cs typeface="Arial" pitchFamily="34" charset="-120"/>
              </a:rPr>
              <a:t> </a:t>
            </a:r>
            <a:r>
              <a:rPr lang="en-US" sz="2500" b="1" dirty="0" err="1" smtClean="0">
                <a:solidFill>
                  <a:srgbClr val="16302E"/>
                </a:solidFill>
                <a:latin typeface="Arial" pitchFamily="34" charset="0"/>
                <a:ea typeface="Arial" pitchFamily="34" charset="-122"/>
                <a:cs typeface="Arial" pitchFamily="34" charset="-120"/>
              </a:rPr>
              <a:t>כאב</a:t>
            </a:r>
            <a:r>
              <a:rPr lang="en-US" sz="2500" b="1" dirty="0" smtClean="0">
                <a:solidFill>
                  <a:srgbClr val="16302E"/>
                </a:solidFill>
                <a:latin typeface="Arial" pitchFamily="34" charset="0"/>
                <a:ea typeface="Arial" pitchFamily="34" charset="-122"/>
                <a:cs typeface="Arial" pitchFamily="34" charset="-120"/>
              </a:rPr>
              <a:t> </a:t>
            </a:r>
            <a:r>
              <a:rPr lang="en-US" sz="2500" b="1" dirty="0" err="1">
                <a:solidFill>
                  <a:srgbClr val="16302E"/>
                </a:solidFill>
                <a:latin typeface="Arial" pitchFamily="34" charset="0"/>
                <a:ea typeface="Arial" pitchFamily="34" charset="-122"/>
                <a:cs typeface="Arial" pitchFamily="34" charset="-120"/>
              </a:rPr>
              <a:t>כרוני</a:t>
            </a:r>
            <a:r>
              <a:rPr lang="en-US" sz="2500" b="1" dirty="0">
                <a:solidFill>
                  <a:srgbClr val="16302E"/>
                </a:solidFill>
                <a:latin typeface="Arial" pitchFamily="34" charset="0"/>
                <a:ea typeface="Arial" pitchFamily="34" charset="-122"/>
                <a:cs typeface="Arial" pitchFamily="34" charset="-120"/>
              </a:rPr>
              <a:t> </a:t>
            </a:r>
            <a:r>
              <a:rPr lang="en-US" sz="2500" b="1" dirty="0" err="1" smtClean="0">
                <a:solidFill>
                  <a:srgbClr val="16302E"/>
                </a:solidFill>
                <a:latin typeface="Arial" pitchFamily="34" charset="0"/>
                <a:ea typeface="Arial" pitchFamily="34" charset="-122"/>
                <a:cs typeface="Arial" pitchFamily="34" charset="-120"/>
              </a:rPr>
              <a:t>בלסת</a:t>
            </a:r>
            <a:endParaRPr lang="en-US" sz="2500" b="1" dirty="0"/>
          </a:p>
        </p:txBody>
      </p:sp>
      <p:sp>
        <p:nvSpPr>
          <p:cNvPr id="13" name="Shape 11"/>
          <p:cNvSpPr/>
          <p:nvPr/>
        </p:nvSpPr>
        <p:spPr>
          <a:xfrm>
            <a:off x="7635240" y="1783080"/>
            <a:ext cx="1280160" cy="1177747"/>
          </a:xfrm>
          <a:prstGeom prst="ellipse">
            <a:avLst/>
          </a:prstGeom>
          <a:solidFill>
            <a:srgbClr val="B5654A"/>
          </a:solidFill>
          <a:ln/>
          <a:effectLst>
            <a:outerShdw blurRad="76200" dist="38100" dir="5400000" algn="bl" rotWithShape="0">
              <a:srgbClr val="000000">
                <a:alpha val="18000"/>
              </a:srgbClr>
            </a:outerShdw>
          </a:effectLst>
        </p:spPr>
      </p:sp>
      <p:sp>
        <p:nvSpPr>
          <p:cNvPr id="14" name="Shape 12"/>
          <p:cNvSpPr/>
          <p:nvPr/>
        </p:nvSpPr>
        <p:spPr>
          <a:xfrm>
            <a:off x="8074152" y="1618488"/>
            <a:ext cx="402336" cy="402336"/>
          </a:xfrm>
          <a:prstGeom prst="ellipse">
            <a:avLst/>
          </a:prstGeom>
          <a:solidFill>
            <a:srgbClr val="D7A928"/>
          </a:solidFill>
          <a:ln w="25400">
            <a:solidFill>
              <a:srgbClr val="F7F5F0"/>
            </a:solidFill>
            <a:prstDash val="solid"/>
          </a:ln>
        </p:spPr>
      </p:sp>
      <p:sp>
        <p:nvSpPr>
          <p:cNvPr id="15" name="Text 13"/>
          <p:cNvSpPr txBox="1"/>
          <p:nvPr/>
        </p:nvSpPr>
        <p:spPr>
          <a:xfrm>
            <a:off x="8074152" y="160934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6" name="Text 14"/>
          <p:cNvSpPr txBox="1"/>
          <p:nvPr/>
        </p:nvSpPr>
        <p:spPr>
          <a:xfrm>
            <a:off x="7360920" y="2051914"/>
            <a:ext cx="1828800" cy="640080"/>
          </a:xfrm>
          <a:prstGeom prst="rect">
            <a:avLst/>
          </a:prstGeom>
          <a:noFill/>
          <a:ln/>
        </p:spPr>
        <p:txBody>
          <a:bodyPr wrap="square" lIns="0" tIns="0" rIns="0" bIns="0" rtlCol="0" anchor="ctr"/>
          <a:lstStyle/>
          <a:p>
            <a:pPr marL="0" indent="0" algn="ctr">
              <a:buNone/>
            </a:pPr>
            <a:r>
              <a:rPr lang="he-IL" sz="1300" b="1" dirty="0" smtClean="0">
                <a:solidFill>
                  <a:srgbClr val="FFFFFF"/>
                </a:solidFill>
                <a:latin typeface="Arial" pitchFamily="34" charset="0"/>
                <a:ea typeface="Arial" pitchFamily="34" charset="-122"/>
                <a:cs typeface="Arial" pitchFamily="34" charset="-120"/>
              </a:rPr>
              <a:t>אפריל 2018</a:t>
            </a:r>
            <a:endParaRPr lang="en-US" sz="1300" dirty="0"/>
          </a:p>
        </p:txBody>
      </p:sp>
      <p:sp>
        <p:nvSpPr>
          <p:cNvPr id="17" name="Text 15"/>
          <p:cNvSpPr txBox="1"/>
          <p:nvPr/>
        </p:nvSpPr>
        <p:spPr>
          <a:xfrm>
            <a:off x="7223760" y="3200400"/>
            <a:ext cx="2103120" cy="1188720"/>
          </a:xfrm>
          <a:prstGeom prst="rect">
            <a:avLst/>
          </a:prstGeom>
          <a:noFill/>
          <a:ln/>
        </p:spPr>
        <p:txBody>
          <a:bodyPr wrap="square" lIns="0" tIns="0" rIns="0" bIns="0" rtlCol="0" anchor="t"/>
          <a:lstStyle/>
          <a:p>
            <a:pPr algn="ctr" rtl="1"/>
            <a:r>
              <a:rPr lang="en-US" sz="2500" b="1" dirty="0">
                <a:solidFill>
                  <a:srgbClr val="16302E"/>
                </a:solidFill>
                <a:latin typeface="Arial" pitchFamily="34" charset="0"/>
                <a:ea typeface="Arial" pitchFamily="34" charset="-122"/>
                <a:cs typeface="Arial" pitchFamily="34" charset="-120"/>
              </a:rPr>
              <a:t>MRI </a:t>
            </a:r>
            <a:r>
              <a:rPr lang="he-IL" sz="2500" b="1" dirty="0">
                <a:solidFill>
                  <a:srgbClr val="16302E"/>
                </a:solidFill>
                <a:latin typeface="Arial" pitchFamily="34" charset="0"/>
                <a:ea typeface="Arial" pitchFamily="34" charset="-122"/>
                <a:cs typeface="Arial" pitchFamily="34" charset="-120"/>
              </a:rPr>
              <a:t> בהלל יפה פוענח כתקין</a:t>
            </a:r>
          </a:p>
          <a:p>
            <a:pPr marL="0" indent="0" algn="ctr" rtl="1">
              <a:buNone/>
            </a:pPr>
            <a:endParaRPr lang="en-US" sz="2500" dirty="0"/>
          </a:p>
        </p:txBody>
      </p:sp>
      <p:sp>
        <p:nvSpPr>
          <p:cNvPr id="18" name="Shape 16"/>
          <p:cNvSpPr/>
          <p:nvPr/>
        </p:nvSpPr>
        <p:spPr>
          <a:xfrm>
            <a:off x="5372100" y="1783080"/>
            <a:ext cx="1417320" cy="1303934"/>
          </a:xfrm>
          <a:prstGeom prst="ellipse">
            <a:avLst/>
          </a:prstGeom>
          <a:solidFill>
            <a:srgbClr val="D7A928"/>
          </a:solidFill>
          <a:ln/>
          <a:effectLst>
            <a:outerShdw blurRad="76200" dist="38100" dir="5400000" algn="bl" rotWithShape="0">
              <a:srgbClr val="000000">
                <a:alpha val="18000"/>
              </a:srgbClr>
            </a:outerShdw>
          </a:effectLst>
        </p:spPr>
      </p:sp>
      <p:sp>
        <p:nvSpPr>
          <p:cNvPr id="19" name="Shape 17"/>
          <p:cNvSpPr/>
          <p:nvPr/>
        </p:nvSpPr>
        <p:spPr>
          <a:xfrm>
            <a:off x="5879592" y="1618488"/>
            <a:ext cx="402336" cy="402336"/>
          </a:xfrm>
          <a:prstGeom prst="ellipse">
            <a:avLst/>
          </a:prstGeom>
          <a:solidFill>
            <a:srgbClr val="16302E"/>
          </a:solidFill>
          <a:ln w="25400">
            <a:solidFill>
              <a:srgbClr val="F7F5F0"/>
            </a:solidFill>
            <a:prstDash val="solid"/>
          </a:ln>
        </p:spPr>
      </p:sp>
      <p:sp>
        <p:nvSpPr>
          <p:cNvPr id="20" name="Text 18"/>
          <p:cNvSpPr txBox="1"/>
          <p:nvPr/>
        </p:nvSpPr>
        <p:spPr>
          <a:xfrm>
            <a:off x="5879592" y="160934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1" name="Text 19"/>
          <p:cNvSpPr txBox="1"/>
          <p:nvPr/>
        </p:nvSpPr>
        <p:spPr>
          <a:xfrm>
            <a:off x="5097780" y="2115007"/>
            <a:ext cx="1965960" cy="6400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אבחון</a:t>
            </a:r>
            <a:endParaRPr lang="en-US" sz="1300" dirty="0"/>
          </a:p>
        </p:txBody>
      </p:sp>
      <p:sp>
        <p:nvSpPr>
          <p:cNvPr id="22" name="Text 20"/>
          <p:cNvSpPr txBox="1"/>
          <p:nvPr/>
        </p:nvSpPr>
        <p:spPr>
          <a:xfrm>
            <a:off x="5029200" y="3337560"/>
            <a:ext cx="2103120" cy="1188720"/>
          </a:xfrm>
          <a:prstGeom prst="rect">
            <a:avLst/>
          </a:prstGeom>
          <a:noFill/>
          <a:ln/>
        </p:spPr>
        <p:txBody>
          <a:bodyPr wrap="square" lIns="0" tIns="0" rIns="0" bIns="0" rtlCol="0" anchor="t"/>
          <a:lstStyle/>
          <a:p>
            <a:pPr indent="0" algn="ctr" rtl="1">
              <a:buNone/>
            </a:pPr>
            <a:r>
              <a:rPr lang="he-IL" sz="2500" b="1" dirty="0">
                <a:solidFill>
                  <a:srgbClr val="16302E"/>
                </a:solidFill>
                <a:latin typeface="Arial" pitchFamily="34" charset="0"/>
                <a:ea typeface="Arial" pitchFamily="34" charset="-122"/>
                <a:cs typeface="Arial" pitchFamily="34" charset="-120"/>
              </a:rPr>
              <a:t>המנתח </a:t>
            </a:r>
            <a:r>
              <a:rPr lang="en-US" sz="2500" b="1" dirty="0" err="1">
                <a:solidFill>
                  <a:srgbClr val="16302E"/>
                </a:solidFill>
                <a:latin typeface="Arial" pitchFamily="34" charset="0"/>
                <a:ea typeface="Arial" pitchFamily="34" charset="-122"/>
                <a:cs typeface="Arial" pitchFamily="34" charset="-120"/>
              </a:rPr>
              <a:t>אבחן</a:t>
            </a:r>
            <a:r>
              <a:rPr lang="en-US" sz="2500" b="1" dirty="0">
                <a:solidFill>
                  <a:srgbClr val="16302E"/>
                </a:solidFill>
                <a:latin typeface="Arial" pitchFamily="34" charset="0"/>
                <a:ea typeface="Arial" pitchFamily="34" charset="-122"/>
                <a:cs typeface="Arial" pitchFamily="34" charset="-120"/>
              </a:rPr>
              <a:t> </a:t>
            </a:r>
            <a:r>
              <a:rPr lang="en-US" sz="2500" b="1" dirty="0">
                <a:solidFill>
                  <a:srgbClr val="16302E"/>
                </a:solidFill>
                <a:latin typeface="Arial" pitchFamily="34" charset="0"/>
                <a:ea typeface="Arial" pitchFamily="34" charset="-122"/>
                <a:cs typeface="Arial" pitchFamily="34" charset="-120"/>
              </a:rPr>
              <a:t>לחץ כלי דם על </a:t>
            </a:r>
            <a:r>
              <a:rPr lang="en-US" sz="2500" b="1" dirty="0" err="1">
                <a:solidFill>
                  <a:srgbClr val="16302E"/>
                </a:solidFill>
                <a:latin typeface="Arial" pitchFamily="34" charset="0"/>
                <a:ea typeface="Arial" pitchFamily="34" charset="-122"/>
                <a:cs typeface="Arial" pitchFamily="34" charset="-120"/>
              </a:rPr>
              <a:t>העצב</a:t>
            </a:r>
            <a:r>
              <a:rPr lang="en-US" sz="2500" b="1" dirty="0">
                <a:solidFill>
                  <a:srgbClr val="16302E"/>
                </a:solidFill>
                <a:latin typeface="Arial" pitchFamily="34" charset="0"/>
                <a:ea typeface="Arial" pitchFamily="34" charset="-122"/>
                <a:cs typeface="Arial" pitchFamily="34" charset="-120"/>
              </a:rPr>
              <a:t> </a:t>
            </a:r>
            <a:r>
              <a:rPr lang="en-US" sz="2500" b="1" dirty="0" err="1" smtClean="0">
                <a:solidFill>
                  <a:srgbClr val="16302E"/>
                </a:solidFill>
                <a:latin typeface="Arial" pitchFamily="34" charset="0"/>
                <a:ea typeface="Arial" pitchFamily="34" charset="-122"/>
                <a:cs typeface="Arial" pitchFamily="34" charset="-120"/>
              </a:rPr>
              <a:t>הטריגמינלי</a:t>
            </a:r>
            <a:r>
              <a:rPr lang="en-US" sz="2500" b="1" dirty="0" smtClean="0">
                <a:solidFill>
                  <a:srgbClr val="16302E"/>
                </a:solidFill>
                <a:latin typeface="Arial" pitchFamily="34" charset="0"/>
                <a:ea typeface="Arial" pitchFamily="34" charset="-122"/>
                <a:cs typeface="Arial" pitchFamily="34" charset="-120"/>
              </a:rPr>
              <a:t> </a:t>
            </a:r>
            <a:r>
              <a:rPr lang="he-IL" sz="2500" b="1" dirty="0">
                <a:solidFill>
                  <a:srgbClr val="16302E"/>
                </a:solidFill>
                <a:latin typeface="Arial" pitchFamily="34" charset="0"/>
                <a:ea typeface="Arial" pitchFamily="34" charset="-122"/>
                <a:cs typeface="Arial" pitchFamily="34" charset="-120"/>
              </a:rPr>
              <a:t>ו</a:t>
            </a:r>
            <a:r>
              <a:rPr lang="en-US" sz="2500" b="1" dirty="0" err="1" smtClean="0">
                <a:solidFill>
                  <a:srgbClr val="16302E"/>
                </a:solidFill>
                <a:latin typeface="Arial" pitchFamily="34" charset="0"/>
                <a:ea typeface="Arial" pitchFamily="34" charset="-122"/>
                <a:cs typeface="Arial" pitchFamily="34" charset="-120"/>
              </a:rPr>
              <a:t>המליץ</a:t>
            </a:r>
            <a:r>
              <a:rPr lang="en-US" sz="2500" b="1" dirty="0" smtClean="0">
                <a:solidFill>
                  <a:srgbClr val="16302E"/>
                </a:solidFill>
                <a:latin typeface="Arial" pitchFamily="34" charset="0"/>
                <a:ea typeface="Arial" pitchFamily="34" charset="-122"/>
                <a:cs typeface="Arial" pitchFamily="34" charset="-120"/>
              </a:rPr>
              <a:t> </a:t>
            </a:r>
            <a:r>
              <a:rPr lang="en-US" sz="2500" b="1" dirty="0">
                <a:solidFill>
                  <a:srgbClr val="16302E"/>
                </a:solidFill>
                <a:latin typeface="Arial" pitchFamily="34" charset="0"/>
                <a:ea typeface="Arial" pitchFamily="34" charset="-122"/>
                <a:cs typeface="Arial" pitchFamily="34" charset="-120"/>
              </a:rPr>
              <a:t>על ניתוח</a:t>
            </a:r>
          </a:p>
        </p:txBody>
      </p:sp>
      <p:sp>
        <p:nvSpPr>
          <p:cNvPr id="23" name="Shape 21"/>
          <p:cNvSpPr/>
          <p:nvPr/>
        </p:nvSpPr>
        <p:spPr>
          <a:xfrm>
            <a:off x="3246120" y="1783080"/>
            <a:ext cx="1280160" cy="1177747"/>
          </a:xfrm>
          <a:prstGeom prst="ellipse">
            <a:avLst/>
          </a:prstGeom>
          <a:solidFill>
            <a:srgbClr val="244A47"/>
          </a:solidFill>
          <a:ln/>
          <a:effectLst>
            <a:outerShdw blurRad="76200" dist="38100" dir="5400000" algn="bl" rotWithShape="0">
              <a:srgbClr val="000000">
                <a:alpha val="18000"/>
              </a:srgbClr>
            </a:outerShdw>
          </a:effectLst>
        </p:spPr>
      </p:sp>
      <p:sp>
        <p:nvSpPr>
          <p:cNvPr id="24" name="Shape 22"/>
          <p:cNvSpPr/>
          <p:nvPr/>
        </p:nvSpPr>
        <p:spPr>
          <a:xfrm>
            <a:off x="3685032" y="1618488"/>
            <a:ext cx="402336" cy="402336"/>
          </a:xfrm>
          <a:prstGeom prst="ellipse">
            <a:avLst/>
          </a:prstGeom>
          <a:solidFill>
            <a:srgbClr val="D7A928"/>
          </a:solidFill>
          <a:ln w="25400">
            <a:solidFill>
              <a:srgbClr val="F7F5F0"/>
            </a:solidFill>
            <a:prstDash val="solid"/>
          </a:ln>
        </p:spPr>
      </p:sp>
      <p:sp>
        <p:nvSpPr>
          <p:cNvPr id="25" name="Text 23"/>
          <p:cNvSpPr txBox="1"/>
          <p:nvPr/>
        </p:nvSpPr>
        <p:spPr>
          <a:xfrm>
            <a:off x="3685032" y="160934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6" name="Text 24"/>
          <p:cNvSpPr txBox="1"/>
          <p:nvPr/>
        </p:nvSpPr>
        <p:spPr>
          <a:xfrm>
            <a:off x="2971800" y="2051914"/>
            <a:ext cx="1828800" cy="6400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26.7.2018</a:t>
            </a:r>
            <a:endParaRPr lang="en-US" sz="1300" dirty="0"/>
          </a:p>
        </p:txBody>
      </p:sp>
      <p:sp>
        <p:nvSpPr>
          <p:cNvPr id="27" name="Text 25"/>
          <p:cNvSpPr txBox="1"/>
          <p:nvPr/>
        </p:nvSpPr>
        <p:spPr>
          <a:xfrm>
            <a:off x="2868930" y="3200400"/>
            <a:ext cx="2103120" cy="1188720"/>
          </a:xfrm>
          <a:prstGeom prst="rect">
            <a:avLst/>
          </a:prstGeom>
          <a:noFill/>
          <a:ln/>
        </p:spPr>
        <p:txBody>
          <a:bodyPr wrap="square" lIns="0" tIns="0" rIns="0" bIns="0" rtlCol="0" anchor="t"/>
          <a:lstStyle/>
          <a:p>
            <a:pPr marL="0" indent="0" algn="ctr" rtl="1">
              <a:buNone/>
            </a:pPr>
            <a:r>
              <a:rPr lang="en-US" sz="2500" b="1" dirty="0" err="1">
                <a:solidFill>
                  <a:srgbClr val="16302E"/>
                </a:solidFill>
                <a:latin typeface="Arial" pitchFamily="34" charset="0"/>
                <a:ea typeface="Arial" pitchFamily="34" charset="-122"/>
                <a:cs typeface="Arial" pitchFamily="34" charset="-120"/>
              </a:rPr>
              <a:t>ניתוח</a:t>
            </a:r>
            <a:r>
              <a:rPr lang="en-US" sz="2500" b="1" dirty="0">
                <a:solidFill>
                  <a:srgbClr val="16302E"/>
                </a:solidFill>
                <a:latin typeface="Arial" pitchFamily="34" charset="0"/>
                <a:ea typeface="Arial" pitchFamily="34" charset="-122"/>
                <a:cs typeface="Arial" pitchFamily="34" charset="-120"/>
              </a:rPr>
              <a:t> </a:t>
            </a:r>
            <a:r>
              <a:rPr lang="en-US" sz="2500" b="1" dirty="0" err="1" smtClean="0">
                <a:solidFill>
                  <a:srgbClr val="16302E"/>
                </a:solidFill>
                <a:latin typeface="Arial" pitchFamily="34" charset="0"/>
                <a:ea typeface="Arial" pitchFamily="34" charset="-122"/>
                <a:cs typeface="Arial" pitchFamily="34" charset="-120"/>
              </a:rPr>
              <a:t>נוירוכירורגי</a:t>
            </a:r>
            <a:r>
              <a:rPr lang="en-US" sz="2500" b="1" dirty="0" smtClean="0">
                <a:solidFill>
                  <a:srgbClr val="16302E"/>
                </a:solidFill>
                <a:latin typeface="Arial" pitchFamily="34" charset="0"/>
                <a:ea typeface="Arial" pitchFamily="34" charset="-122"/>
                <a:cs typeface="Arial" pitchFamily="34" charset="-120"/>
              </a:rPr>
              <a:t/>
            </a:r>
            <a:br>
              <a:rPr lang="en-US" sz="2500" b="1" dirty="0" smtClean="0">
                <a:solidFill>
                  <a:srgbClr val="16302E"/>
                </a:solidFill>
                <a:latin typeface="Arial" pitchFamily="34" charset="0"/>
                <a:ea typeface="Arial" pitchFamily="34" charset="-122"/>
                <a:cs typeface="Arial" pitchFamily="34" charset="-120"/>
              </a:rPr>
            </a:br>
            <a:r>
              <a:rPr lang="he-IL" sz="2500" b="1" u="sng" dirty="0" smtClean="0">
                <a:solidFill>
                  <a:srgbClr val="16302E"/>
                </a:solidFill>
                <a:latin typeface="Arial" pitchFamily="34" charset="0"/>
                <a:ea typeface="Arial" pitchFamily="34" charset="-122"/>
                <a:cs typeface="Arial" pitchFamily="34" charset="-120"/>
              </a:rPr>
              <a:t>בשקף הבא</a:t>
            </a:r>
            <a:endParaRPr lang="en-US" sz="2500" b="1" u="sng" dirty="0">
              <a:solidFill>
                <a:srgbClr val="16302E"/>
              </a:solidFill>
              <a:latin typeface="Arial" pitchFamily="34" charset="0"/>
              <a:ea typeface="Arial" pitchFamily="34" charset="-122"/>
              <a:cs typeface="Arial" pitchFamily="34" charset="-120"/>
            </a:endParaRPr>
          </a:p>
        </p:txBody>
      </p:sp>
      <p:sp>
        <p:nvSpPr>
          <p:cNvPr id="28" name="Shape 26"/>
          <p:cNvSpPr/>
          <p:nvPr/>
        </p:nvSpPr>
        <p:spPr>
          <a:xfrm>
            <a:off x="960120" y="1783080"/>
            <a:ext cx="1463040" cy="1345997"/>
          </a:xfrm>
          <a:prstGeom prst="ellipse">
            <a:avLst/>
          </a:prstGeom>
          <a:solidFill>
            <a:srgbClr val="B5654A"/>
          </a:solidFill>
          <a:ln/>
          <a:effectLst>
            <a:outerShdw blurRad="76200" dist="38100" dir="5400000" algn="bl" rotWithShape="0">
              <a:srgbClr val="000000">
                <a:alpha val="18000"/>
              </a:srgbClr>
            </a:outerShdw>
          </a:effectLst>
        </p:spPr>
      </p:sp>
      <p:sp>
        <p:nvSpPr>
          <p:cNvPr id="29" name="Shape 27"/>
          <p:cNvSpPr/>
          <p:nvPr/>
        </p:nvSpPr>
        <p:spPr>
          <a:xfrm>
            <a:off x="1490472" y="1618488"/>
            <a:ext cx="402336" cy="402336"/>
          </a:xfrm>
          <a:prstGeom prst="ellipse">
            <a:avLst/>
          </a:prstGeom>
          <a:solidFill>
            <a:srgbClr val="D7A928"/>
          </a:solidFill>
          <a:ln w="25400">
            <a:solidFill>
              <a:srgbClr val="F7F5F0"/>
            </a:solidFill>
            <a:prstDash val="solid"/>
          </a:ln>
        </p:spPr>
      </p:sp>
      <p:sp>
        <p:nvSpPr>
          <p:cNvPr id="30" name="Text 28"/>
          <p:cNvSpPr txBox="1"/>
          <p:nvPr/>
        </p:nvSpPr>
        <p:spPr>
          <a:xfrm>
            <a:off x="1490472" y="160934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31" name="Text 29"/>
          <p:cNvSpPr txBox="1"/>
          <p:nvPr/>
        </p:nvSpPr>
        <p:spPr>
          <a:xfrm>
            <a:off x="685800" y="2136038"/>
            <a:ext cx="2011680" cy="6400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לאחר הניתוח</a:t>
            </a:r>
            <a:endParaRPr lang="en-US" sz="1300" dirty="0"/>
          </a:p>
        </p:txBody>
      </p:sp>
      <p:sp>
        <p:nvSpPr>
          <p:cNvPr id="32" name="Text 30"/>
          <p:cNvSpPr txBox="1"/>
          <p:nvPr/>
        </p:nvSpPr>
        <p:spPr>
          <a:xfrm>
            <a:off x="640080" y="3383280"/>
            <a:ext cx="2103120" cy="1188720"/>
          </a:xfrm>
          <a:prstGeom prst="rect">
            <a:avLst/>
          </a:prstGeom>
          <a:noFill/>
          <a:ln/>
        </p:spPr>
        <p:txBody>
          <a:bodyPr wrap="square" lIns="0" tIns="0" rIns="0" bIns="0" rtlCol="0" anchor="t"/>
          <a:lstStyle/>
          <a:p>
            <a:pPr algn="ctr" rtl="1"/>
            <a:r>
              <a:rPr lang="en-US" sz="2500" b="1" dirty="0" err="1">
                <a:solidFill>
                  <a:srgbClr val="16302E"/>
                </a:solidFill>
                <a:latin typeface="Arial" pitchFamily="34" charset="0"/>
                <a:ea typeface="Arial" pitchFamily="34" charset="-122"/>
                <a:cs typeface="Arial" pitchFamily="34" charset="-120"/>
              </a:rPr>
              <a:t>ניתוח</a:t>
            </a:r>
            <a:r>
              <a:rPr lang="en-US" sz="2500" b="1" dirty="0">
                <a:solidFill>
                  <a:srgbClr val="16302E"/>
                </a:solidFill>
                <a:latin typeface="Arial" pitchFamily="34" charset="0"/>
                <a:ea typeface="Arial" pitchFamily="34" charset="-122"/>
                <a:cs typeface="Arial" pitchFamily="34" charset="-120"/>
              </a:rPr>
              <a:t> </a:t>
            </a:r>
            <a:r>
              <a:rPr lang="en-US" sz="2500" b="1" dirty="0" err="1">
                <a:solidFill>
                  <a:srgbClr val="16302E"/>
                </a:solidFill>
                <a:latin typeface="Arial" pitchFamily="34" charset="0"/>
                <a:ea typeface="Arial" pitchFamily="34" charset="-122"/>
                <a:cs typeface="Arial" pitchFamily="34" charset="-120"/>
              </a:rPr>
              <a:t>חירום</a:t>
            </a:r>
            <a:r>
              <a:rPr lang="en-US" sz="2500" b="1" dirty="0">
                <a:solidFill>
                  <a:srgbClr val="16302E"/>
                </a:solidFill>
                <a:latin typeface="Arial" pitchFamily="34" charset="0"/>
                <a:ea typeface="Arial" pitchFamily="34" charset="-122"/>
                <a:cs typeface="Arial" pitchFamily="34" charset="-120"/>
              </a:rPr>
              <a:t> </a:t>
            </a:r>
            <a:r>
              <a:rPr lang="en-US" sz="2500" b="1" dirty="0" err="1">
                <a:solidFill>
                  <a:srgbClr val="16302E"/>
                </a:solidFill>
                <a:latin typeface="Arial" pitchFamily="34" charset="0"/>
                <a:ea typeface="Arial" pitchFamily="34" charset="-122"/>
                <a:cs typeface="Arial" pitchFamily="34" charset="-120"/>
              </a:rPr>
              <a:t>לניקוז</a:t>
            </a:r>
            <a:r>
              <a:rPr lang="en-US" sz="2500" b="1" dirty="0">
                <a:solidFill>
                  <a:srgbClr val="16302E"/>
                </a:solidFill>
                <a:latin typeface="Arial" pitchFamily="34" charset="0"/>
                <a:ea typeface="Arial" pitchFamily="34" charset="-122"/>
                <a:cs typeface="Arial" pitchFamily="34" charset="-120"/>
              </a:rPr>
              <a:t> </a:t>
            </a:r>
            <a:r>
              <a:rPr lang="he-IL" sz="2500" b="1" dirty="0" smtClean="0">
                <a:solidFill>
                  <a:srgbClr val="16302E"/>
                </a:solidFill>
                <a:latin typeface="Arial" pitchFamily="34" charset="0"/>
                <a:ea typeface="Arial" pitchFamily="34" charset="-122"/>
                <a:cs typeface="Arial" pitchFamily="34" charset="-120"/>
              </a:rPr>
              <a:t>אובדן </a:t>
            </a:r>
            <a:r>
              <a:rPr lang="he-IL" sz="2500" b="1" dirty="0" err="1" smtClean="0">
                <a:solidFill>
                  <a:srgbClr val="16302E"/>
                </a:solidFill>
                <a:latin typeface="Arial" pitchFamily="34" charset="0"/>
                <a:ea typeface="Arial" pitchFamily="34" charset="-122"/>
                <a:cs typeface="Arial" pitchFamily="34" charset="-120"/>
              </a:rPr>
              <a:t>זכרון</a:t>
            </a:r>
            <a:r>
              <a:rPr lang="he-IL" sz="2500" b="1" dirty="0" smtClean="0">
                <a:solidFill>
                  <a:srgbClr val="16302E"/>
                </a:solidFill>
                <a:latin typeface="Arial" pitchFamily="34" charset="0"/>
                <a:ea typeface="Arial" pitchFamily="34" charset="-122"/>
                <a:cs typeface="Arial" pitchFamily="34" charset="-120"/>
              </a:rPr>
              <a:t>, ובעיית חשבון, </a:t>
            </a:r>
            <a:r>
              <a:rPr lang="en-US" sz="2500" b="1" dirty="0" smtClean="0">
                <a:solidFill>
                  <a:srgbClr val="16302E"/>
                </a:solidFill>
                <a:latin typeface="Arial" pitchFamily="34" charset="0"/>
                <a:ea typeface="Arial" pitchFamily="34" charset="-122"/>
                <a:cs typeface="Arial" pitchFamily="34" charset="-120"/>
              </a:rPr>
              <a:t>המטומה</a:t>
            </a:r>
            <a:endParaRPr lang="en-US" sz="2500" b="1" dirty="0">
              <a:solidFill>
                <a:srgbClr val="16302E"/>
              </a:solidFill>
              <a:latin typeface="Arial" pitchFamily="34" charset="0"/>
              <a:ea typeface="Arial" pitchFamily="34" charset="-122"/>
              <a:cs typeface="Arial" pitchFamily="34" charset="-120"/>
            </a:endParaRPr>
          </a:p>
        </p:txBody>
      </p:sp>
      <p:sp>
        <p:nvSpPr>
          <p:cNvPr id="35" name="Text 33"/>
          <p:cNvSpPr txBox="1"/>
          <p:nvPr/>
        </p:nvSpPr>
        <p:spPr>
          <a:xfrm>
            <a:off x="822960" y="5257800"/>
            <a:ext cx="10515600" cy="914400"/>
          </a:xfrm>
          <a:prstGeom prst="rect">
            <a:avLst/>
          </a:prstGeom>
          <a:noFill/>
          <a:ln/>
        </p:spPr>
        <p:txBody>
          <a:bodyPr wrap="square" lIns="0" tIns="0" rIns="0" bIns="0" rtlCol="0" anchor="ctr"/>
          <a:lstStyle/>
          <a:p>
            <a:pPr marL="0" indent="0" algn="r" rtl="1">
              <a:lnSpc>
                <a:spcPct val="125000"/>
              </a:lnSpc>
              <a:buNone/>
            </a:pPr>
            <a:r>
              <a:rPr lang="en-US" sz="1350" dirty="0">
                <a:solidFill>
                  <a:srgbClr val="FFFFFF"/>
                </a:solidFill>
                <a:latin typeface="Arial" pitchFamily="34" charset="0"/>
                <a:ea typeface="Arial" pitchFamily="34" charset="-122"/>
                <a:cs typeface="Arial" pitchFamily="34" charset="-120"/>
              </a:rPr>
              <a:t>הניתוח בוצע ללא הצדקה רפואית, בטכניקה </a:t>
            </a:r>
            <a:r>
              <a:rPr lang="en-US" sz="1350" dirty="0" err="1">
                <a:solidFill>
                  <a:srgbClr val="FFFFFF"/>
                </a:solidFill>
                <a:latin typeface="Arial" pitchFamily="34" charset="0"/>
                <a:ea typeface="Arial" pitchFamily="34" charset="-122"/>
                <a:cs typeface="Arial" pitchFamily="34" charset="-120"/>
              </a:rPr>
              <a:t>רשלנית</a:t>
            </a:r>
            <a:r>
              <a:rPr lang="en-US" sz="1350" dirty="0">
                <a:solidFill>
                  <a:srgbClr val="FFFFFF"/>
                </a:solidFill>
                <a:latin typeface="Arial" pitchFamily="34" charset="0"/>
                <a:ea typeface="Arial" pitchFamily="34" charset="-122"/>
                <a:cs typeface="Arial" pitchFamily="34" charset="-120"/>
              </a:rPr>
              <a:t> </a:t>
            </a:r>
            <a:r>
              <a:rPr lang="en-US" sz="1350" dirty="0" err="1" smtClean="0">
                <a:solidFill>
                  <a:srgbClr val="FFFFFF"/>
                </a:solidFill>
                <a:latin typeface="Arial" pitchFamily="34" charset="0"/>
                <a:ea typeface="Arial" pitchFamily="34" charset="-122"/>
                <a:cs typeface="Arial" pitchFamily="34" charset="-120"/>
              </a:rPr>
              <a:t>ווך</a:t>
            </a:r>
            <a:r>
              <a:rPr lang="en-US" sz="1350" dirty="0" smtClean="0">
                <a:solidFill>
                  <a:srgbClr val="FFFFFF"/>
                </a:solidFill>
                <a:latin typeface="Arial" pitchFamily="34" charset="0"/>
                <a:ea typeface="Arial" pitchFamily="34" charset="-122"/>
                <a:cs typeface="Arial" pitchFamily="34" charset="-120"/>
              </a:rPr>
              <a:t> </a:t>
            </a:r>
            <a:r>
              <a:rPr lang="en-US" sz="1350" dirty="0" err="1" smtClean="0">
                <a:solidFill>
                  <a:srgbClr val="FFFFFF"/>
                </a:solidFill>
                <a:latin typeface="Arial" pitchFamily="34" charset="0"/>
                <a:ea typeface="Arial" pitchFamily="34" charset="-122"/>
                <a:cs typeface="Arial" pitchFamily="34" charset="-120"/>
              </a:rPr>
              <a:t>איחר</a:t>
            </a:r>
            <a:r>
              <a:rPr lang="en-US" sz="1350" dirty="0" smtClean="0">
                <a:solidFill>
                  <a:srgbClr val="FFFFFF"/>
                </a:solidFill>
                <a:latin typeface="Arial" pitchFamily="34" charset="0"/>
                <a:ea typeface="Arial" pitchFamily="34" charset="-122"/>
                <a:cs typeface="Arial" pitchFamily="34" charset="-120"/>
              </a:rPr>
              <a:t> </a:t>
            </a:r>
            <a:r>
              <a:rPr lang="en-US" sz="1350" dirty="0">
                <a:solidFill>
                  <a:srgbClr val="FFFFFF"/>
                </a:solidFill>
                <a:latin typeface="Arial" pitchFamily="34" charset="0"/>
                <a:ea typeface="Arial" pitchFamily="34" charset="-122"/>
                <a:cs typeface="Arial" pitchFamily="34" charset="-120"/>
              </a:rPr>
              <a:t>באבחון הדימום התוך-גולגולתי - וכתוצאה מכך נגרם נזק מוחי קשה ובלתי הפיך, הכולל פגיעה </a:t>
            </a:r>
            <a:r>
              <a:rPr lang="en-US" sz="1350" dirty="0" err="1">
                <a:solidFill>
                  <a:srgbClr val="FFFFFF"/>
                </a:solidFill>
                <a:latin typeface="Arial" pitchFamily="34" charset="0"/>
                <a:ea typeface="Arial" pitchFamily="34" charset="-122"/>
                <a:cs typeface="Arial" pitchFamily="34" charset="-120"/>
              </a:rPr>
              <a:t>קוגניטיבית</a:t>
            </a:r>
            <a:r>
              <a:rPr lang="en-US" sz="1350" dirty="0">
                <a:solidFill>
                  <a:srgbClr val="FFFFFF"/>
                </a:solidFill>
                <a:latin typeface="Arial" pitchFamily="34" charset="0"/>
                <a:ea typeface="Arial" pitchFamily="34" charset="-122"/>
                <a:cs typeface="Arial" pitchFamily="34" charset="-120"/>
              </a:rPr>
              <a:t> </a:t>
            </a:r>
            <a:r>
              <a:rPr lang="he-IL" sz="1350" dirty="0" smtClean="0">
                <a:solidFill>
                  <a:srgbClr val="FFFFFF"/>
                </a:solidFill>
                <a:latin typeface="Arial" pitchFamily="34" charset="0"/>
                <a:ea typeface="Arial" pitchFamily="34" charset="-122"/>
                <a:cs typeface="Arial" pitchFamily="34" charset="-120"/>
              </a:rPr>
              <a:t>וירידה </a:t>
            </a:r>
            <a:r>
              <a:rPr lang="he-IL" sz="1350" dirty="0" err="1" smtClean="0">
                <a:solidFill>
                  <a:srgbClr val="FFFFFF"/>
                </a:solidFill>
                <a:latin typeface="Arial" pitchFamily="34" charset="0"/>
                <a:ea typeface="Arial" pitchFamily="34" charset="-122"/>
                <a:cs typeface="Arial" pitchFamily="34" charset="-120"/>
              </a:rPr>
              <a:t>בזכרון</a:t>
            </a:r>
            <a:endParaRPr lang="en-US" sz="1350" dirty="0"/>
          </a:p>
        </p:txBody>
      </p:sp>
    </p:spTree>
    <p:extLst>
      <p:ext uri="{BB962C8B-B14F-4D97-AF65-F5344CB8AC3E}">
        <p14:creationId xmlns:p14="http://schemas.microsoft.com/office/powerpoint/2010/main" val="3083090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57200"/>
            <a:ext cx="11064240" cy="640080"/>
          </a:xfrm>
          <a:prstGeom prst="rect">
            <a:avLst/>
          </a:prstGeom>
          <a:noFill/>
          <a:ln/>
        </p:spPr>
        <p:txBody>
          <a:bodyPr wrap="square" lIns="0" tIns="0" rIns="0" bIns="0" rtlCol="0" anchor="ctr"/>
          <a:lstStyle/>
          <a:p>
            <a:pPr marL="0" indent="0" algn="r">
              <a:buNone/>
            </a:pPr>
            <a:r>
              <a:rPr lang="he-IL" sz="3200" b="1" dirty="0" err="1" smtClean="0">
                <a:solidFill>
                  <a:srgbClr val="244A47"/>
                </a:solidFill>
                <a:latin typeface="Arial" pitchFamily="34" charset="0"/>
                <a:ea typeface="Arial" pitchFamily="34" charset="-122"/>
                <a:cs typeface="Arial" pitchFamily="34" charset="-120"/>
              </a:rPr>
              <a:t>דקומפרסיה</a:t>
            </a:r>
            <a:r>
              <a:rPr lang="he-IL" sz="3200" b="1" dirty="0" smtClean="0">
                <a:solidFill>
                  <a:srgbClr val="244A47"/>
                </a:solidFill>
                <a:latin typeface="Arial" pitchFamily="34" charset="0"/>
                <a:ea typeface="Arial" pitchFamily="34" charset="-122"/>
                <a:cs typeface="Arial" pitchFamily="34" charset="-120"/>
              </a:rPr>
              <a:t> וסקולרית / </a:t>
            </a:r>
            <a:endParaRPr lang="en-US" sz="3200" dirty="0"/>
          </a:p>
        </p:txBody>
      </p:sp>
      <p:sp>
        <p:nvSpPr>
          <p:cNvPr id="3" name="Shape 1"/>
          <p:cNvSpPr/>
          <p:nvPr/>
        </p:nvSpPr>
        <p:spPr>
          <a:xfrm>
            <a:off x="2011680" y="2743200"/>
            <a:ext cx="1463040" cy="1463040"/>
          </a:xfrm>
          <a:prstGeom prst="ellipse">
            <a:avLst/>
          </a:prstGeom>
          <a:solidFill>
            <a:srgbClr val="B5654A"/>
          </a:solidFill>
          <a:ln/>
        </p:spPr>
      </p:sp>
      <p:sp>
        <p:nvSpPr>
          <p:cNvPr id="4" name="Text 2"/>
          <p:cNvSpPr/>
          <p:nvPr/>
        </p:nvSpPr>
        <p:spPr>
          <a:xfrm>
            <a:off x="1463040" y="4251960"/>
            <a:ext cx="2560320" cy="365760"/>
          </a:xfrm>
          <a:prstGeom prst="rect">
            <a:avLst/>
          </a:prstGeom>
          <a:noFill/>
          <a:ln/>
        </p:spPr>
        <p:txBody>
          <a:bodyPr wrap="square" lIns="0" tIns="0" rIns="0" bIns="0" rtlCol="0" anchor="ctr"/>
          <a:lstStyle/>
          <a:p>
            <a:pPr marL="0" indent="0" algn="ctr">
              <a:buNone/>
            </a:pPr>
            <a:r>
              <a:rPr lang="en-US" sz="1300" b="1" dirty="0">
                <a:solidFill>
                  <a:srgbClr val="B5654A"/>
                </a:solidFill>
                <a:latin typeface="Arial" pitchFamily="34" charset="0"/>
                <a:ea typeface="Arial" pitchFamily="34" charset="-122"/>
                <a:cs typeface="Arial" pitchFamily="34" charset="-120"/>
              </a:rPr>
              <a:t>כלי דם</a:t>
            </a:r>
            <a:endParaRPr lang="en-US" sz="1300" dirty="0"/>
          </a:p>
        </p:txBody>
      </p:sp>
      <p:sp>
        <p:nvSpPr>
          <p:cNvPr id="5" name="Shape 3"/>
          <p:cNvSpPr/>
          <p:nvPr/>
        </p:nvSpPr>
        <p:spPr>
          <a:xfrm>
            <a:off x="5120640" y="2560320"/>
            <a:ext cx="1828800" cy="1828800"/>
          </a:xfrm>
          <a:prstGeom prst="ellipse">
            <a:avLst/>
          </a:prstGeom>
          <a:solidFill>
            <a:srgbClr val="244A47"/>
          </a:solidFill>
          <a:ln/>
        </p:spPr>
      </p:sp>
      <p:sp>
        <p:nvSpPr>
          <p:cNvPr id="6" name="Text 4"/>
          <p:cNvSpPr/>
          <p:nvPr/>
        </p:nvSpPr>
        <p:spPr>
          <a:xfrm>
            <a:off x="4572000" y="4434840"/>
            <a:ext cx="2926080" cy="365760"/>
          </a:xfrm>
          <a:prstGeom prst="rect">
            <a:avLst/>
          </a:prstGeom>
          <a:noFill/>
          <a:ln/>
        </p:spPr>
        <p:txBody>
          <a:bodyPr wrap="square" lIns="0" tIns="0" rIns="0" bIns="0" rtlCol="0" anchor="ctr"/>
          <a:lstStyle/>
          <a:p>
            <a:pPr marL="0" indent="0" algn="ctr">
              <a:buNone/>
            </a:pPr>
            <a:r>
              <a:rPr lang="en-US" sz="1300" b="1" dirty="0">
                <a:solidFill>
                  <a:srgbClr val="244A47"/>
                </a:solidFill>
                <a:latin typeface="Arial" pitchFamily="34" charset="0"/>
                <a:ea typeface="Arial" pitchFamily="34" charset="-122"/>
                <a:cs typeface="Arial" pitchFamily="34" charset="-120"/>
              </a:rPr>
              <a:t>שורש העצב</a:t>
            </a:r>
            <a:endParaRPr lang="en-US" sz="1300" dirty="0"/>
          </a:p>
        </p:txBody>
      </p:sp>
      <p:sp>
        <p:nvSpPr>
          <p:cNvPr id="7" name="Shape 5"/>
          <p:cNvSpPr/>
          <p:nvPr/>
        </p:nvSpPr>
        <p:spPr>
          <a:xfrm>
            <a:off x="3794760" y="3246120"/>
            <a:ext cx="1051560" cy="457200"/>
          </a:xfrm>
          <a:prstGeom prst="roundRect">
            <a:avLst>
              <a:gd name="adj" fmla="val 20000"/>
            </a:avLst>
          </a:prstGeom>
          <a:solidFill>
            <a:srgbClr val="D7A928"/>
          </a:solidFill>
          <a:ln/>
        </p:spPr>
      </p:sp>
      <p:sp>
        <p:nvSpPr>
          <p:cNvPr id="8" name="Text 6"/>
          <p:cNvSpPr/>
          <p:nvPr/>
        </p:nvSpPr>
        <p:spPr>
          <a:xfrm>
            <a:off x="3429000" y="3749040"/>
            <a:ext cx="1783080" cy="365760"/>
          </a:xfrm>
          <a:prstGeom prst="rect">
            <a:avLst/>
          </a:prstGeom>
          <a:noFill/>
          <a:ln/>
        </p:spPr>
        <p:txBody>
          <a:bodyPr wrap="square" lIns="0" tIns="0" rIns="0" bIns="0" rtlCol="0" anchor="ctr"/>
          <a:lstStyle/>
          <a:p>
            <a:pPr marL="0" indent="0" algn="ctr">
              <a:buNone/>
            </a:pPr>
            <a:r>
              <a:rPr lang="en-US" sz="1100" b="1" dirty="0">
                <a:solidFill>
                  <a:srgbClr val="D7A928"/>
                </a:solidFill>
                <a:latin typeface="Arial" pitchFamily="34" charset="0"/>
                <a:ea typeface="Arial" pitchFamily="34" charset="-122"/>
                <a:cs typeface="Arial" pitchFamily="34" charset="-120"/>
              </a:rPr>
              <a:t>חומר חיץ</a:t>
            </a:r>
            <a:endParaRPr lang="en-US" sz="1100" dirty="0"/>
          </a:p>
        </p:txBody>
      </p:sp>
      <p:sp>
        <p:nvSpPr>
          <p:cNvPr id="9" name="Text 7"/>
          <p:cNvSpPr/>
          <p:nvPr/>
        </p:nvSpPr>
        <p:spPr>
          <a:xfrm>
            <a:off x="7589520" y="2880360"/>
            <a:ext cx="4023360" cy="3474720"/>
          </a:xfrm>
          <a:prstGeom prst="rect">
            <a:avLst/>
          </a:prstGeom>
          <a:noFill/>
          <a:ln/>
        </p:spPr>
        <p:txBody>
          <a:bodyPr wrap="square" lIns="0" tIns="0" rIns="0" bIns="0" rtlCol="0" anchor="t"/>
          <a:lstStyle/>
          <a:p>
            <a:pPr algn="r">
              <a:spcAft>
                <a:spcPts val="1200"/>
              </a:spcAft>
              <a:buSzPct val="100000"/>
            </a:pPr>
            <a:r>
              <a:rPr lang="he-IL" sz="2500" b="1" dirty="0" err="1" smtClean="0">
                <a:solidFill>
                  <a:srgbClr val="244A47"/>
                </a:solidFill>
                <a:latin typeface="Arial" pitchFamily="34" charset="0"/>
                <a:ea typeface="Arial" pitchFamily="34" charset="-122"/>
                <a:cs typeface="Arial" pitchFamily="34" charset="-120"/>
              </a:rPr>
              <a:t>קרניוטומיה</a:t>
            </a:r>
            <a:r>
              <a:rPr lang="he-IL" sz="2500" b="1" dirty="0" smtClean="0">
                <a:solidFill>
                  <a:srgbClr val="244A47"/>
                </a:solidFill>
                <a:latin typeface="Arial" pitchFamily="34" charset="0"/>
                <a:ea typeface="Arial" pitchFamily="34" charset="-122"/>
                <a:cs typeface="Arial" pitchFamily="34" charset="-120"/>
              </a:rPr>
              <a:t> 5 ס"מ</a:t>
            </a:r>
            <a:r>
              <a:rPr lang="en-US" sz="2500" b="1" dirty="0" smtClean="0">
                <a:solidFill>
                  <a:srgbClr val="244A47"/>
                </a:solidFill>
                <a:latin typeface="Arial" pitchFamily="34" charset="0"/>
                <a:ea typeface="Arial" pitchFamily="34" charset="-122"/>
                <a:cs typeface="Arial" pitchFamily="34" charset="-120"/>
              </a:rPr>
              <a:t/>
            </a:r>
            <a:br>
              <a:rPr lang="en-US" sz="2500" b="1" dirty="0" smtClean="0">
                <a:solidFill>
                  <a:srgbClr val="244A47"/>
                </a:solidFill>
                <a:latin typeface="Arial" pitchFamily="34" charset="0"/>
                <a:ea typeface="Arial" pitchFamily="34" charset="-122"/>
                <a:cs typeface="Arial" pitchFamily="34" charset="-120"/>
              </a:rPr>
            </a:br>
            <a:r>
              <a:rPr lang="he-IL" sz="2500" b="1" dirty="0" smtClean="0">
                <a:solidFill>
                  <a:srgbClr val="244A47"/>
                </a:solidFill>
                <a:latin typeface="Arial" pitchFamily="34" charset="0"/>
                <a:ea typeface="Arial" pitchFamily="34" charset="-122"/>
                <a:cs typeface="Arial" pitchFamily="34" charset="-120"/>
              </a:rPr>
              <a:t>הפרדה </a:t>
            </a:r>
            <a:r>
              <a:rPr lang="he-IL" sz="2500" b="1" dirty="0">
                <a:solidFill>
                  <a:srgbClr val="244A47"/>
                </a:solidFill>
                <a:latin typeface="Arial" pitchFamily="34" charset="0"/>
                <a:ea typeface="Arial" pitchFamily="34" charset="-122"/>
                <a:cs typeface="Arial" pitchFamily="34" charset="-120"/>
              </a:rPr>
              <a:t>כ</a:t>
            </a:r>
            <a:r>
              <a:rPr lang="en-US" sz="2500" b="1" dirty="0" err="1">
                <a:solidFill>
                  <a:srgbClr val="244A47"/>
                </a:solidFill>
                <a:latin typeface="Arial" pitchFamily="34" charset="0"/>
                <a:ea typeface="Arial" pitchFamily="34" charset="-122"/>
                <a:cs typeface="Arial" pitchFamily="34" charset="-120"/>
              </a:rPr>
              <a:t>מטרת</a:t>
            </a:r>
            <a:r>
              <a:rPr lang="en-US" sz="2500" b="1" dirty="0">
                <a:solidFill>
                  <a:srgbClr val="244A47"/>
                </a:solidFill>
                <a:latin typeface="Arial" pitchFamily="34" charset="0"/>
                <a:ea typeface="Arial" pitchFamily="34" charset="-122"/>
                <a:cs typeface="Arial" pitchFamily="34" charset="-120"/>
              </a:rPr>
              <a:t> </a:t>
            </a:r>
            <a:r>
              <a:rPr lang="en-US" sz="2500" b="1" dirty="0" err="1" smtClean="0">
                <a:solidFill>
                  <a:srgbClr val="244A47"/>
                </a:solidFill>
                <a:latin typeface="Arial" pitchFamily="34" charset="0"/>
                <a:ea typeface="Arial" pitchFamily="34" charset="-122"/>
                <a:cs typeface="Arial" pitchFamily="34" charset="-120"/>
              </a:rPr>
              <a:t>הניתוח</a:t>
            </a:r>
            <a:r>
              <a:rPr lang="en-US" sz="2500" b="1" dirty="0" smtClean="0">
                <a:solidFill>
                  <a:srgbClr val="244A47"/>
                </a:solidFill>
                <a:latin typeface="Arial" pitchFamily="34" charset="0"/>
                <a:ea typeface="Arial" pitchFamily="34" charset="-122"/>
                <a:cs typeface="Arial" pitchFamily="34" charset="-120"/>
              </a:rPr>
              <a:t/>
            </a:r>
            <a:br>
              <a:rPr lang="en-US" sz="2500" b="1" dirty="0" smtClean="0">
                <a:solidFill>
                  <a:srgbClr val="244A47"/>
                </a:solidFill>
                <a:latin typeface="Arial" pitchFamily="34" charset="0"/>
                <a:ea typeface="Arial" pitchFamily="34" charset="-122"/>
                <a:cs typeface="Arial" pitchFamily="34" charset="-120"/>
              </a:rPr>
            </a:br>
            <a:r>
              <a:rPr lang="he-IL" sz="2500" b="1" dirty="0" smtClean="0">
                <a:solidFill>
                  <a:srgbClr val="244A47"/>
                </a:solidFill>
                <a:latin typeface="Arial" pitchFamily="34" charset="0"/>
                <a:ea typeface="Arial" pitchFamily="34" charset="-122"/>
                <a:cs typeface="Arial" pitchFamily="34" charset="-120"/>
              </a:rPr>
              <a:t>יומיים והביתה</a:t>
            </a:r>
            <a:endParaRPr lang="en-US" sz="2500" dirty="0"/>
          </a:p>
        </p:txBody>
      </p:sp>
      <p:sp>
        <p:nvSpPr>
          <p:cNvPr id="10" name="Text 8"/>
          <p:cNvSpPr/>
          <p:nvPr/>
        </p:nvSpPr>
        <p:spPr>
          <a:xfrm>
            <a:off x="457200" y="6446520"/>
            <a:ext cx="7315200" cy="274320"/>
          </a:xfrm>
          <a:prstGeom prst="rect">
            <a:avLst/>
          </a:prstGeom>
          <a:noFill/>
          <a:ln/>
        </p:spPr>
        <p:txBody>
          <a:bodyPr wrap="square" lIns="0" tIns="0" rIns="0" bIns="0" rtlCol="0" anchor="ctr"/>
          <a:lstStyle/>
          <a:p>
            <a:pPr marL="0" indent="0" algn="r">
              <a:buNone/>
            </a:pPr>
            <a:endParaRPr lang="en-US" sz="1000" dirty="0"/>
          </a:p>
        </p:txBody>
      </p:sp>
    </p:spTree>
    <p:extLst>
      <p:ext uri="{BB962C8B-B14F-4D97-AF65-F5344CB8AC3E}">
        <p14:creationId xmlns:p14="http://schemas.microsoft.com/office/powerpoint/2010/main" val="307552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redacted2.png"/>
          <p:cNvSpPr>
            <a:spLocks noChangeAspect="1" noChangeArrowheads="1"/>
          </p:cNvSpPr>
          <p:nvPr/>
        </p:nvSpPr>
        <p:spPr bwMode="auto">
          <a:xfrm>
            <a:off x="11971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3" name="AutoShape 6" descr="redacted2.png"/>
          <p:cNvSpPr>
            <a:spLocks noChangeAspect="1" noChangeArrowheads="1"/>
          </p:cNvSpPr>
          <p:nvPr/>
        </p:nvSpPr>
        <p:spPr bwMode="auto">
          <a:xfrm>
            <a:off x="12123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91" y="869950"/>
            <a:ext cx="11186546" cy="546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2485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3646" y="279400"/>
            <a:ext cx="6018242" cy="631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519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92640" y="-1828800"/>
            <a:ext cx="4572000" cy="4572000"/>
          </a:xfrm>
          <a:prstGeom prst="rect">
            <a:avLst/>
          </a:prstGeom>
        </p:spPr>
      </p:pic>
      <p:sp>
        <p:nvSpPr>
          <p:cNvPr id="3" name="Text 0"/>
          <p:cNvSpPr/>
          <p:nvPr/>
        </p:nvSpPr>
        <p:spPr>
          <a:xfrm>
            <a:off x="822960" y="502920"/>
            <a:ext cx="10515600" cy="640080"/>
          </a:xfrm>
          <a:prstGeom prst="rect">
            <a:avLst/>
          </a:prstGeom>
          <a:noFill/>
          <a:ln/>
        </p:spPr>
        <p:txBody>
          <a:bodyPr wrap="square" rtlCol="0" anchor="ctr"/>
          <a:lstStyle/>
          <a:p>
            <a:pPr algn="r" rtl="1"/>
            <a:r>
              <a:rPr lang="en-US" sz="3500" b="1" dirty="0" smtClean="0">
                <a:solidFill>
                  <a:srgbClr val="244A47"/>
                </a:solidFill>
                <a:latin typeface="Arial" pitchFamily="34" charset="0"/>
                <a:ea typeface="Arial" pitchFamily="34" charset="-122"/>
                <a:cs typeface="Arial" pitchFamily="34" charset="-120"/>
              </a:rPr>
              <a:t/>
            </a:r>
            <a:br>
              <a:rPr lang="en-US" sz="3500" b="1" dirty="0" smtClean="0">
                <a:solidFill>
                  <a:srgbClr val="244A47"/>
                </a:solidFill>
                <a:latin typeface="Arial" pitchFamily="34" charset="0"/>
                <a:ea typeface="Arial" pitchFamily="34" charset="-122"/>
                <a:cs typeface="Arial" pitchFamily="34" charset="-120"/>
              </a:rPr>
            </a:br>
            <a:r>
              <a:rPr lang="he-IL" sz="3500" b="1" dirty="0" smtClean="0">
                <a:solidFill>
                  <a:srgbClr val="244A47"/>
                </a:solidFill>
                <a:latin typeface="Arial" pitchFamily="34" charset="0"/>
                <a:ea typeface="Arial" pitchFamily="34" charset="-122"/>
                <a:cs typeface="Arial" pitchFamily="34" charset="-120"/>
              </a:rPr>
              <a:t> על מה הוא לא ענה? רשלנות רפואית בניתוח אלקטיבי</a:t>
            </a:r>
            <a:endParaRPr lang="he-IL" sz="3500" b="1" dirty="0">
              <a:solidFill>
                <a:srgbClr val="244A47"/>
              </a:solidFill>
              <a:latin typeface="Arial" pitchFamily="34" charset="0"/>
              <a:ea typeface="Arial" pitchFamily="34" charset="-122"/>
              <a:cs typeface="Arial" pitchFamily="34" charset="-120"/>
            </a:endParaRPr>
          </a:p>
          <a:p>
            <a:pPr marL="0" indent="0" algn="r" rtl="1">
              <a:buNone/>
            </a:pPr>
            <a:endParaRPr lang="en-US" sz="3500" dirty="0"/>
          </a:p>
        </p:txBody>
      </p:sp>
      <p:sp>
        <p:nvSpPr>
          <p:cNvPr id="4" name="Text 1"/>
          <p:cNvSpPr/>
          <p:nvPr/>
        </p:nvSpPr>
        <p:spPr>
          <a:xfrm>
            <a:off x="822960" y="1170432"/>
            <a:ext cx="10515600" cy="457200"/>
          </a:xfrm>
          <a:prstGeom prst="rect">
            <a:avLst/>
          </a:prstGeom>
          <a:noFill/>
          <a:ln/>
        </p:spPr>
        <p:txBody>
          <a:bodyPr wrap="square" rtlCol="0" anchor="ctr"/>
          <a:lstStyle/>
          <a:p>
            <a:pPr marL="0" indent="0" algn="r" rtl="1">
              <a:buNone/>
            </a:pPr>
            <a:endParaRPr lang="en-US" sz="1300" dirty="0"/>
          </a:p>
        </p:txBody>
      </p:sp>
      <p:sp>
        <p:nvSpPr>
          <p:cNvPr id="5" name="Shape 2"/>
          <p:cNvSpPr/>
          <p:nvPr/>
        </p:nvSpPr>
        <p:spPr>
          <a:xfrm>
            <a:off x="8122615" y="2148840"/>
            <a:ext cx="3246120" cy="3383280"/>
          </a:xfrm>
          <a:prstGeom prst="roundRect">
            <a:avLst>
              <a:gd name="adj" fmla="val 3380"/>
            </a:avLst>
          </a:prstGeom>
          <a:solidFill>
            <a:srgbClr val="FFFFFF"/>
          </a:solidFill>
          <a:ln/>
          <a:effectLst>
            <a:outerShdw blurRad="127000" dist="38100" dir="5400000" algn="bl" rotWithShape="0">
              <a:srgbClr val="000000">
                <a:alpha val="18000"/>
              </a:srgbClr>
            </a:outerShdw>
          </a:effectLst>
        </p:spPr>
      </p:sp>
      <p:sp>
        <p:nvSpPr>
          <p:cNvPr id="6" name="Shape 3"/>
          <p:cNvSpPr/>
          <p:nvPr/>
        </p:nvSpPr>
        <p:spPr>
          <a:xfrm>
            <a:off x="10294315" y="2400300"/>
            <a:ext cx="777240" cy="777240"/>
          </a:xfrm>
          <a:prstGeom prst="ellipse">
            <a:avLst/>
          </a:prstGeom>
          <a:solidFill>
            <a:srgbClr val="D7A928"/>
          </a:solidFill>
          <a:ln/>
          <a:effectLst>
            <a:outerShdw blurRad="76200" dist="25400" dir="5400000" algn="bl" rotWithShape="0">
              <a:srgbClr val="000000">
                <a:alpha val="25000"/>
              </a:srgbClr>
            </a:outerShdw>
          </a:effectLst>
        </p:spPr>
      </p:sp>
      <p:sp>
        <p:nvSpPr>
          <p:cNvPr id="7" name="Text 4"/>
          <p:cNvSpPr/>
          <p:nvPr/>
        </p:nvSpPr>
        <p:spPr>
          <a:xfrm>
            <a:off x="10294315" y="2400300"/>
            <a:ext cx="777240" cy="777240"/>
          </a:xfrm>
          <a:prstGeom prst="rect">
            <a:avLst/>
          </a:prstGeom>
          <a:noFill/>
          <a:ln/>
        </p:spPr>
        <p:txBody>
          <a:bodyPr wrap="square" rtlCol="0" anchor="ctr"/>
          <a:lstStyle/>
          <a:p>
            <a:pPr marL="0" indent="0" algn="ctr">
              <a:buNone/>
            </a:pPr>
            <a:r>
              <a:rPr lang="en-US" sz="2200" b="1" dirty="0">
                <a:solidFill>
                  <a:srgbClr val="1A3735"/>
                </a:solidFill>
                <a:latin typeface="Arial" pitchFamily="34" charset="0"/>
                <a:ea typeface="Arial" pitchFamily="34" charset="-122"/>
                <a:cs typeface="Arial" pitchFamily="34" charset="-120"/>
              </a:rPr>
              <a:t>01</a:t>
            </a:r>
            <a:endParaRPr lang="en-US" sz="2200" dirty="0"/>
          </a:p>
        </p:txBody>
      </p:sp>
      <p:sp>
        <p:nvSpPr>
          <p:cNvPr id="8" name="Text 5"/>
          <p:cNvSpPr/>
          <p:nvPr/>
        </p:nvSpPr>
        <p:spPr>
          <a:xfrm>
            <a:off x="8396935" y="3383280"/>
            <a:ext cx="2697480" cy="457200"/>
          </a:xfrm>
          <a:prstGeom prst="rect">
            <a:avLst/>
          </a:prstGeom>
          <a:noFill/>
          <a:ln/>
        </p:spPr>
        <p:txBody>
          <a:bodyPr wrap="square" rtlCol="0" anchor="ctr"/>
          <a:lstStyle/>
          <a:p>
            <a:pPr marL="0" indent="0" algn="r" rtl="1">
              <a:buNone/>
            </a:pPr>
            <a:r>
              <a:rPr lang="en-US" sz="3000" b="1" dirty="0">
                <a:solidFill>
                  <a:srgbClr val="244A47"/>
                </a:solidFill>
                <a:latin typeface="Arial" pitchFamily="34" charset="0"/>
                <a:ea typeface="Arial" pitchFamily="34" charset="-122"/>
                <a:cs typeface="Arial" pitchFamily="34" charset="-120"/>
              </a:rPr>
              <a:t>לפני הניתוח</a:t>
            </a:r>
            <a:endParaRPr lang="en-US" sz="3000" dirty="0"/>
          </a:p>
        </p:txBody>
      </p:sp>
      <p:sp>
        <p:nvSpPr>
          <p:cNvPr id="9" name="Text 6"/>
          <p:cNvSpPr/>
          <p:nvPr/>
        </p:nvSpPr>
        <p:spPr>
          <a:xfrm>
            <a:off x="8396935" y="3886200"/>
            <a:ext cx="2697480" cy="1371600"/>
          </a:xfrm>
          <a:prstGeom prst="rect">
            <a:avLst/>
          </a:prstGeom>
          <a:noFill/>
          <a:ln/>
        </p:spPr>
        <p:txBody>
          <a:bodyPr wrap="square" rtlCol="0" anchor="ctr"/>
          <a:lstStyle/>
          <a:p>
            <a:pPr marL="0" indent="0" algn="r" rtl="1">
              <a:buNone/>
            </a:pPr>
            <a:r>
              <a:rPr lang="he-IL" sz="1250" dirty="0" err="1" smtClean="0">
                <a:solidFill>
                  <a:srgbClr val="2A2A2A">
                    <a:alpha val="90000"/>
                  </a:srgbClr>
                </a:solidFill>
                <a:latin typeface="Arial" pitchFamily="34" charset="0"/>
                <a:ea typeface="Arial" pitchFamily="34" charset="-122"/>
                <a:cs typeface="Arial" pitchFamily="34" charset="-120"/>
              </a:rPr>
              <a:t>שטנדל</a:t>
            </a:r>
            <a:r>
              <a:rPr lang="he-IL" sz="1250" dirty="0" smtClean="0">
                <a:solidFill>
                  <a:srgbClr val="2A2A2A">
                    <a:alpha val="90000"/>
                  </a:srgbClr>
                </a:solidFill>
                <a:latin typeface="Arial" pitchFamily="34" charset="0"/>
                <a:ea typeface="Arial" pitchFamily="34" charset="-122"/>
                <a:cs typeface="Arial" pitchFamily="34" charset="-120"/>
              </a:rPr>
              <a:t> נגד שדה + </a:t>
            </a:r>
            <a:r>
              <a:rPr lang="he-IL" sz="1250" dirty="0" err="1" smtClean="0">
                <a:solidFill>
                  <a:srgbClr val="2A2A2A">
                    <a:alpha val="90000"/>
                  </a:srgbClr>
                </a:solidFill>
                <a:latin typeface="Arial" pitchFamily="34" charset="0"/>
                <a:ea typeface="Arial" pitchFamily="34" charset="-122"/>
                <a:cs typeface="Arial" pitchFamily="34" charset="-120"/>
              </a:rPr>
              <a:t>קש"ס</a:t>
            </a:r>
            <a:r>
              <a:rPr lang="he-IL" sz="1250" dirty="0" smtClean="0">
                <a:solidFill>
                  <a:srgbClr val="2A2A2A">
                    <a:alpha val="90000"/>
                  </a:srgbClr>
                </a:solidFill>
                <a:latin typeface="Arial" pitchFamily="34" charset="0"/>
                <a:ea typeface="Arial" pitchFamily="34" charset="-122"/>
                <a:cs typeface="Arial" pitchFamily="34" charset="-120"/>
              </a:rPr>
              <a:t> בפגיעה באוטונומיה</a:t>
            </a:r>
            <a:r>
              <a:rPr lang="en-US" sz="1250" dirty="0" smtClean="0">
                <a:solidFill>
                  <a:srgbClr val="2A2A2A">
                    <a:alpha val="90000"/>
                  </a:srgbClr>
                </a:solidFill>
                <a:latin typeface="Arial" pitchFamily="34" charset="0"/>
                <a:ea typeface="Arial" pitchFamily="34" charset="-122"/>
                <a:cs typeface="Arial" pitchFamily="34" charset="-120"/>
              </a:rPr>
              <a:t/>
            </a:r>
            <a:br>
              <a:rPr lang="en-US" sz="1250" dirty="0" smtClean="0">
                <a:solidFill>
                  <a:srgbClr val="2A2A2A">
                    <a:alpha val="90000"/>
                  </a:srgbClr>
                </a:solidFill>
                <a:latin typeface="Arial" pitchFamily="34" charset="0"/>
                <a:ea typeface="Arial" pitchFamily="34" charset="-122"/>
                <a:cs typeface="Arial" pitchFamily="34" charset="-120"/>
              </a:rPr>
            </a:br>
            <a:r>
              <a:rPr lang="he-IL" sz="1250" u="sng" dirty="0" smtClean="0">
                <a:solidFill>
                  <a:srgbClr val="2A2A2A">
                    <a:alpha val="90000"/>
                  </a:srgbClr>
                </a:solidFill>
                <a:latin typeface="Arial" pitchFamily="34" charset="0"/>
                <a:ea typeface="Arial" pitchFamily="34" charset="-122"/>
                <a:cs typeface="Arial" pitchFamily="34" charset="-120"/>
              </a:rPr>
              <a:t>אינדיקציה</a:t>
            </a:r>
            <a:endParaRPr lang="en-US" sz="1250" u="sng" dirty="0"/>
          </a:p>
        </p:txBody>
      </p:sp>
      <p:sp>
        <p:nvSpPr>
          <p:cNvPr id="10" name="Shape 7"/>
          <p:cNvSpPr/>
          <p:nvPr/>
        </p:nvSpPr>
        <p:spPr>
          <a:xfrm>
            <a:off x="4556455" y="2148840"/>
            <a:ext cx="3246120" cy="3383280"/>
          </a:xfrm>
          <a:prstGeom prst="roundRect">
            <a:avLst>
              <a:gd name="adj" fmla="val 3380"/>
            </a:avLst>
          </a:prstGeom>
          <a:solidFill>
            <a:srgbClr val="FFFFFF"/>
          </a:solidFill>
          <a:ln/>
          <a:effectLst>
            <a:outerShdw blurRad="127000" dist="38100" dir="5400000" algn="bl" rotWithShape="0">
              <a:srgbClr val="000000">
                <a:alpha val="18000"/>
              </a:srgbClr>
            </a:outerShdw>
          </a:effectLst>
        </p:spPr>
      </p:sp>
      <p:sp>
        <p:nvSpPr>
          <p:cNvPr id="11" name="Shape 8"/>
          <p:cNvSpPr/>
          <p:nvPr/>
        </p:nvSpPr>
        <p:spPr>
          <a:xfrm>
            <a:off x="6728155" y="2400300"/>
            <a:ext cx="777240" cy="777240"/>
          </a:xfrm>
          <a:prstGeom prst="ellipse">
            <a:avLst/>
          </a:prstGeom>
          <a:solidFill>
            <a:srgbClr val="D7A928"/>
          </a:solidFill>
          <a:ln/>
          <a:effectLst>
            <a:outerShdw blurRad="76200" dist="25400" dir="5400000" algn="bl" rotWithShape="0">
              <a:srgbClr val="000000">
                <a:alpha val="25000"/>
              </a:srgbClr>
            </a:outerShdw>
          </a:effectLst>
        </p:spPr>
      </p:sp>
      <p:sp>
        <p:nvSpPr>
          <p:cNvPr id="12" name="Text 9"/>
          <p:cNvSpPr/>
          <p:nvPr/>
        </p:nvSpPr>
        <p:spPr>
          <a:xfrm>
            <a:off x="6728155" y="2400300"/>
            <a:ext cx="777240" cy="777240"/>
          </a:xfrm>
          <a:prstGeom prst="rect">
            <a:avLst/>
          </a:prstGeom>
          <a:noFill/>
          <a:ln/>
        </p:spPr>
        <p:txBody>
          <a:bodyPr wrap="square" rtlCol="0" anchor="ctr"/>
          <a:lstStyle/>
          <a:p>
            <a:pPr marL="0" indent="0" algn="ctr">
              <a:buNone/>
            </a:pPr>
            <a:r>
              <a:rPr lang="en-US" sz="2200" b="1" dirty="0">
                <a:solidFill>
                  <a:srgbClr val="1A3735"/>
                </a:solidFill>
                <a:latin typeface="Arial" pitchFamily="34" charset="0"/>
                <a:ea typeface="Arial" pitchFamily="34" charset="-122"/>
                <a:cs typeface="Arial" pitchFamily="34" charset="-120"/>
              </a:rPr>
              <a:t>02</a:t>
            </a:r>
            <a:endParaRPr lang="en-US" sz="2200" dirty="0"/>
          </a:p>
        </p:txBody>
      </p:sp>
      <p:sp>
        <p:nvSpPr>
          <p:cNvPr id="13" name="Text 10"/>
          <p:cNvSpPr/>
          <p:nvPr/>
        </p:nvSpPr>
        <p:spPr>
          <a:xfrm>
            <a:off x="4830775" y="3383280"/>
            <a:ext cx="2697480" cy="457200"/>
          </a:xfrm>
          <a:prstGeom prst="rect">
            <a:avLst/>
          </a:prstGeom>
          <a:noFill/>
          <a:ln/>
        </p:spPr>
        <p:txBody>
          <a:bodyPr wrap="square" rtlCol="0" anchor="ctr"/>
          <a:lstStyle/>
          <a:p>
            <a:pPr algn="r" rtl="1"/>
            <a:r>
              <a:rPr lang="en-US" sz="3000" b="1" dirty="0">
                <a:solidFill>
                  <a:srgbClr val="244A47"/>
                </a:solidFill>
                <a:latin typeface="Arial" pitchFamily="34" charset="0"/>
                <a:ea typeface="Arial" pitchFamily="34" charset="-122"/>
                <a:cs typeface="Arial" pitchFamily="34" charset="-120"/>
              </a:rPr>
              <a:t>במהלך הניתוח</a:t>
            </a:r>
          </a:p>
        </p:txBody>
      </p:sp>
      <p:sp>
        <p:nvSpPr>
          <p:cNvPr id="14" name="Text 11"/>
          <p:cNvSpPr/>
          <p:nvPr/>
        </p:nvSpPr>
        <p:spPr>
          <a:xfrm>
            <a:off x="4830775" y="3886200"/>
            <a:ext cx="2697480" cy="1371600"/>
          </a:xfrm>
          <a:prstGeom prst="rect">
            <a:avLst/>
          </a:prstGeom>
          <a:noFill/>
          <a:ln/>
        </p:spPr>
        <p:txBody>
          <a:bodyPr wrap="square" rtlCol="0" anchor="ctr"/>
          <a:lstStyle/>
          <a:p>
            <a:pPr marL="0" indent="0" algn="r" rtl="1">
              <a:buNone/>
            </a:pPr>
            <a:endParaRPr lang="en-US" sz="1250" dirty="0"/>
          </a:p>
        </p:txBody>
      </p:sp>
      <p:sp>
        <p:nvSpPr>
          <p:cNvPr id="15" name="Shape 12"/>
          <p:cNvSpPr/>
          <p:nvPr/>
        </p:nvSpPr>
        <p:spPr>
          <a:xfrm>
            <a:off x="990295" y="2148840"/>
            <a:ext cx="3246120" cy="3383280"/>
          </a:xfrm>
          <a:prstGeom prst="roundRect">
            <a:avLst>
              <a:gd name="adj" fmla="val 3380"/>
            </a:avLst>
          </a:prstGeom>
          <a:solidFill>
            <a:srgbClr val="FFFFFF"/>
          </a:solidFill>
          <a:ln/>
          <a:effectLst>
            <a:outerShdw blurRad="127000" dist="38100" dir="5400000" algn="bl" rotWithShape="0">
              <a:srgbClr val="000000">
                <a:alpha val="18000"/>
              </a:srgbClr>
            </a:outerShdw>
          </a:effectLst>
        </p:spPr>
      </p:sp>
      <p:sp>
        <p:nvSpPr>
          <p:cNvPr id="16" name="Shape 13"/>
          <p:cNvSpPr/>
          <p:nvPr/>
        </p:nvSpPr>
        <p:spPr>
          <a:xfrm>
            <a:off x="3161995" y="2400300"/>
            <a:ext cx="777240" cy="777240"/>
          </a:xfrm>
          <a:prstGeom prst="ellipse">
            <a:avLst/>
          </a:prstGeom>
          <a:solidFill>
            <a:srgbClr val="D7A928"/>
          </a:solidFill>
          <a:ln/>
          <a:effectLst>
            <a:outerShdw blurRad="76200" dist="25400" dir="5400000" algn="bl" rotWithShape="0">
              <a:srgbClr val="000000">
                <a:alpha val="25000"/>
              </a:srgbClr>
            </a:outerShdw>
          </a:effectLst>
        </p:spPr>
      </p:sp>
      <p:sp>
        <p:nvSpPr>
          <p:cNvPr id="17" name="Text 14"/>
          <p:cNvSpPr/>
          <p:nvPr/>
        </p:nvSpPr>
        <p:spPr>
          <a:xfrm>
            <a:off x="3161995" y="2400300"/>
            <a:ext cx="777240" cy="777240"/>
          </a:xfrm>
          <a:prstGeom prst="rect">
            <a:avLst/>
          </a:prstGeom>
          <a:noFill/>
          <a:ln/>
        </p:spPr>
        <p:txBody>
          <a:bodyPr wrap="square" rtlCol="0" anchor="ctr"/>
          <a:lstStyle/>
          <a:p>
            <a:pPr marL="0" indent="0" algn="ctr">
              <a:buNone/>
            </a:pPr>
            <a:r>
              <a:rPr lang="en-US" sz="2200" b="1" dirty="0">
                <a:solidFill>
                  <a:srgbClr val="1A3735"/>
                </a:solidFill>
                <a:latin typeface="Arial" pitchFamily="34" charset="0"/>
                <a:ea typeface="Arial" pitchFamily="34" charset="-122"/>
                <a:cs typeface="Arial" pitchFamily="34" charset="-120"/>
              </a:rPr>
              <a:t>03</a:t>
            </a:r>
            <a:endParaRPr lang="en-US" sz="2200" dirty="0"/>
          </a:p>
        </p:txBody>
      </p:sp>
      <p:sp>
        <p:nvSpPr>
          <p:cNvPr id="18" name="Text 15"/>
          <p:cNvSpPr/>
          <p:nvPr/>
        </p:nvSpPr>
        <p:spPr>
          <a:xfrm>
            <a:off x="1264615" y="3383280"/>
            <a:ext cx="2697480" cy="457200"/>
          </a:xfrm>
          <a:prstGeom prst="rect">
            <a:avLst/>
          </a:prstGeom>
          <a:noFill/>
          <a:ln/>
        </p:spPr>
        <p:txBody>
          <a:bodyPr wrap="square" rtlCol="0" anchor="ctr"/>
          <a:lstStyle/>
          <a:p>
            <a:pPr indent="0" algn="r" rtl="1">
              <a:buNone/>
            </a:pPr>
            <a:r>
              <a:rPr lang="en-US" sz="3000" b="1" dirty="0">
                <a:solidFill>
                  <a:srgbClr val="244A47"/>
                </a:solidFill>
                <a:latin typeface="Arial" pitchFamily="34" charset="0"/>
                <a:ea typeface="Arial" pitchFamily="34" charset="-122"/>
                <a:cs typeface="Arial" pitchFamily="34" charset="-120"/>
              </a:rPr>
              <a:t>אחרי הניתוח</a:t>
            </a:r>
          </a:p>
        </p:txBody>
      </p:sp>
      <p:sp>
        <p:nvSpPr>
          <p:cNvPr id="19" name="Text 16"/>
          <p:cNvSpPr/>
          <p:nvPr/>
        </p:nvSpPr>
        <p:spPr>
          <a:xfrm>
            <a:off x="1264615" y="3886200"/>
            <a:ext cx="2697480" cy="1371600"/>
          </a:xfrm>
          <a:prstGeom prst="rect">
            <a:avLst/>
          </a:prstGeom>
          <a:noFill/>
          <a:ln/>
        </p:spPr>
        <p:txBody>
          <a:bodyPr wrap="square" rtlCol="0" anchor="ctr"/>
          <a:lstStyle/>
          <a:p>
            <a:pPr marL="0" indent="0" algn="r" rtl="1">
              <a:buNone/>
            </a:pPr>
            <a:r>
              <a:rPr lang="en-US" sz="1250" dirty="0">
                <a:solidFill>
                  <a:srgbClr val="2A2A2A">
                    <a:alpha val="90000"/>
                  </a:srgbClr>
                </a:solidFill>
                <a:latin typeface="Arial" pitchFamily="34" charset="0"/>
                <a:ea typeface="Arial" pitchFamily="34" charset="-122"/>
                <a:cs typeface="Arial" pitchFamily="34" charset="-120"/>
              </a:rPr>
              <a:t>ההשגחה והמעקב בתקופת ההתאוששות.</a:t>
            </a:r>
            <a:endParaRPr lang="en-US" sz="1250" dirty="0"/>
          </a:p>
        </p:txBody>
      </p:sp>
      <p:sp>
        <p:nvSpPr>
          <p:cNvPr id="20" name="Text 17"/>
          <p:cNvSpPr/>
          <p:nvPr/>
        </p:nvSpPr>
        <p:spPr>
          <a:xfrm>
            <a:off x="457200" y="6473952"/>
            <a:ext cx="3657600" cy="274320"/>
          </a:xfrm>
          <a:prstGeom prst="rect">
            <a:avLst/>
          </a:prstGeom>
          <a:noFill/>
          <a:ln/>
        </p:spPr>
        <p:txBody>
          <a:bodyPr wrap="square" rtlCol="0" anchor="ctr"/>
          <a:lstStyle/>
          <a:p>
            <a:pPr marL="0" indent="0" algn="l" rtl="1">
              <a:buNone/>
            </a:pPr>
            <a:endParaRPr lang="en-US" sz="900" dirty="0"/>
          </a:p>
        </p:txBody>
      </p:sp>
      <p:sp>
        <p:nvSpPr>
          <p:cNvPr id="21" name="Text 18"/>
          <p:cNvSpPr/>
          <p:nvPr/>
        </p:nvSpPr>
        <p:spPr>
          <a:xfrm>
            <a:off x="11002975" y="6473952"/>
            <a:ext cx="731520" cy="274320"/>
          </a:xfrm>
          <a:prstGeom prst="rect">
            <a:avLst/>
          </a:prstGeom>
          <a:noFill/>
          <a:ln/>
        </p:spPr>
        <p:txBody>
          <a:bodyPr wrap="square" rtlCol="0" anchor="ctr"/>
          <a:lstStyle/>
          <a:p>
            <a:pPr marL="0" indent="0" algn="r">
              <a:buNone/>
            </a:pPr>
            <a:r>
              <a:rPr lang="en-US" sz="900" dirty="0">
                <a:solidFill>
                  <a:srgbClr val="244A47">
                    <a:alpha val="55000"/>
                  </a:srgbClr>
                </a:solidFill>
                <a:latin typeface="Arial" pitchFamily="34" charset="0"/>
                <a:ea typeface="Arial" pitchFamily="34" charset="-122"/>
                <a:cs typeface="Arial" pitchFamily="34" charset="-120"/>
              </a:rPr>
              <a:t>2</a:t>
            </a:r>
            <a:endParaRPr lang="en-US" sz="900" dirty="0"/>
          </a:p>
        </p:txBody>
      </p:sp>
    </p:spTree>
    <p:extLst>
      <p:ext uri="{BB962C8B-B14F-4D97-AF65-F5344CB8AC3E}">
        <p14:creationId xmlns:p14="http://schemas.microsoft.com/office/powerpoint/2010/main" val="1959653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 y="1460500"/>
            <a:ext cx="11384731" cy="391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0354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185962" y="1122363"/>
            <a:ext cx="7482038" cy="2387600"/>
          </a:xfrm>
        </p:spPr>
        <p:txBody>
          <a:bodyPr/>
          <a:lstStyle/>
          <a:p>
            <a:endParaRPr lang="he-IL" dirty="0"/>
          </a:p>
        </p:txBody>
      </p:sp>
      <p:sp>
        <p:nvSpPr>
          <p:cNvPr id="3" name="כותרת משנה 2"/>
          <p:cNvSpPr>
            <a:spLocks noGrp="1"/>
          </p:cNvSpPr>
          <p:nvPr>
            <p:ph type="subTitle" idx="1"/>
          </p:nvPr>
        </p:nvSpPr>
        <p:spPr>
          <a:xfrm>
            <a:off x="3811604" y="3602038"/>
            <a:ext cx="6856396" cy="1655762"/>
          </a:xfrm>
        </p:spPr>
        <p:txBody>
          <a:bodyPr/>
          <a:lstStyle/>
          <a:p>
            <a:endParaRPr lang="he-IL"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759" y="315792"/>
            <a:ext cx="9126918" cy="6104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98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897112" y="-1828800"/>
            <a:ext cx="5486400" cy="5486400"/>
          </a:xfrm>
          <a:prstGeom prst="ellipse">
            <a:avLst/>
          </a:prstGeom>
          <a:solidFill>
            <a:srgbClr val="3C6360">
              <a:alpha val="55000"/>
            </a:srgbClr>
          </a:solidFill>
          <a:ln/>
        </p:spPr>
      </p:sp>
      <p:sp>
        <p:nvSpPr>
          <p:cNvPr id="3" name="Text 1"/>
          <p:cNvSpPr/>
          <p:nvPr/>
        </p:nvSpPr>
        <p:spPr>
          <a:xfrm>
            <a:off x="822960" y="685800"/>
            <a:ext cx="10543032" cy="914400"/>
          </a:xfrm>
          <a:prstGeom prst="rect">
            <a:avLst/>
          </a:prstGeom>
          <a:noFill/>
          <a:ln/>
        </p:spPr>
        <p:txBody>
          <a:bodyPr wrap="square" rtlCol="0" anchor="ctr"/>
          <a:lstStyle/>
          <a:p>
            <a:pPr marL="0" indent="0" algn="r" rtl="1">
              <a:lnSpc>
                <a:spcPct val="115000"/>
              </a:lnSpc>
              <a:buNone/>
            </a:pPr>
            <a:endParaRPr lang="en-US" sz="2500" dirty="0"/>
          </a:p>
        </p:txBody>
      </p:sp>
      <p:sp>
        <p:nvSpPr>
          <p:cNvPr id="4" name="Text 2"/>
          <p:cNvSpPr/>
          <p:nvPr/>
        </p:nvSpPr>
        <p:spPr>
          <a:xfrm>
            <a:off x="822960" y="1463040"/>
            <a:ext cx="10543032" cy="548640"/>
          </a:xfrm>
          <a:prstGeom prst="rect">
            <a:avLst/>
          </a:prstGeom>
          <a:noFill/>
          <a:ln/>
        </p:spPr>
        <p:txBody>
          <a:bodyPr wrap="square" rtlCol="0" anchor="ctr"/>
          <a:lstStyle/>
          <a:p>
            <a:pPr marL="0" indent="0" algn="ctr" rtl="1">
              <a:buNone/>
            </a:pPr>
            <a:endParaRPr lang="en-US" sz="4400" b="1" dirty="0">
              <a:solidFill>
                <a:schemeClr val="tx1">
                  <a:lumMod val="75000"/>
                  <a:lumOff val="25000"/>
                </a:schemeClr>
              </a:solidFill>
            </a:endParaRPr>
          </a:p>
        </p:txBody>
      </p:sp>
      <p:sp>
        <p:nvSpPr>
          <p:cNvPr id="5" name="Shape 3"/>
          <p:cNvSpPr/>
          <p:nvPr/>
        </p:nvSpPr>
        <p:spPr>
          <a:xfrm>
            <a:off x="769172" y="731520"/>
            <a:ext cx="10543032" cy="2926080"/>
          </a:xfrm>
          <a:prstGeom prst="roundRect">
            <a:avLst>
              <a:gd name="adj" fmla="val 7059"/>
            </a:avLst>
          </a:prstGeom>
          <a:solidFill>
            <a:srgbClr val="3C6360"/>
          </a:solidFill>
          <a:ln/>
        </p:spPr>
      </p:sp>
      <p:sp>
        <p:nvSpPr>
          <p:cNvPr id="6" name="Text 4"/>
          <p:cNvSpPr/>
          <p:nvPr/>
        </p:nvSpPr>
        <p:spPr>
          <a:xfrm>
            <a:off x="1097280" y="1143000"/>
            <a:ext cx="9994392" cy="2102224"/>
          </a:xfrm>
          <a:prstGeom prst="rect">
            <a:avLst/>
          </a:prstGeom>
          <a:noFill/>
          <a:ln/>
        </p:spPr>
        <p:txBody>
          <a:bodyPr wrap="square" numCol="2" rtlCol="0" anchor="ctr"/>
          <a:lstStyle/>
          <a:p>
            <a:pPr algn="r"/>
            <a:endParaRPr lang="he-IL" sz="2500" b="1" dirty="0">
              <a:solidFill>
                <a:srgbClr val="B8927F"/>
              </a:solidFill>
              <a:latin typeface="Arial" pitchFamily="34" charset="0"/>
              <a:ea typeface="Arial" pitchFamily="34" charset="-122"/>
              <a:cs typeface="Arial" pitchFamily="34" charset="-120"/>
            </a:endParaRPr>
          </a:p>
        </p:txBody>
      </p:sp>
      <p:sp>
        <p:nvSpPr>
          <p:cNvPr id="7" name="Text 5"/>
          <p:cNvSpPr/>
          <p:nvPr/>
        </p:nvSpPr>
        <p:spPr>
          <a:xfrm>
            <a:off x="1097280" y="2834640"/>
            <a:ext cx="9994392" cy="914400"/>
          </a:xfrm>
          <a:prstGeom prst="rect">
            <a:avLst/>
          </a:prstGeom>
          <a:noFill/>
          <a:ln/>
        </p:spPr>
        <p:txBody>
          <a:bodyPr wrap="square" rtlCol="0" anchor="ctr"/>
          <a:lstStyle/>
          <a:p>
            <a:pPr marL="0" indent="0" algn="r" rtl="1">
              <a:lnSpc>
                <a:spcPct val="135000"/>
              </a:lnSpc>
              <a:buNone/>
            </a:pPr>
            <a:endParaRPr lang="en-US" sz="1350" dirty="0"/>
          </a:p>
        </p:txBody>
      </p:sp>
      <p:sp>
        <p:nvSpPr>
          <p:cNvPr id="8" name="Shape 6"/>
          <p:cNvSpPr/>
          <p:nvPr/>
        </p:nvSpPr>
        <p:spPr>
          <a:xfrm>
            <a:off x="769172" y="3621741"/>
            <a:ext cx="10543032" cy="2599765"/>
          </a:xfrm>
          <a:prstGeom prst="roundRect">
            <a:avLst>
              <a:gd name="adj" fmla="val 7273"/>
            </a:avLst>
          </a:prstGeom>
          <a:solidFill>
            <a:srgbClr val="1B3936"/>
          </a:solidFill>
          <a:ln w="6350">
            <a:solidFill>
              <a:srgbClr val="B8927F"/>
            </a:solidFill>
            <a:prstDash val="solid"/>
          </a:ln>
        </p:spPr>
      </p:sp>
      <p:sp>
        <p:nvSpPr>
          <p:cNvPr id="9" name="Text 7"/>
          <p:cNvSpPr/>
          <p:nvPr/>
        </p:nvSpPr>
        <p:spPr>
          <a:xfrm>
            <a:off x="1097280" y="4206240"/>
            <a:ext cx="9078616" cy="1405666"/>
          </a:xfrm>
          <a:prstGeom prst="rect">
            <a:avLst/>
          </a:prstGeom>
          <a:noFill/>
          <a:ln/>
        </p:spPr>
        <p:txBody>
          <a:bodyPr wrap="square" rtlCol="0" anchor="ctr"/>
          <a:lstStyle/>
          <a:p>
            <a:pPr algn="r"/>
            <a:r>
              <a:rPr lang="he-IL" sz="2200" b="1" u="sng" dirty="0">
                <a:solidFill>
                  <a:srgbClr val="B8927F"/>
                </a:solidFill>
                <a:latin typeface="Arial" pitchFamily="34" charset="0"/>
                <a:ea typeface="Arial" pitchFamily="34" charset="-122"/>
                <a:cs typeface="Arial" pitchFamily="34" charset="-120"/>
              </a:rPr>
              <a:t>מתי מנתחים</a:t>
            </a:r>
          </a:p>
          <a:p>
            <a:pPr algn="r"/>
            <a:r>
              <a:rPr lang="he-IL" sz="2200" b="1" dirty="0">
                <a:solidFill>
                  <a:srgbClr val="B8927F"/>
                </a:solidFill>
                <a:latin typeface="Arial" pitchFamily="34" charset="0"/>
                <a:ea typeface="Arial" pitchFamily="34" charset="-122"/>
                <a:cs typeface="Arial" pitchFamily="34" charset="-120"/>
              </a:rPr>
              <a:t>הפרעות נשימה בשינה </a:t>
            </a:r>
          </a:p>
          <a:p>
            <a:pPr algn="r"/>
            <a:r>
              <a:rPr lang="he-IL" sz="2200" b="1" dirty="0">
                <a:solidFill>
                  <a:srgbClr val="B8927F"/>
                </a:solidFill>
                <a:latin typeface="Arial" pitchFamily="34" charset="0"/>
                <a:ea typeface="Arial" pitchFamily="34" charset="-122"/>
                <a:cs typeface="Arial" pitchFamily="34" charset="-120"/>
              </a:rPr>
              <a:t>דלקות גרון חיידקיות חוזרות </a:t>
            </a:r>
          </a:p>
          <a:p>
            <a:pPr algn="r"/>
            <a:r>
              <a:rPr lang="he-IL" sz="2200" b="1" dirty="0">
                <a:solidFill>
                  <a:srgbClr val="B8927F"/>
                </a:solidFill>
                <a:latin typeface="Arial" pitchFamily="34" charset="0"/>
                <a:ea typeface="Arial" pitchFamily="34" charset="-122"/>
                <a:cs typeface="Arial" pitchFamily="34" charset="-120"/>
              </a:rPr>
              <a:t>קושי משמעותי בבליעה ובאכילה </a:t>
            </a:r>
          </a:p>
          <a:p>
            <a:pPr algn="r"/>
            <a:r>
              <a:rPr lang="he-IL" sz="2200" b="1" dirty="0">
                <a:solidFill>
                  <a:srgbClr val="B8927F"/>
                </a:solidFill>
                <a:latin typeface="Arial" pitchFamily="34" charset="0"/>
                <a:ea typeface="Arial" pitchFamily="34" charset="-122"/>
                <a:cs typeface="Arial" pitchFamily="34" charset="-120"/>
              </a:rPr>
              <a:t>עיכוב בצמיחה ובגדילה </a:t>
            </a:r>
          </a:p>
          <a:p>
            <a:pPr algn="r"/>
            <a:r>
              <a:rPr lang="he-IL" sz="2200" b="1" dirty="0">
                <a:solidFill>
                  <a:srgbClr val="B8927F"/>
                </a:solidFill>
                <a:latin typeface="Arial" pitchFamily="34" charset="0"/>
                <a:ea typeface="Arial" pitchFamily="34" charset="-122"/>
                <a:cs typeface="Arial" pitchFamily="34" charset="-120"/>
              </a:rPr>
              <a:t>סיבוכים כרוניים</a:t>
            </a:r>
          </a:p>
          <a:p>
            <a:pPr marL="0" indent="0" algn="r" rtl="1">
              <a:buNone/>
            </a:pPr>
            <a:endParaRPr lang="en-US" sz="2200" dirty="0">
              <a:solidFill>
                <a:schemeClr val="bg2"/>
              </a:solidFill>
            </a:endParaRPr>
          </a:p>
        </p:txBody>
      </p:sp>
      <p:sp>
        <p:nvSpPr>
          <p:cNvPr id="10" name="Text 8"/>
          <p:cNvSpPr/>
          <p:nvPr/>
        </p:nvSpPr>
        <p:spPr>
          <a:xfrm>
            <a:off x="1097280" y="4572000"/>
            <a:ext cx="9994392" cy="1251284"/>
          </a:xfrm>
          <a:prstGeom prst="rect">
            <a:avLst/>
          </a:prstGeom>
          <a:noFill/>
          <a:ln/>
        </p:spPr>
        <p:txBody>
          <a:bodyPr wrap="square" rtlCol="0" anchor="ctr"/>
          <a:lstStyle/>
          <a:p>
            <a:pPr marL="0" indent="0" algn="r" rtl="1">
              <a:lnSpc>
                <a:spcPct val="135000"/>
              </a:lnSpc>
              <a:buNone/>
            </a:pPr>
            <a:endParaRPr lang="en-US" sz="1300" dirty="0"/>
          </a:p>
        </p:txBody>
      </p:sp>
      <p:sp>
        <p:nvSpPr>
          <p:cNvPr id="11" name="TextBox 10"/>
          <p:cNvSpPr txBox="1"/>
          <p:nvPr/>
        </p:nvSpPr>
        <p:spPr>
          <a:xfrm>
            <a:off x="4068070" y="1463040"/>
            <a:ext cx="6107826" cy="2462213"/>
          </a:xfrm>
          <a:prstGeom prst="rect">
            <a:avLst/>
          </a:prstGeom>
          <a:noFill/>
        </p:spPr>
        <p:txBody>
          <a:bodyPr wrap="none" rtlCol="1">
            <a:spAutoFit/>
          </a:bodyPr>
          <a:lstStyle/>
          <a:p>
            <a:pPr algn="r"/>
            <a:r>
              <a:rPr lang="he-IL" sz="2200" b="1" u="sng" dirty="0" smtClean="0">
                <a:solidFill>
                  <a:srgbClr val="B8927F"/>
                </a:solidFill>
                <a:latin typeface="Arial" pitchFamily="34" charset="0"/>
                <a:ea typeface="Arial" pitchFamily="34" charset="-122"/>
                <a:cs typeface="Arial" pitchFamily="34" charset="-120"/>
              </a:rPr>
              <a:t>מתי </a:t>
            </a:r>
            <a:r>
              <a:rPr lang="he-IL" sz="2200" b="1" u="sng" dirty="0">
                <a:solidFill>
                  <a:srgbClr val="B8927F"/>
                </a:solidFill>
                <a:latin typeface="Arial" pitchFamily="34" charset="0"/>
                <a:ea typeface="Arial" pitchFamily="34" charset="-122"/>
                <a:cs typeface="Arial" pitchFamily="34" charset="-120"/>
              </a:rPr>
              <a:t>לא </a:t>
            </a:r>
            <a:r>
              <a:rPr lang="he-IL" sz="2200" b="1" u="sng" dirty="0" smtClean="0">
                <a:solidFill>
                  <a:srgbClr val="B8927F"/>
                </a:solidFill>
                <a:latin typeface="Arial" pitchFamily="34" charset="0"/>
                <a:ea typeface="Arial" pitchFamily="34" charset="-122"/>
                <a:cs typeface="Arial" pitchFamily="34" charset="-120"/>
              </a:rPr>
              <a:t>מנתחים שקדים למניעת חנק</a:t>
            </a:r>
            <a:endParaRPr lang="he-IL" sz="2200" b="1" u="sng" dirty="0">
              <a:solidFill>
                <a:srgbClr val="B8927F"/>
              </a:solidFill>
              <a:latin typeface="Arial" pitchFamily="34" charset="0"/>
              <a:ea typeface="Arial" pitchFamily="34" charset="-122"/>
              <a:cs typeface="Arial" pitchFamily="34" charset="-120"/>
            </a:endParaRPr>
          </a:p>
          <a:p>
            <a:pPr algn="r"/>
            <a:r>
              <a:rPr lang="he-IL" sz="2200" b="1" dirty="0">
                <a:solidFill>
                  <a:srgbClr val="B8927F"/>
                </a:solidFill>
                <a:latin typeface="Arial" pitchFamily="34" charset="0"/>
                <a:ea typeface="Arial" pitchFamily="34" charset="-122"/>
                <a:cs typeface="Arial" pitchFamily="34" charset="-120"/>
              </a:rPr>
              <a:t>הגדלה פיזיולוגית ללא הפרעה לנשימה או לשינה </a:t>
            </a:r>
          </a:p>
          <a:p>
            <a:pPr algn="r"/>
            <a:r>
              <a:rPr lang="he-IL" sz="2200" b="1" dirty="0">
                <a:solidFill>
                  <a:srgbClr val="B8927F"/>
                </a:solidFill>
                <a:latin typeface="Arial" pitchFamily="34" charset="0"/>
                <a:ea typeface="Arial" pitchFamily="34" charset="-122"/>
                <a:cs typeface="Arial" pitchFamily="34" charset="-120"/>
              </a:rPr>
              <a:t>דלקות בודדות או מזדמנות </a:t>
            </a:r>
          </a:p>
          <a:p>
            <a:pPr algn="r"/>
            <a:r>
              <a:rPr lang="he-IL" sz="2200" b="1" dirty="0">
                <a:solidFill>
                  <a:srgbClr val="B8927F"/>
                </a:solidFill>
                <a:latin typeface="Arial" pitchFamily="34" charset="0"/>
                <a:ea typeface="Arial" pitchFamily="34" charset="-122"/>
                <a:cs typeface="Arial" pitchFamily="34" charset="-120"/>
              </a:rPr>
              <a:t>גיל צעיר מאוד ללא תסמינים חסימתיים קשים </a:t>
            </a:r>
          </a:p>
          <a:p>
            <a:pPr algn="r"/>
            <a:r>
              <a:rPr lang="he-IL" sz="2200" b="1" dirty="0">
                <a:solidFill>
                  <a:srgbClr val="B8927F"/>
                </a:solidFill>
                <a:latin typeface="Arial" pitchFamily="34" charset="0"/>
                <a:ea typeface="Arial" pitchFamily="34" charset="-122"/>
                <a:cs typeface="Arial" pitchFamily="34" charset="-120"/>
              </a:rPr>
              <a:t>הפרעות בקרישת הדם או סיכון רפואי גבוה בהרדמה </a:t>
            </a:r>
          </a:p>
          <a:p>
            <a:pPr algn="r"/>
            <a:r>
              <a:rPr lang="he-IL" sz="2200" b="1" dirty="0">
                <a:solidFill>
                  <a:srgbClr val="B8927F"/>
                </a:solidFill>
                <a:latin typeface="Arial" pitchFamily="34" charset="0"/>
                <a:ea typeface="Arial" pitchFamily="34" charset="-122"/>
                <a:cs typeface="Arial" pitchFamily="34" charset="-120"/>
              </a:rPr>
              <a:t>זיהומים ויראליים רגילים בדרכי הנשימה העליונות</a:t>
            </a:r>
          </a:p>
          <a:p>
            <a:pPr algn="r"/>
            <a:endParaRPr lang="he-IL" sz="2200" dirty="0"/>
          </a:p>
        </p:txBody>
      </p:sp>
    </p:spTree>
    <p:extLst>
      <p:ext uri="{BB962C8B-B14F-4D97-AF65-F5344CB8AC3E}">
        <p14:creationId xmlns:p14="http://schemas.microsoft.com/office/powerpoint/2010/main" val="915519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40080"/>
          </a:xfrm>
          <a:prstGeom prst="rect">
            <a:avLst/>
          </a:prstGeom>
          <a:noFill/>
          <a:ln/>
        </p:spPr>
        <p:txBody>
          <a:bodyPr wrap="square" lIns="0" tIns="0" rIns="0" bIns="0" rtlCol="0" anchor="ctr"/>
          <a:lstStyle/>
          <a:p>
            <a:pPr marL="0" indent="0" algn="ctr" rtl="1">
              <a:buNone/>
            </a:pPr>
            <a:r>
              <a:rPr lang="he-IL" sz="2600" b="1" dirty="0" smtClean="0">
                <a:solidFill>
                  <a:srgbClr val="16302E"/>
                </a:solidFill>
                <a:latin typeface="Arial" pitchFamily="34" charset="0"/>
                <a:cs typeface="Arial" pitchFamily="34" charset="-120"/>
              </a:rPr>
              <a:t>האם אנחנו תמיד בודקים עם המומחה הנכון?</a:t>
            </a:r>
            <a:endParaRPr lang="en-US" sz="2600" dirty="0"/>
          </a:p>
        </p:txBody>
      </p:sp>
      <p:sp>
        <p:nvSpPr>
          <p:cNvPr id="8" name="Shape 6"/>
          <p:cNvSpPr/>
          <p:nvPr/>
        </p:nvSpPr>
        <p:spPr>
          <a:xfrm>
            <a:off x="822960" y="2926080"/>
            <a:ext cx="10515600" cy="1417320"/>
          </a:xfrm>
          <a:prstGeom prst="roundRect">
            <a:avLst>
              <a:gd name="adj" fmla="val 6452"/>
            </a:avLst>
          </a:prstGeom>
          <a:solidFill>
            <a:srgbClr val="FFFFFF"/>
          </a:solidFill>
          <a:ln w="12700">
            <a:solidFill>
              <a:srgbClr val="E4E0D6"/>
            </a:solidFill>
            <a:prstDash val="solid"/>
          </a:ln>
        </p:spPr>
      </p:sp>
      <p:sp>
        <p:nvSpPr>
          <p:cNvPr id="9" name="Shape 7"/>
          <p:cNvSpPr/>
          <p:nvPr/>
        </p:nvSpPr>
        <p:spPr>
          <a:xfrm>
            <a:off x="1088136" y="3305556"/>
            <a:ext cx="658368" cy="658368"/>
          </a:xfrm>
          <a:prstGeom prst="ellipse">
            <a:avLst/>
          </a:prstGeom>
          <a:solidFill>
            <a:srgbClr val="D7A928"/>
          </a:solidFill>
          <a:ln/>
        </p:spPr>
      </p:sp>
      <p:sp>
        <p:nvSpPr>
          <p:cNvPr id="10" name="Text 8"/>
          <p:cNvSpPr txBox="1"/>
          <p:nvPr/>
        </p:nvSpPr>
        <p:spPr>
          <a:xfrm>
            <a:off x="1133856" y="3277616"/>
            <a:ext cx="658368" cy="658368"/>
          </a:xfrm>
          <a:prstGeom prst="rect">
            <a:avLst/>
          </a:prstGeom>
          <a:noFill/>
          <a:ln/>
        </p:spPr>
        <p:txBody>
          <a:bodyPr wrap="square" lIns="0" tIns="0" rIns="0" bIns="0" rtlCol="0" anchor="ctr"/>
          <a:lstStyle/>
          <a:p>
            <a:pPr marL="0" indent="0" algn="ctr">
              <a:buNone/>
            </a:pPr>
            <a:r>
              <a:rPr lang="he-IL" b="1" dirty="0" smtClean="0">
                <a:solidFill>
                  <a:srgbClr val="16302E"/>
                </a:solidFill>
                <a:latin typeface="Arial" pitchFamily="34" charset="0"/>
                <a:cs typeface="Arial" pitchFamily="34" charset="-120"/>
              </a:rPr>
              <a:t>ב</a:t>
            </a:r>
            <a:endParaRPr lang="en-US" sz="1800" dirty="0"/>
          </a:p>
        </p:txBody>
      </p:sp>
      <p:sp>
        <p:nvSpPr>
          <p:cNvPr id="11" name="Text 9"/>
          <p:cNvSpPr txBox="1"/>
          <p:nvPr/>
        </p:nvSpPr>
        <p:spPr>
          <a:xfrm>
            <a:off x="2051050" y="3121406"/>
            <a:ext cx="9052560" cy="970788"/>
          </a:xfrm>
          <a:prstGeom prst="rect">
            <a:avLst/>
          </a:prstGeom>
          <a:noFill/>
          <a:ln/>
        </p:spPr>
        <p:txBody>
          <a:bodyPr wrap="square" lIns="0" tIns="0" rIns="0" bIns="0" rtlCol="0" anchor="ctr"/>
          <a:lstStyle/>
          <a:p>
            <a:pPr algn="r" rtl="1"/>
            <a:r>
              <a:rPr lang="he-IL" sz="2200" b="1" dirty="0" smtClean="0"/>
              <a:t>המקרה של </a:t>
            </a:r>
            <a:r>
              <a:rPr lang="he-IL" sz="2200" b="1" dirty="0" smtClean="0"/>
              <a:t>עירית</a:t>
            </a:r>
            <a:r>
              <a:rPr lang="en-US" sz="2200" b="1" dirty="0" smtClean="0"/>
              <a:t>:</a:t>
            </a:r>
            <a:r>
              <a:rPr lang="he-IL" sz="2200" b="1" dirty="0" smtClean="0"/>
              <a:t>  </a:t>
            </a:r>
            <a:r>
              <a:rPr lang="he-IL" sz="2200" dirty="0" smtClean="0"/>
              <a:t>פגיעה עצבית בניתוח</a:t>
            </a:r>
            <a:r>
              <a:rPr lang="en-US" sz="2200" dirty="0" smtClean="0"/>
              <a:t>  </a:t>
            </a:r>
            <a:r>
              <a:rPr lang="he-IL" sz="2200" dirty="0" smtClean="0"/>
              <a:t>החלפת מפרק ירך</a:t>
            </a:r>
            <a:endParaRPr lang="he-IL" sz="2200" dirty="0"/>
          </a:p>
        </p:txBody>
      </p:sp>
      <p:sp>
        <p:nvSpPr>
          <p:cNvPr id="13" name="Shape 11"/>
          <p:cNvSpPr/>
          <p:nvPr/>
        </p:nvSpPr>
        <p:spPr>
          <a:xfrm>
            <a:off x="822960" y="4572000"/>
            <a:ext cx="10515600" cy="1417320"/>
          </a:xfrm>
          <a:prstGeom prst="roundRect">
            <a:avLst>
              <a:gd name="adj" fmla="val 6452"/>
            </a:avLst>
          </a:prstGeom>
          <a:solidFill>
            <a:srgbClr val="F7F5F0"/>
          </a:solidFill>
          <a:ln/>
        </p:spPr>
      </p:sp>
      <p:sp>
        <p:nvSpPr>
          <p:cNvPr id="14" name="Shape 12"/>
          <p:cNvSpPr/>
          <p:nvPr/>
        </p:nvSpPr>
        <p:spPr>
          <a:xfrm>
            <a:off x="1088136" y="4951476"/>
            <a:ext cx="658368" cy="658368"/>
          </a:xfrm>
          <a:prstGeom prst="ellipse">
            <a:avLst/>
          </a:prstGeom>
          <a:solidFill>
            <a:srgbClr val="D7A928"/>
          </a:solidFill>
          <a:ln/>
        </p:spPr>
      </p:sp>
      <p:sp>
        <p:nvSpPr>
          <p:cNvPr id="15" name="Text 13"/>
          <p:cNvSpPr txBox="1"/>
          <p:nvPr/>
        </p:nvSpPr>
        <p:spPr>
          <a:xfrm>
            <a:off x="1088136" y="4951476"/>
            <a:ext cx="658368" cy="658368"/>
          </a:xfrm>
          <a:prstGeom prst="rect">
            <a:avLst/>
          </a:prstGeom>
          <a:noFill/>
          <a:ln/>
        </p:spPr>
        <p:txBody>
          <a:bodyPr wrap="square" lIns="0" tIns="0" rIns="0" bIns="0" rtlCol="0" anchor="ctr"/>
          <a:lstStyle/>
          <a:p>
            <a:pPr marL="0" indent="0" algn="ctr">
              <a:buNone/>
            </a:pPr>
            <a:r>
              <a:rPr lang="he-IL" b="1" dirty="0" smtClean="0">
                <a:solidFill>
                  <a:srgbClr val="16302E"/>
                </a:solidFill>
                <a:latin typeface="Arial" pitchFamily="34" charset="0"/>
                <a:cs typeface="Arial" pitchFamily="34" charset="-120"/>
              </a:rPr>
              <a:t>ג</a:t>
            </a:r>
            <a:endParaRPr lang="en-US" sz="1800" dirty="0"/>
          </a:p>
        </p:txBody>
      </p:sp>
      <p:sp>
        <p:nvSpPr>
          <p:cNvPr id="16" name="Text 14"/>
          <p:cNvSpPr txBox="1"/>
          <p:nvPr/>
        </p:nvSpPr>
        <p:spPr>
          <a:xfrm>
            <a:off x="2011680" y="4681728"/>
            <a:ext cx="9052560" cy="411480"/>
          </a:xfrm>
          <a:prstGeom prst="rect">
            <a:avLst/>
          </a:prstGeom>
          <a:noFill/>
          <a:ln/>
        </p:spPr>
        <p:txBody>
          <a:bodyPr wrap="square" lIns="0" tIns="0" rIns="0" bIns="0" rtlCol="0" anchor="ctr"/>
          <a:lstStyle/>
          <a:p>
            <a:pPr algn="r" rtl="1"/>
            <a:r>
              <a:rPr lang="he-IL" sz="2200" b="1" dirty="0" smtClean="0"/>
              <a:t>המקרה של </a:t>
            </a:r>
            <a:r>
              <a:rPr lang="he-IL" sz="2200" b="1" dirty="0" smtClean="0"/>
              <a:t>שני</a:t>
            </a:r>
            <a:r>
              <a:rPr lang="en-US" sz="2200" b="1" dirty="0" smtClean="0"/>
              <a:t/>
            </a:r>
            <a:br>
              <a:rPr lang="en-US" sz="2200" b="1" dirty="0" smtClean="0"/>
            </a:br>
            <a:r>
              <a:rPr lang="he-IL" sz="2200" dirty="0" smtClean="0"/>
              <a:t>גידול במעי הדק / צליאק: למי פונים?</a:t>
            </a:r>
            <a:endParaRPr lang="he-IL" sz="2200" dirty="0"/>
          </a:p>
        </p:txBody>
      </p:sp>
      <p:sp>
        <p:nvSpPr>
          <p:cNvPr id="17" name="Text 15"/>
          <p:cNvSpPr txBox="1"/>
          <p:nvPr/>
        </p:nvSpPr>
        <p:spPr>
          <a:xfrm>
            <a:off x="2011680" y="5102352"/>
            <a:ext cx="9052560" cy="822960"/>
          </a:xfrm>
          <a:prstGeom prst="rect">
            <a:avLst/>
          </a:prstGeom>
          <a:noFill/>
          <a:ln/>
        </p:spPr>
        <p:txBody>
          <a:bodyPr wrap="square" lIns="0" tIns="0" rIns="0" bIns="0" rtlCol="0" anchor="ctr"/>
          <a:lstStyle/>
          <a:p>
            <a:pPr marL="0" indent="0" algn="r" rtl="1">
              <a:lnSpc>
                <a:spcPct val="120000"/>
              </a:lnSpc>
              <a:buNone/>
            </a:pPr>
            <a:endParaRPr lang="en-US" sz="1300" dirty="0"/>
          </a:p>
        </p:txBody>
      </p:sp>
      <p:sp>
        <p:nvSpPr>
          <p:cNvPr id="18" name="Text 16"/>
          <p:cNvSpPr txBox="1"/>
          <p:nvPr/>
        </p:nvSpPr>
        <p:spPr>
          <a:xfrm>
            <a:off x="457200" y="6400800"/>
            <a:ext cx="4572000" cy="274320"/>
          </a:xfrm>
          <a:prstGeom prst="rect">
            <a:avLst/>
          </a:prstGeom>
          <a:noFill/>
          <a:ln/>
        </p:spPr>
        <p:txBody>
          <a:bodyPr wrap="square" lIns="0" tIns="0" rIns="0" bIns="0" rtlCol="0" anchor="ctr"/>
          <a:lstStyle/>
          <a:p>
            <a:pPr marL="0" indent="0" algn="l" rtl="1">
              <a:buNone/>
            </a:pPr>
            <a:endParaRPr lang="en-US" sz="1000" dirty="0"/>
          </a:p>
        </p:txBody>
      </p:sp>
      <p:sp>
        <p:nvSpPr>
          <p:cNvPr id="19" name="Text 17"/>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10</a:t>
            </a:r>
            <a:endParaRPr lang="en-US" sz="1000" dirty="0"/>
          </a:p>
        </p:txBody>
      </p:sp>
      <p:sp>
        <p:nvSpPr>
          <p:cNvPr id="23" name="Text 8"/>
          <p:cNvSpPr txBox="1"/>
          <p:nvPr/>
        </p:nvSpPr>
        <p:spPr>
          <a:xfrm>
            <a:off x="2368296" y="1624076"/>
            <a:ext cx="658368" cy="658368"/>
          </a:xfrm>
          <a:prstGeom prst="rect">
            <a:avLst/>
          </a:prstGeom>
          <a:noFill/>
          <a:ln/>
        </p:spPr>
        <p:txBody>
          <a:bodyPr wrap="square" lIns="0" tIns="0" rIns="0" bIns="0" rtlCol="0" anchor="ctr"/>
          <a:lstStyle/>
          <a:p>
            <a:pPr marL="0" indent="0" algn="ctr">
              <a:buNone/>
            </a:pPr>
            <a:r>
              <a:rPr lang="he-IL" b="1" dirty="0" smtClean="0">
                <a:solidFill>
                  <a:srgbClr val="16302E"/>
                </a:solidFill>
                <a:latin typeface="Arial" pitchFamily="34" charset="0"/>
                <a:cs typeface="Arial" pitchFamily="34" charset="-120"/>
              </a:rPr>
              <a:t>א</a:t>
            </a:r>
            <a:endParaRPr lang="en-US" sz="1800" dirty="0"/>
          </a:p>
        </p:txBody>
      </p:sp>
      <p:sp>
        <p:nvSpPr>
          <p:cNvPr id="24" name="Shape 6"/>
          <p:cNvSpPr/>
          <p:nvPr/>
        </p:nvSpPr>
        <p:spPr>
          <a:xfrm>
            <a:off x="822960" y="1292860"/>
            <a:ext cx="10515600" cy="1417320"/>
          </a:xfrm>
          <a:prstGeom prst="roundRect">
            <a:avLst>
              <a:gd name="adj" fmla="val 6452"/>
            </a:avLst>
          </a:prstGeom>
          <a:solidFill>
            <a:srgbClr val="FFFFFF"/>
          </a:solidFill>
          <a:ln w="12700">
            <a:solidFill>
              <a:srgbClr val="E4E0D6"/>
            </a:solidFill>
            <a:prstDash val="solid"/>
          </a:ln>
        </p:spPr>
      </p:sp>
      <p:sp>
        <p:nvSpPr>
          <p:cNvPr id="22" name="Shape 7"/>
          <p:cNvSpPr/>
          <p:nvPr/>
        </p:nvSpPr>
        <p:spPr>
          <a:xfrm>
            <a:off x="1133856" y="1563116"/>
            <a:ext cx="658368" cy="658368"/>
          </a:xfrm>
          <a:prstGeom prst="ellipse">
            <a:avLst/>
          </a:prstGeom>
          <a:solidFill>
            <a:srgbClr val="D7A928"/>
          </a:solidFill>
          <a:ln/>
        </p:spPr>
      </p:sp>
      <p:sp>
        <p:nvSpPr>
          <p:cNvPr id="20" name="Text 8"/>
          <p:cNvSpPr txBox="1"/>
          <p:nvPr/>
        </p:nvSpPr>
        <p:spPr>
          <a:xfrm>
            <a:off x="1133856" y="1751076"/>
            <a:ext cx="658368" cy="658368"/>
          </a:xfrm>
          <a:prstGeom prst="rect">
            <a:avLst/>
          </a:prstGeom>
          <a:noFill/>
          <a:ln/>
        </p:spPr>
        <p:txBody>
          <a:bodyPr wrap="square" lIns="0" tIns="0" rIns="0" bIns="0" rtlCol="0" anchor="ctr"/>
          <a:lstStyle/>
          <a:p>
            <a:pPr marL="0" indent="0" algn="ctr">
              <a:buNone/>
            </a:pPr>
            <a:r>
              <a:rPr lang="he-IL" b="1" dirty="0" smtClean="0">
                <a:solidFill>
                  <a:srgbClr val="16302E"/>
                </a:solidFill>
                <a:latin typeface="Arial" pitchFamily="34" charset="0"/>
                <a:cs typeface="Arial" pitchFamily="34" charset="-120"/>
              </a:rPr>
              <a:t>א</a:t>
            </a:r>
            <a:endParaRPr lang="en-US" sz="1800" dirty="0"/>
          </a:p>
        </p:txBody>
      </p:sp>
      <p:sp>
        <p:nvSpPr>
          <p:cNvPr id="25" name="Text 9"/>
          <p:cNvSpPr txBox="1"/>
          <p:nvPr/>
        </p:nvSpPr>
        <p:spPr>
          <a:xfrm>
            <a:off x="2157730" y="1594866"/>
            <a:ext cx="9052560" cy="970788"/>
          </a:xfrm>
          <a:prstGeom prst="rect">
            <a:avLst/>
          </a:prstGeom>
          <a:noFill/>
          <a:ln/>
        </p:spPr>
        <p:txBody>
          <a:bodyPr wrap="square" lIns="0" tIns="0" rIns="0" bIns="0" rtlCol="0" anchor="ctr"/>
          <a:lstStyle/>
          <a:p>
            <a:pPr algn="r" rtl="1"/>
            <a:r>
              <a:rPr lang="he-IL" sz="2200" b="1" dirty="0" smtClean="0"/>
              <a:t>המקרה של </a:t>
            </a:r>
            <a:r>
              <a:rPr lang="he-IL" sz="2200" b="1" dirty="0" smtClean="0"/>
              <a:t>ליעד</a:t>
            </a:r>
            <a:r>
              <a:rPr lang="en-US" sz="2200" b="1" dirty="0" smtClean="0"/>
              <a:t>:</a:t>
            </a:r>
            <a:r>
              <a:rPr lang="he-IL" sz="2200" b="1" dirty="0" smtClean="0"/>
              <a:t>  </a:t>
            </a:r>
            <a:r>
              <a:rPr lang="he-IL" sz="2200" dirty="0" smtClean="0"/>
              <a:t>פג שנולד בשבוע 33 עם שיתוק מוחין בינוני</a:t>
            </a:r>
            <a:endParaRPr lang="he-IL" sz="2200" dirty="0"/>
          </a:p>
        </p:txBody>
      </p:sp>
    </p:spTree>
    <p:extLst>
      <p:ext uri="{BB962C8B-B14F-4D97-AF65-F5344CB8AC3E}">
        <p14:creationId xmlns:p14="http://schemas.microsoft.com/office/powerpoint/2010/main" val="2930130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89920" y="-1645920"/>
            <a:ext cx="3291840" cy="3291840"/>
          </a:xfrm>
          <a:prstGeom prst="ellipse">
            <a:avLst/>
          </a:prstGeom>
          <a:solidFill>
            <a:srgbClr val="244A47">
              <a:alpha val="12000"/>
            </a:srgbClr>
          </a:solidFill>
          <a:ln/>
        </p:spPr>
      </p:sp>
      <p:sp>
        <p:nvSpPr>
          <p:cNvPr id="3" name="Shape 1"/>
          <p:cNvSpPr/>
          <p:nvPr/>
        </p:nvSpPr>
        <p:spPr>
          <a:xfrm>
            <a:off x="-1828800" y="5852160"/>
            <a:ext cx="2926080" cy="2926080"/>
          </a:xfrm>
          <a:prstGeom prst="ellipse">
            <a:avLst/>
          </a:prstGeom>
          <a:solidFill>
            <a:srgbClr val="B5654A">
              <a:alpha val="10000"/>
            </a:srgbClr>
          </a:solidFill>
          <a:ln/>
        </p:spPr>
      </p:sp>
      <p:sp>
        <p:nvSpPr>
          <p:cNvPr id="4" name="Text 2"/>
          <p:cNvSpPr txBox="1"/>
          <p:nvPr/>
        </p:nvSpPr>
        <p:spPr>
          <a:xfrm>
            <a:off x="457200" y="237744"/>
            <a:ext cx="8229600" cy="292608"/>
          </a:xfrm>
          <a:prstGeom prst="rect">
            <a:avLst/>
          </a:prstGeom>
          <a:noFill/>
          <a:ln/>
        </p:spPr>
        <p:txBody>
          <a:bodyPr wrap="square" lIns="0" tIns="0" rIns="0" bIns="0" rtlCol="0" anchor="ctr"/>
          <a:lstStyle/>
          <a:p>
            <a:pPr marL="0" indent="0" algn="r">
              <a:buNone/>
            </a:pPr>
            <a:endParaRPr lang="en-US" sz="1350" dirty="0"/>
          </a:p>
        </p:txBody>
      </p:sp>
      <p:sp>
        <p:nvSpPr>
          <p:cNvPr id="5" name="Text 3"/>
          <p:cNvSpPr txBox="1"/>
          <p:nvPr/>
        </p:nvSpPr>
        <p:spPr>
          <a:xfrm>
            <a:off x="457200" y="530352"/>
            <a:ext cx="11274552" cy="502920"/>
          </a:xfrm>
          <a:prstGeom prst="rect">
            <a:avLst/>
          </a:prstGeom>
          <a:noFill/>
          <a:ln/>
        </p:spPr>
        <p:txBody>
          <a:bodyPr wrap="square" lIns="0" tIns="0" rIns="0" bIns="0" rtlCol="0" anchor="ctr"/>
          <a:lstStyle/>
          <a:p>
            <a:pPr marL="0" indent="0" algn="ctr">
              <a:buNone/>
            </a:pPr>
            <a:r>
              <a:rPr lang="en-US" sz="2400" b="1" dirty="0">
                <a:solidFill>
                  <a:srgbClr val="16302E"/>
                </a:solidFill>
                <a:latin typeface="Cambria" pitchFamily="34" charset="0"/>
                <a:ea typeface="Cambria" pitchFamily="34" charset="-122"/>
                <a:cs typeface="Cambria" pitchFamily="34" charset="-120"/>
              </a:rPr>
              <a:t>מה עלול לגרום לשיתוק מוחין</a:t>
            </a:r>
            <a:endParaRPr lang="en-US" sz="2400" dirty="0"/>
          </a:p>
        </p:txBody>
      </p:sp>
      <p:sp>
        <p:nvSpPr>
          <p:cNvPr id="6" name="Text 4"/>
          <p:cNvSpPr txBox="1"/>
          <p:nvPr/>
        </p:nvSpPr>
        <p:spPr>
          <a:xfrm>
            <a:off x="457200" y="969264"/>
            <a:ext cx="11274552" cy="292608"/>
          </a:xfrm>
          <a:prstGeom prst="rect">
            <a:avLst/>
          </a:prstGeom>
          <a:noFill/>
          <a:ln/>
        </p:spPr>
        <p:txBody>
          <a:bodyPr wrap="square" lIns="0" tIns="0" rIns="0" bIns="0" rtlCol="0" anchor="ctr"/>
          <a:lstStyle/>
          <a:p>
            <a:pPr marL="0" indent="0" algn="r">
              <a:buNone/>
            </a:pPr>
            <a:endParaRPr lang="en-US" sz="1150" dirty="0"/>
          </a:p>
        </p:txBody>
      </p:sp>
      <p:sp>
        <p:nvSpPr>
          <p:cNvPr id="7" name="Shape 5"/>
          <p:cNvSpPr/>
          <p:nvPr/>
        </p:nvSpPr>
        <p:spPr>
          <a:xfrm>
            <a:off x="548640" y="1417320"/>
            <a:ext cx="3515258" cy="5074920"/>
          </a:xfrm>
          <a:prstGeom prst="roundRect">
            <a:avLst>
              <a:gd name="adj" fmla="val 2601"/>
            </a:avLst>
          </a:prstGeom>
          <a:solidFill>
            <a:srgbClr val="FFFFFF"/>
          </a:solidFill>
          <a:ln/>
          <a:effectLst>
            <a:outerShdw blurRad="88900" dist="38100" dir="5400000" algn="bl" rotWithShape="0">
              <a:srgbClr val="000000">
                <a:alpha val="13000"/>
              </a:srgbClr>
            </a:outerShdw>
          </a:effectLst>
        </p:spPr>
      </p:sp>
      <p:sp>
        <p:nvSpPr>
          <p:cNvPr id="8" name="Shape 6"/>
          <p:cNvSpPr/>
          <p:nvPr/>
        </p:nvSpPr>
        <p:spPr>
          <a:xfrm>
            <a:off x="2077669" y="1691640"/>
            <a:ext cx="457200" cy="457200"/>
          </a:xfrm>
          <a:prstGeom prst="ellipse">
            <a:avLst/>
          </a:prstGeom>
          <a:solidFill>
            <a:srgbClr val="D7A928"/>
          </a:solidFill>
          <a:ln/>
        </p:spPr>
      </p:sp>
      <p:sp>
        <p:nvSpPr>
          <p:cNvPr id="9" name="Text 7"/>
          <p:cNvSpPr txBox="1"/>
          <p:nvPr/>
        </p:nvSpPr>
        <p:spPr>
          <a:xfrm>
            <a:off x="2077669" y="1691640"/>
            <a:ext cx="457200" cy="457200"/>
          </a:xfrm>
          <a:prstGeom prst="rect">
            <a:avLst/>
          </a:prstGeom>
          <a:noFill/>
          <a:ln/>
        </p:spPr>
        <p:txBody>
          <a:bodyPr wrap="square" lIns="0" tIns="0" rIns="0" bIns="0" rtlCol="0" anchor="ctr"/>
          <a:lstStyle/>
          <a:p>
            <a:pPr marL="0" indent="0" algn="ctr">
              <a:buNone/>
            </a:pPr>
            <a:r>
              <a:rPr lang="en-US" sz="2000" b="1" dirty="0" smtClean="0">
                <a:solidFill>
                  <a:srgbClr val="16302E"/>
                </a:solidFill>
                <a:latin typeface="Calibri" pitchFamily="34" charset="0"/>
                <a:ea typeface="Calibri" pitchFamily="34" charset="-122"/>
                <a:cs typeface="Calibri" pitchFamily="34" charset="-120"/>
              </a:rPr>
              <a:t>3</a:t>
            </a:r>
            <a:endParaRPr lang="en-US" sz="2000" dirty="0"/>
          </a:p>
        </p:txBody>
      </p:sp>
      <p:sp>
        <p:nvSpPr>
          <p:cNvPr id="10" name="Text 8"/>
          <p:cNvSpPr txBox="1"/>
          <p:nvPr/>
        </p:nvSpPr>
        <p:spPr>
          <a:xfrm>
            <a:off x="777240" y="2331720"/>
            <a:ext cx="3058058" cy="777240"/>
          </a:xfrm>
          <a:prstGeom prst="rect">
            <a:avLst/>
          </a:prstGeom>
          <a:noFill/>
          <a:ln/>
        </p:spPr>
        <p:txBody>
          <a:bodyPr wrap="square" lIns="0" tIns="0" rIns="0" bIns="0" rtlCol="0" anchor="t"/>
          <a:lstStyle/>
          <a:p>
            <a:pPr marL="0" indent="0" algn="ctr">
              <a:lnSpc>
                <a:spcPts val="2000"/>
              </a:lnSpc>
              <a:buNone/>
            </a:pPr>
            <a:r>
              <a:rPr lang="en-US" sz="2800" b="1" dirty="0">
                <a:solidFill>
                  <a:srgbClr val="16302E"/>
                </a:solidFill>
                <a:latin typeface="Cambria" pitchFamily="34" charset="0"/>
                <a:ea typeface="Cambria" pitchFamily="34" charset="-122"/>
                <a:cs typeface="Cambria" pitchFamily="34" charset="-120"/>
              </a:rPr>
              <a:t>כוריואמניוניטיס</a:t>
            </a:r>
          </a:p>
          <a:p>
            <a:pPr marL="0" indent="0" algn="ctr">
              <a:lnSpc>
                <a:spcPts val="2000"/>
              </a:lnSpc>
              <a:buNone/>
            </a:pPr>
            <a:endParaRPr lang="en-US" sz="1700" dirty="0"/>
          </a:p>
        </p:txBody>
      </p:sp>
      <p:sp>
        <p:nvSpPr>
          <p:cNvPr id="11" name="Text 9"/>
          <p:cNvSpPr txBox="1"/>
          <p:nvPr/>
        </p:nvSpPr>
        <p:spPr>
          <a:xfrm>
            <a:off x="777240" y="3200400"/>
            <a:ext cx="305805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12" name="Text 10"/>
          <p:cNvSpPr txBox="1"/>
          <p:nvPr/>
        </p:nvSpPr>
        <p:spPr>
          <a:xfrm>
            <a:off x="822960" y="34747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זיהום ודלקת בשליה ובמי השפיר פוגעים במוח העובר המתפתח</a:t>
            </a:r>
            <a:endParaRPr lang="en-US" sz="1350" dirty="0"/>
          </a:p>
        </p:txBody>
      </p:sp>
      <p:sp>
        <p:nvSpPr>
          <p:cNvPr id="13" name="Text 11"/>
          <p:cNvSpPr txBox="1"/>
          <p:nvPr/>
        </p:nvSpPr>
        <p:spPr>
          <a:xfrm>
            <a:off x="777240" y="4572000"/>
            <a:ext cx="305805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14" name="Text 12"/>
          <p:cNvSpPr txBox="1"/>
          <p:nvPr/>
        </p:nvSpPr>
        <p:spPr>
          <a:xfrm>
            <a:off x="822960" y="48463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פספוס חום אם ודופק עוברי מהיר ואיחור במתן אנטיביוטיקה</a:t>
            </a:r>
            <a:endParaRPr lang="en-US" sz="1350" dirty="0"/>
          </a:p>
        </p:txBody>
      </p:sp>
      <p:sp>
        <p:nvSpPr>
          <p:cNvPr id="15" name="Shape 13"/>
          <p:cNvSpPr/>
          <p:nvPr/>
        </p:nvSpPr>
        <p:spPr>
          <a:xfrm>
            <a:off x="4338218" y="1417320"/>
            <a:ext cx="3515258" cy="5074920"/>
          </a:xfrm>
          <a:prstGeom prst="roundRect">
            <a:avLst>
              <a:gd name="adj" fmla="val 2601"/>
            </a:avLst>
          </a:prstGeom>
          <a:solidFill>
            <a:srgbClr val="FFFFFF"/>
          </a:solidFill>
          <a:ln/>
          <a:effectLst>
            <a:outerShdw blurRad="88900" dist="38100" dir="5400000" algn="bl" rotWithShape="0">
              <a:srgbClr val="000000">
                <a:alpha val="13000"/>
              </a:srgbClr>
            </a:outerShdw>
          </a:effectLst>
        </p:spPr>
      </p:sp>
      <p:sp>
        <p:nvSpPr>
          <p:cNvPr id="16" name="Shape 14"/>
          <p:cNvSpPr/>
          <p:nvPr/>
        </p:nvSpPr>
        <p:spPr>
          <a:xfrm>
            <a:off x="5867248" y="1691640"/>
            <a:ext cx="457200" cy="457200"/>
          </a:xfrm>
          <a:prstGeom prst="ellipse">
            <a:avLst/>
          </a:prstGeom>
          <a:solidFill>
            <a:srgbClr val="D7A928"/>
          </a:solidFill>
          <a:ln/>
        </p:spPr>
      </p:sp>
      <p:sp>
        <p:nvSpPr>
          <p:cNvPr id="17" name="Text 15"/>
          <p:cNvSpPr txBox="1"/>
          <p:nvPr/>
        </p:nvSpPr>
        <p:spPr>
          <a:xfrm>
            <a:off x="5867248" y="1691640"/>
            <a:ext cx="457200" cy="457200"/>
          </a:xfrm>
          <a:prstGeom prst="rect">
            <a:avLst/>
          </a:prstGeom>
          <a:noFill/>
          <a:ln/>
        </p:spPr>
        <p:txBody>
          <a:bodyPr wrap="square" lIns="0" tIns="0" rIns="0" bIns="0" rtlCol="0" anchor="ctr"/>
          <a:lstStyle/>
          <a:p>
            <a:pPr marL="0" indent="0" algn="ctr">
              <a:buNone/>
            </a:pPr>
            <a:r>
              <a:rPr lang="en-US" sz="2000" b="1" dirty="0">
                <a:solidFill>
                  <a:srgbClr val="16302E"/>
                </a:solidFill>
                <a:latin typeface="Calibri" pitchFamily="34" charset="0"/>
                <a:ea typeface="Calibri" pitchFamily="34" charset="-122"/>
                <a:cs typeface="Calibri" pitchFamily="34" charset="-120"/>
              </a:rPr>
              <a:t>2</a:t>
            </a:r>
            <a:endParaRPr lang="en-US" sz="2000" dirty="0"/>
          </a:p>
        </p:txBody>
      </p:sp>
      <p:sp>
        <p:nvSpPr>
          <p:cNvPr id="18" name="Text 16"/>
          <p:cNvSpPr txBox="1"/>
          <p:nvPr/>
        </p:nvSpPr>
        <p:spPr>
          <a:xfrm>
            <a:off x="4566818" y="2331720"/>
            <a:ext cx="3058058" cy="777240"/>
          </a:xfrm>
          <a:prstGeom prst="rect">
            <a:avLst/>
          </a:prstGeom>
          <a:noFill/>
          <a:ln/>
        </p:spPr>
        <p:txBody>
          <a:bodyPr wrap="square" lIns="0" tIns="0" rIns="0" bIns="0" rtlCol="0" anchor="t"/>
          <a:lstStyle/>
          <a:p>
            <a:pPr algn="ctr">
              <a:lnSpc>
                <a:spcPts val="2000"/>
              </a:lnSpc>
            </a:pPr>
            <a:r>
              <a:rPr lang="en-US" sz="2800" b="1" dirty="0">
                <a:solidFill>
                  <a:srgbClr val="16302E"/>
                </a:solidFill>
                <a:latin typeface="Cambria" pitchFamily="34" charset="0"/>
                <a:ea typeface="Cambria" pitchFamily="34" charset="-122"/>
                <a:cs typeface="Cambria" pitchFamily="34" charset="-120"/>
              </a:rPr>
              <a:t>לידה מוקדמת</a:t>
            </a:r>
          </a:p>
          <a:p>
            <a:pPr marL="0" indent="0" algn="ctr">
              <a:lnSpc>
                <a:spcPts val="2000"/>
              </a:lnSpc>
              <a:buNone/>
            </a:pPr>
            <a:r>
              <a:rPr lang="en-US" sz="1700" b="1" dirty="0">
                <a:solidFill>
                  <a:srgbClr val="16302E"/>
                </a:solidFill>
                <a:latin typeface="Cambria" pitchFamily="34" charset="0"/>
                <a:ea typeface="Cambria" pitchFamily="34" charset="-122"/>
                <a:cs typeface="Cambria" pitchFamily="34" charset="-120"/>
              </a:rPr>
              <a:t>(פגות)</a:t>
            </a:r>
            <a:endParaRPr lang="en-US" sz="1700" dirty="0"/>
          </a:p>
        </p:txBody>
      </p:sp>
      <p:sp>
        <p:nvSpPr>
          <p:cNvPr id="19" name="Text 17"/>
          <p:cNvSpPr txBox="1"/>
          <p:nvPr/>
        </p:nvSpPr>
        <p:spPr>
          <a:xfrm>
            <a:off x="4566818" y="3200400"/>
            <a:ext cx="305805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20" name="Text 18"/>
          <p:cNvSpPr txBox="1"/>
          <p:nvPr/>
        </p:nvSpPr>
        <p:spPr>
          <a:xfrm>
            <a:off x="4612538" y="34747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פגים בסיכון גבוה לדימום תוך גולגלתי ולפגיעה בחומר הלבן במוח</a:t>
            </a:r>
            <a:endParaRPr lang="en-US" sz="1350" dirty="0"/>
          </a:p>
        </p:txBody>
      </p:sp>
      <p:sp>
        <p:nvSpPr>
          <p:cNvPr id="21" name="Text 19"/>
          <p:cNvSpPr txBox="1"/>
          <p:nvPr/>
        </p:nvSpPr>
        <p:spPr>
          <a:xfrm>
            <a:off x="4566818" y="4572000"/>
            <a:ext cx="305805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22" name="Text 20"/>
          <p:cNvSpPr txBox="1"/>
          <p:nvPr/>
        </p:nvSpPr>
        <p:spPr>
          <a:xfrm>
            <a:off x="4612538" y="48463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אי מתן קלסטון ומגנזיום בזמן וכשל במעקב אחר נשים בסיכון</a:t>
            </a:r>
            <a:endParaRPr lang="en-US" sz="1350" dirty="0"/>
          </a:p>
        </p:txBody>
      </p:sp>
      <p:sp>
        <p:nvSpPr>
          <p:cNvPr id="23" name="Shape 21"/>
          <p:cNvSpPr/>
          <p:nvPr/>
        </p:nvSpPr>
        <p:spPr>
          <a:xfrm>
            <a:off x="8127797" y="1417320"/>
            <a:ext cx="3515258" cy="5074920"/>
          </a:xfrm>
          <a:prstGeom prst="roundRect">
            <a:avLst>
              <a:gd name="adj" fmla="val 2601"/>
            </a:avLst>
          </a:prstGeom>
          <a:solidFill>
            <a:srgbClr val="FFFFFF"/>
          </a:solidFill>
          <a:ln/>
          <a:effectLst>
            <a:outerShdw blurRad="88900" dist="38100" dir="5400000" algn="bl" rotWithShape="0">
              <a:srgbClr val="000000">
                <a:alpha val="13000"/>
              </a:srgbClr>
            </a:outerShdw>
          </a:effectLst>
        </p:spPr>
      </p:sp>
      <p:sp>
        <p:nvSpPr>
          <p:cNvPr id="24" name="Shape 22"/>
          <p:cNvSpPr/>
          <p:nvPr/>
        </p:nvSpPr>
        <p:spPr>
          <a:xfrm>
            <a:off x="9656826" y="1691640"/>
            <a:ext cx="457200" cy="457200"/>
          </a:xfrm>
          <a:prstGeom prst="ellipse">
            <a:avLst/>
          </a:prstGeom>
          <a:solidFill>
            <a:srgbClr val="D7A928"/>
          </a:solidFill>
          <a:ln/>
        </p:spPr>
      </p:sp>
      <p:sp>
        <p:nvSpPr>
          <p:cNvPr id="25" name="Text 23"/>
          <p:cNvSpPr txBox="1"/>
          <p:nvPr/>
        </p:nvSpPr>
        <p:spPr>
          <a:xfrm>
            <a:off x="9656826" y="1691640"/>
            <a:ext cx="457200" cy="457200"/>
          </a:xfrm>
          <a:prstGeom prst="rect">
            <a:avLst/>
          </a:prstGeom>
          <a:noFill/>
          <a:ln/>
        </p:spPr>
        <p:txBody>
          <a:bodyPr wrap="square" lIns="0" tIns="0" rIns="0" bIns="0" rtlCol="0" anchor="ctr"/>
          <a:lstStyle/>
          <a:p>
            <a:pPr marL="0" indent="0" algn="ctr">
              <a:buNone/>
            </a:pPr>
            <a:r>
              <a:rPr lang="en-US" sz="2000" b="1" dirty="0" smtClean="0">
                <a:solidFill>
                  <a:srgbClr val="16302E"/>
                </a:solidFill>
                <a:latin typeface="Calibri" pitchFamily="34" charset="0"/>
                <a:ea typeface="Calibri" pitchFamily="34" charset="-122"/>
                <a:cs typeface="Calibri" pitchFamily="34" charset="-120"/>
              </a:rPr>
              <a:t>1</a:t>
            </a:r>
            <a:endParaRPr lang="en-US" sz="2000" dirty="0"/>
          </a:p>
        </p:txBody>
      </p:sp>
      <p:sp>
        <p:nvSpPr>
          <p:cNvPr id="26" name="Text 24"/>
          <p:cNvSpPr txBox="1"/>
          <p:nvPr/>
        </p:nvSpPr>
        <p:spPr>
          <a:xfrm>
            <a:off x="8356397" y="2331720"/>
            <a:ext cx="3058058" cy="777240"/>
          </a:xfrm>
          <a:prstGeom prst="rect">
            <a:avLst/>
          </a:prstGeom>
          <a:noFill/>
          <a:ln/>
        </p:spPr>
        <p:txBody>
          <a:bodyPr wrap="square" lIns="0" tIns="0" rIns="0" bIns="0" rtlCol="0" anchor="t"/>
          <a:lstStyle/>
          <a:p>
            <a:pPr marL="0" indent="0" algn="ctr">
              <a:lnSpc>
                <a:spcPts val="2000"/>
              </a:lnSpc>
              <a:buNone/>
            </a:pPr>
            <a:r>
              <a:rPr lang="he-IL" sz="2800" b="1" dirty="0" smtClean="0">
                <a:solidFill>
                  <a:srgbClr val="16302E"/>
                </a:solidFill>
                <a:latin typeface="Cambria" pitchFamily="34" charset="0"/>
                <a:ea typeface="Cambria" pitchFamily="34" charset="-122"/>
                <a:cs typeface="Cambria" pitchFamily="34" charset="-120"/>
              </a:rPr>
              <a:t>היפרדות שליה</a:t>
            </a:r>
            <a:endParaRPr lang="en-US" sz="2800" dirty="0"/>
          </a:p>
        </p:txBody>
      </p:sp>
      <p:sp>
        <p:nvSpPr>
          <p:cNvPr id="27" name="Text 25"/>
          <p:cNvSpPr txBox="1"/>
          <p:nvPr/>
        </p:nvSpPr>
        <p:spPr>
          <a:xfrm>
            <a:off x="8356397" y="3200400"/>
            <a:ext cx="305805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28" name="Text 26"/>
          <p:cNvSpPr txBox="1"/>
          <p:nvPr/>
        </p:nvSpPr>
        <p:spPr>
          <a:xfrm>
            <a:off x="8402117" y="34747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היפרדות שליה חוסמת אספקת חמצן לעובר בפתאומיות</a:t>
            </a:r>
            <a:endParaRPr lang="en-US" sz="1350" dirty="0"/>
          </a:p>
        </p:txBody>
      </p:sp>
      <p:sp>
        <p:nvSpPr>
          <p:cNvPr id="29" name="Text 27"/>
          <p:cNvSpPr txBox="1"/>
          <p:nvPr/>
        </p:nvSpPr>
        <p:spPr>
          <a:xfrm>
            <a:off x="8356397" y="4572000"/>
            <a:ext cx="305805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30" name="Text 28"/>
          <p:cNvSpPr txBox="1"/>
          <p:nvPr/>
        </p:nvSpPr>
        <p:spPr>
          <a:xfrm>
            <a:off x="8402117" y="4846320"/>
            <a:ext cx="296661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כשל במעקב גדילה ובהשוואה לסריקות קודמות ותיעוד לקוי</a:t>
            </a:r>
            <a:endParaRPr lang="en-US" sz="1350" dirty="0"/>
          </a:p>
        </p:txBody>
      </p:sp>
    </p:spTree>
    <p:extLst>
      <p:ext uri="{BB962C8B-B14F-4D97-AF65-F5344CB8AC3E}">
        <p14:creationId xmlns:p14="http://schemas.microsoft.com/office/powerpoint/2010/main" val="3912793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89920" y="-1645920"/>
            <a:ext cx="3291840" cy="3291840"/>
          </a:xfrm>
          <a:prstGeom prst="ellipse">
            <a:avLst/>
          </a:prstGeom>
          <a:solidFill>
            <a:srgbClr val="244A47">
              <a:alpha val="12000"/>
            </a:srgbClr>
          </a:solidFill>
          <a:ln/>
        </p:spPr>
      </p:sp>
      <p:sp>
        <p:nvSpPr>
          <p:cNvPr id="3" name="Shape 1"/>
          <p:cNvSpPr/>
          <p:nvPr/>
        </p:nvSpPr>
        <p:spPr>
          <a:xfrm>
            <a:off x="-1828800" y="5852160"/>
            <a:ext cx="2926080" cy="2926080"/>
          </a:xfrm>
          <a:prstGeom prst="ellipse">
            <a:avLst/>
          </a:prstGeom>
          <a:solidFill>
            <a:srgbClr val="B5654A">
              <a:alpha val="10000"/>
            </a:srgbClr>
          </a:solidFill>
          <a:ln/>
        </p:spPr>
      </p:sp>
      <p:sp>
        <p:nvSpPr>
          <p:cNvPr id="4" name="Text 2"/>
          <p:cNvSpPr txBox="1"/>
          <p:nvPr/>
        </p:nvSpPr>
        <p:spPr>
          <a:xfrm>
            <a:off x="457200" y="237744"/>
            <a:ext cx="8229600" cy="292608"/>
          </a:xfrm>
          <a:prstGeom prst="rect">
            <a:avLst/>
          </a:prstGeom>
          <a:noFill/>
          <a:ln/>
        </p:spPr>
        <p:txBody>
          <a:bodyPr wrap="square" lIns="0" tIns="0" rIns="0" bIns="0" rtlCol="0" anchor="ctr"/>
          <a:lstStyle/>
          <a:p>
            <a:pPr marL="0" indent="0" algn="r">
              <a:buNone/>
            </a:pPr>
            <a:endParaRPr lang="en-US" sz="1350" dirty="0"/>
          </a:p>
        </p:txBody>
      </p:sp>
      <p:sp>
        <p:nvSpPr>
          <p:cNvPr id="5" name="Text 3"/>
          <p:cNvSpPr txBox="1"/>
          <p:nvPr/>
        </p:nvSpPr>
        <p:spPr>
          <a:xfrm>
            <a:off x="457200" y="530352"/>
            <a:ext cx="11274552" cy="502920"/>
          </a:xfrm>
          <a:prstGeom prst="rect">
            <a:avLst/>
          </a:prstGeom>
          <a:noFill/>
          <a:ln/>
        </p:spPr>
        <p:txBody>
          <a:bodyPr wrap="square" lIns="0" tIns="0" rIns="0" bIns="0" rtlCol="0" anchor="ctr"/>
          <a:lstStyle/>
          <a:p>
            <a:pPr marL="0" indent="0" algn="r">
              <a:buNone/>
            </a:pPr>
            <a:r>
              <a:rPr lang="en-US" sz="2400" b="1" dirty="0">
                <a:solidFill>
                  <a:srgbClr val="16302E"/>
                </a:solidFill>
                <a:latin typeface="Cambria" pitchFamily="34" charset="0"/>
                <a:ea typeface="Cambria" pitchFamily="34" charset="-122"/>
                <a:cs typeface="Cambria" pitchFamily="34" charset="-120"/>
              </a:rPr>
              <a:t>מה עלול לגרום לשיתוק מוחין</a:t>
            </a:r>
            <a:endParaRPr lang="en-US" sz="2400" dirty="0"/>
          </a:p>
        </p:txBody>
      </p:sp>
      <p:sp>
        <p:nvSpPr>
          <p:cNvPr id="6" name="Text 4"/>
          <p:cNvSpPr txBox="1"/>
          <p:nvPr/>
        </p:nvSpPr>
        <p:spPr>
          <a:xfrm>
            <a:off x="457200" y="969264"/>
            <a:ext cx="11274552" cy="292608"/>
          </a:xfrm>
          <a:prstGeom prst="rect">
            <a:avLst/>
          </a:prstGeom>
          <a:noFill/>
          <a:ln/>
        </p:spPr>
        <p:txBody>
          <a:bodyPr wrap="square" lIns="0" tIns="0" rIns="0" bIns="0" rtlCol="0" anchor="ctr"/>
          <a:lstStyle/>
          <a:p>
            <a:pPr marL="0" indent="0" algn="r">
              <a:buNone/>
            </a:pPr>
            <a:endParaRPr lang="en-US" sz="1150" dirty="0"/>
          </a:p>
        </p:txBody>
      </p:sp>
      <p:sp>
        <p:nvSpPr>
          <p:cNvPr id="7" name="Shape 5"/>
          <p:cNvSpPr/>
          <p:nvPr/>
        </p:nvSpPr>
        <p:spPr>
          <a:xfrm>
            <a:off x="548640" y="1417320"/>
            <a:ext cx="5410048" cy="5074920"/>
          </a:xfrm>
          <a:prstGeom prst="roundRect">
            <a:avLst>
              <a:gd name="adj" fmla="val 1802"/>
            </a:avLst>
          </a:prstGeom>
          <a:solidFill>
            <a:srgbClr val="FFFFFF"/>
          </a:solidFill>
          <a:ln/>
          <a:effectLst>
            <a:outerShdw blurRad="88900" dist="38100" dir="5400000" algn="bl" rotWithShape="0">
              <a:srgbClr val="000000">
                <a:alpha val="13000"/>
              </a:srgbClr>
            </a:outerShdw>
          </a:effectLst>
        </p:spPr>
      </p:sp>
      <p:sp>
        <p:nvSpPr>
          <p:cNvPr id="8" name="Shape 6"/>
          <p:cNvSpPr/>
          <p:nvPr/>
        </p:nvSpPr>
        <p:spPr>
          <a:xfrm>
            <a:off x="3025064" y="1691640"/>
            <a:ext cx="457200" cy="457200"/>
          </a:xfrm>
          <a:prstGeom prst="ellipse">
            <a:avLst/>
          </a:prstGeom>
          <a:solidFill>
            <a:srgbClr val="D7A928"/>
          </a:solidFill>
          <a:ln/>
        </p:spPr>
      </p:sp>
      <p:sp>
        <p:nvSpPr>
          <p:cNvPr id="9" name="Text 7"/>
          <p:cNvSpPr txBox="1"/>
          <p:nvPr/>
        </p:nvSpPr>
        <p:spPr>
          <a:xfrm>
            <a:off x="3025064" y="1691640"/>
            <a:ext cx="457200" cy="457200"/>
          </a:xfrm>
          <a:prstGeom prst="rect">
            <a:avLst/>
          </a:prstGeom>
          <a:noFill/>
          <a:ln/>
        </p:spPr>
        <p:txBody>
          <a:bodyPr wrap="square" lIns="0" tIns="0" rIns="0" bIns="0" rtlCol="0" anchor="ctr"/>
          <a:lstStyle/>
          <a:p>
            <a:pPr marL="0" indent="0" algn="ctr">
              <a:buNone/>
            </a:pPr>
            <a:r>
              <a:rPr lang="en-US" sz="2000" b="1" dirty="0">
                <a:solidFill>
                  <a:srgbClr val="16302E"/>
                </a:solidFill>
                <a:latin typeface="Calibri" pitchFamily="34" charset="0"/>
                <a:ea typeface="Calibri" pitchFamily="34" charset="-122"/>
                <a:cs typeface="Calibri" pitchFamily="34" charset="-120"/>
              </a:rPr>
              <a:t>4</a:t>
            </a:r>
            <a:endParaRPr lang="en-US" sz="2000" dirty="0"/>
          </a:p>
        </p:txBody>
      </p:sp>
      <p:sp>
        <p:nvSpPr>
          <p:cNvPr id="10" name="Text 8"/>
          <p:cNvSpPr txBox="1"/>
          <p:nvPr/>
        </p:nvSpPr>
        <p:spPr>
          <a:xfrm>
            <a:off x="777240" y="2331720"/>
            <a:ext cx="4952848" cy="777240"/>
          </a:xfrm>
          <a:prstGeom prst="rect">
            <a:avLst/>
          </a:prstGeom>
          <a:noFill/>
          <a:ln/>
        </p:spPr>
        <p:txBody>
          <a:bodyPr wrap="square" lIns="0" tIns="0" rIns="0" bIns="0" rtlCol="0" anchor="t"/>
          <a:lstStyle/>
          <a:p>
            <a:pPr marL="0" indent="0" algn="ctr">
              <a:lnSpc>
                <a:spcPts val="2000"/>
              </a:lnSpc>
              <a:buNone/>
            </a:pPr>
            <a:r>
              <a:rPr lang="en-US" sz="2800" b="1" dirty="0">
                <a:solidFill>
                  <a:srgbClr val="16302E"/>
                </a:solidFill>
                <a:latin typeface="Cambria" pitchFamily="34" charset="0"/>
                <a:ea typeface="Cambria" pitchFamily="34" charset="-122"/>
                <a:cs typeface="Cambria" pitchFamily="34" charset="-120"/>
              </a:rPr>
              <a:t>תסחיף מי שפיר</a:t>
            </a:r>
          </a:p>
        </p:txBody>
      </p:sp>
      <p:sp>
        <p:nvSpPr>
          <p:cNvPr id="11" name="Text 9"/>
          <p:cNvSpPr txBox="1"/>
          <p:nvPr/>
        </p:nvSpPr>
        <p:spPr>
          <a:xfrm>
            <a:off x="777240" y="3200400"/>
            <a:ext cx="495284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12" name="Text 10"/>
          <p:cNvSpPr txBox="1"/>
          <p:nvPr/>
        </p:nvSpPr>
        <p:spPr>
          <a:xfrm>
            <a:off x="822960" y="34747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קריסה מערכתית פתאומית אצל האם חותכת את אספקת החמצן לעובר</a:t>
            </a:r>
            <a:endParaRPr lang="en-US" sz="1350" dirty="0"/>
          </a:p>
        </p:txBody>
      </p:sp>
      <p:sp>
        <p:nvSpPr>
          <p:cNvPr id="13" name="Text 11"/>
          <p:cNvSpPr txBox="1"/>
          <p:nvPr/>
        </p:nvSpPr>
        <p:spPr>
          <a:xfrm>
            <a:off x="777240" y="4572000"/>
            <a:ext cx="495284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14" name="Text 12"/>
          <p:cNvSpPr txBox="1"/>
          <p:nvPr/>
        </p:nvSpPr>
        <p:spPr>
          <a:xfrm>
            <a:off x="822960" y="48463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פספוס סימני אזהרה ופערי מסירת מידע בין צוותים ואיחור בהוצאת העובר</a:t>
            </a:r>
            <a:endParaRPr lang="en-US" sz="1350" dirty="0"/>
          </a:p>
        </p:txBody>
      </p:sp>
      <p:sp>
        <p:nvSpPr>
          <p:cNvPr id="15" name="Text 13"/>
          <p:cNvSpPr txBox="1"/>
          <p:nvPr/>
        </p:nvSpPr>
        <p:spPr>
          <a:xfrm>
            <a:off x="777240" y="6108192"/>
            <a:ext cx="4952848" cy="292608"/>
          </a:xfrm>
          <a:prstGeom prst="rect">
            <a:avLst/>
          </a:prstGeom>
          <a:noFill/>
          <a:ln/>
        </p:spPr>
        <p:txBody>
          <a:bodyPr wrap="square" lIns="0" tIns="0" rIns="0" bIns="0" rtlCol="0" anchor="ctr"/>
          <a:lstStyle/>
          <a:p>
            <a:pPr marL="0" indent="0" algn="ctr">
              <a:buNone/>
            </a:pPr>
            <a:endParaRPr lang="en-US" sz="1000" dirty="0"/>
          </a:p>
        </p:txBody>
      </p:sp>
      <p:sp>
        <p:nvSpPr>
          <p:cNvPr id="16" name="Shape 14"/>
          <p:cNvSpPr/>
          <p:nvPr/>
        </p:nvSpPr>
        <p:spPr>
          <a:xfrm>
            <a:off x="6233008" y="1417320"/>
            <a:ext cx="5410048" cy="5074920"/>
          </a:xfrm>
          <a:prstGeom prst="roundRect">
            <a:avLst>
              <a:gd name="adj" fmla="val 1802"/>
            </a:avLst>
          </a:prstGeom>
          <a:solidFill>
            <a:srgbClr val="FFFFFF"/>
          </a:solidFill>
          <a:ln/>
          <a:effectLst>
            <a:outerShdw blurRad="88900" dist="38100" dir="5400000" algn="bl" rotWithShape="0">
              <a:srgbClr val="000000">
                <a:alpha val="13000"/>
              </a:srgbClr>
            </a:outerShdw>
          </a:effectLst>
        </p:spPr>
      </p:sp>
      <p:sp>
        <p:nvSpPr>
          <p:cNvPr id="17" name="Shape 15"/>
          <p:cNvSpPr/>
          <p:nvPr/>
        </p:nvSpPr>
        <p:spPr>
          <a:xfrm>
            <a:off x="8709431" y="1691640"/>
            <a:ext cx="457200" cy="457200"/>
          </a:xfrm>
          <a:prstGeom prst="ellipse">
            <a:avLst/>
          </a:prstGeom>
          <a:solidFill>
            <a:srgbClr val="D7A928"/>
          </a:solidFill>
          <a:ln/>
        </p:spPr>
      </p:sp>
      <p:sp>
        <p:nvSpPr>
          <p:cNvPr id="18" name="Text 16"/>
          <p:cNvSpPr txBox="1"/>
          <p:nvPr/>
        </p:nvSpPr>
        <p:spPr>
          <a:xfrm>
            <a:off x="8709431" y="1691640"/>
            <a:ext cx="457200" cy="457200"/>
          </a:xfrm>
          <a:prstGeom prst="rect">
            <a:avLst/>
          </a:prstGeom>
          <a:noFill/>
          <a:ln/>
        </p:spPr>
        <p:txBody>
          <a:bodyPr wrap="square" lIns="0" tIns="0" rIns="0" bIns="0" rtlCol="0" anchor="ctr"/>
          <a:lstStyle/>
          <a:p>
            <a:pPr marL="0" indent="0" algn="ctr">
              <a:buNone/>
            </a:pPr>
            <a:r>
              <a:rPr lang="en-US" sz="2000" b="1" dirty="0">
                <a:solidFill>
                  <a:srgbClr val="16302E"/>
                </a:solidFill>
                <a:latin typeface="Calibri" pitchFamily="34" charset="0"/>
                <a:ea typeface="Calibri" pitchFamily="34" charset="-122"/>
                <a:cs typeface="Calibri" pitchFamily="34" charset="-120"/>
              </a:rPr>
              <a:t>5</a:t>
            </a:r>
            <a:endParaRPr lang="en-US" sz="2000" dirty="0"/>
          </a:p>
        </p:txBody>
      </p:sp>
      <p:sp>
        <p:nvSpPr>
          <p:cNvPr id="19" name="Text 17"/>
          <p:cNvSpPr txBox="1"/>
          <p:nvPr/>
        </p:nvSpPr>
        <p:spPr>
          <a:xfrm>
            <a:off x="6461608" y="2331720"/>
            <a:ext cx="4952848" cy="777240"/>
          </a:xfrm>
          <a:prstGeom prst="rect">
            <a:avLst/>
          </a:prstGeom>
          <a:noFill/>
          <a:ln/>
        </p:spPr>
        <p:txBody>
          <a:bodyPr wrap="square" lIns="0" tIns="0" rIns="0" bIns="0" rtlCol="0" anchor="t"/>
          <a:lstStyle>
            <a:lvl1pPr indent="0" algn="ctr">
              <a:lnSpc>
                <a:spcPts val="1700"/>
              </a:lnSpc>
              <a:buNone/>
              <a:defRPr sz="1350">
                <a:solidFill>
                  <a:srgbClr val="2B2B28"/>
                </a:solidFill>
                <a:latin typeface="Calibri" pitchFamily="34" charset="0"/>
                <a:ea typeface="Calibri" pitchFamily="34" charset="-122"/>
                <a:cs typeface="Calibri" pitchFamily="34" charset="-120"/>
              </a:defRPr>
            </a:lvl1pPr>
          </a:lstStyle>
          <a:p>
            <a:r>
              <a:rPr lang="en-US" sz="2800" b="1" dirty="0">
                <a:solidFill>
                  <a:srgbClr val="16302E"/>
                </a:solidFill>
                <a:latin typeface="Cambria" pitchFamily="34" charset="0"/>
                <a:ea typeface="Cambria" pitchFamily="34" charset="-122"/>
                <a:cs typeface="Cambria" pitchFamily="34" charset="-120"/>
              </a:rPr>
              <a:t>GBS</a:t>
            </a:r>
          </a:p>
        </p:txBody>
      </p:sp>
      <p:sp>
        <p:nvSpPr>
          <p:cNvPr id="20" name="Text 18"/>
          <p:cNvSpPr txBox="1"/>
          <p:nvPr/>
        </p:nvSpPr>
        <p:spPr>
          <a:xfrm>
            <a:off x="6461608" y="3200400"/>
            <a:ext cx="495284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21" name="Text 19"/>
          <p:cNvSpPr txBox="1"/>
          <p:nvPr/>
        </p:nvSpPr>
        <p:spPr>
          <a:xfrm>
            <a:off x="6507328" y="34747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הדבקה בתעלת הלידה גורמת לאלח דם ולדלקת קרום המוח אצל היילוד</a:t>
            </a:r>
            <a:endParaRPr lang="en-US" sz="1350" dirty="0"/>
          </a:p>
        </p:txBody>
      </p:sp>
      <p:sp>
        <p:nvSpPr>
          <p:cNvPr id="22" name="Text 20"/>
          <p:cNvSpPr txBox="1"/>
          <p:nvPr/>
        </p:nvSpPr>
        <p:spPr>
          <a:xfrm>
            <a:off x="6461608" y="4572000"/>
            <a:ext cx="495284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23" name="Text 21"/>
          <p:cNvSpPr txBox="1"/>
          <p:nvPr/>
        </p:nvSpPr>
        <p:spPr>
          <a:xfrm>
            <a:off x="6507328" y="48463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אי ביצוע בדיקת סקר לחיידק ואי מתן אנטיביוטיקה מונעת בזמן הלידה</a:t>
            </a:r>
            <a:endParaRPr lang="en-US" sz="1350" dirty="0"/>
          </a:p>
        </p:txBody>
      </p:sp>
    </p:spTree>
    <p:extLst>
      <p:ext uri="{BB962C8B-B14F-4D97-AF65-F5344CB8AC3E}">
        <p14:creationId xmlns:p14="http://schemas.microsoft.com/office/powerpoint/2010/main" val="2578959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89920" y="-1645920"/>
            <a:ext cx="3291840" cy="3291840"/>
          </a:xfrm>
          <a:prstGeom prst="ellipse">
            <a:avLst/>
          </a:prstGeom>
          <a:solidFill>
            <a:srgbClr val="244A47">
              <a:alpha val="12000"/>
            </a:srgbClr>
          </a:solidFill>
          <a:ln/>
        </p:spPr>
      </p:sp>
      <p:sp>
        <p:nvSpPr>
          <p:cNvPr id="3" name="Shape 1"/>
          <p:cNvSpPr/>
          <p:nvPr/>
        </p:nvSpPr>
        <p:spPr>
          <a:xfrm>
            <a:off x="-1828800" y="5852160"/>
            <a:ext cx="2926080" cy="2926080"/>
          </a:xfrm>
          <a:prstGeom prst="ellipse">
            <a:avLst/>
          </a:prstGeom>
          <a:solidFill>
            <a:srgbClr val="B5654A">
              <a:alpha val="10000"/>
            </a:srgbClr>
          </a:solidFill>
          <a:ln/>
        </p:spPr>
      </p:sp>
      <p:sp>
        <p:nvSpPr>
          <p:cNvPr id="4" name="Text 2"/>
          <p:cNvSpPr txBox="1"/>
          <p:nvPr/>
        </p:nvSpPr>
        <p:spPr>
          <a:xfrm>
            <a:off x="457200" y="237744"/>
            <a:ext cx="8229600" cy="292608"/>
          </a:xfrm>
          <a:prstGeom prst="rect">
            <a:avLst/>
          </a:prstGeom>
          <a:noFill/>
          <a:ln/>
        </p:spPr>
        <p:txBody>
          <a:bodyPr wrap="square" lIns="0" tIns="0" rIns="0" bIns="0" rtlCol="0" anchor="ctr"/>
          <a:lstStyle/>
          <a:p>
            <a:pPr marL="0" indent="0" algn="r">
              <a:buNone/>
            </a:pPr>
            <a:endParaRPr lang="en-US" sz="1350" dirty="0"/>
          </a:p>
        </p:txBody>
      </p:sp>
      <p:sp>
        <p:nvSpPr>
          <p:cNvPr id="5" name="Text 3"/>
          <p:cNvSpPr txBox="1"/>
          <p:nvPr/>
        </p:nvSpPr>
        <p:spPr>
          <a:xfrm>
            <a:off x="457200" y="530352"/>
            <a:ext cx="11274552" cy="502920"/>
          </a:xfrm>
          <a:prstGeom prst="rect">
            <a:avLst/>
          </a:prstGeom>
          <a:noFill/>
          <a:ln/>
        </p:spPr>
        <p:txBody>
          <a:bodyPr wrap="square" lIns="0" tIns="0" rIns="0" bIns="0" rtlCol="0" anchor="ctr"/>
          <a:lstStyle/>
          <a:p>
            <a:pPr marL="0" indent="0" algn="ctr">
              <a:buNone/>
            </a:pPr>
            <a:r>
              <a:rPr lang="en-US" sz="2400" b="1" dirty="0">
                <a:solidFill>
                  <a:srgbClr val="16302E"/>
                </a:solidFill>
                <a:latin typeface="Cambria" pitchFamily="34" charset="0"/>
                <a:ea typeface="Cambria" pitchFamily="34" charset="-122"/>
                <a:cs typeface="Cambria" pitchFamily="34" charset="-120"/>
              </a:rPr>
              <a:t>מה עלול לגרום </a:t>
            </a:r>
            <a:r>
              <a:rPr lang="en-US" sz="2400" b="1" dirty="0" err="1">
                <a:solidFill>
                  <a:srgbClr val="16302E"/>
                </a:solidFill>
                <a:latin typeface="Cambria" pitchFamily="34" charset="0"/>
                <a:ea typeface="Cambria" pitchFamily="34" charset="-122"/>
                <a:cs typeface="Cambria" pitchFamily="34" charset="-120"/>
              </a:rPr>
              <a:t>לשיתוק</a:t>
            </a:r>
            <a:r>
              <a:rPr lang="en-US" sz="2400" b="1" dirty="0">
                <a:solidFill>
                  <a:srgbClr val="16302E"/>
                </a:solidFill>
                <a:latin typeface="Cambria" pitchFamily="34" charset="0"/>
                <a:ea typeface="Cambria" pitchFamily="34" charset="-122"/>
                <a:cs typeface="Cambria" pitchFamily="34" charset="-120"/>
              </a:rPr>
              <a:t> </a:t>
            </a:r>
            <a:r>
              <a:rPr lang="en-US" sz="2400" b="1" dirty="0" err="1" smtClean="0">
                <a:solidFill>
                  <a:srgbClr val="16302E"/>
                </a:solidFill>
                <a:latin typeface="Cambria" pitchFamily="34" charset="0"/>
                <a:ea typeface="Cambria" pitchFamily="34" charset="-122"/>
                <a:cs typeface="Cambria" pitchFamily="34" charset="-120"/>
              </a:rPr>
              <a:t>מוחין</a:t>
            </a:r>
            <a:endParaRPr lang="en-US" sz="2400" dirty="0"/>
          </a:p>
        </p:txBody>
      </p:sp>
      <p:sp>
        <p:nvSpPr>
          <p:cNvPr id="6" name="Text 4"/>
          <p:cNvSpPr txBox="1"/>
          <p:nvPr/>
        </p:nvSpPr>
        <p:spPr>
          <a:xfrm>
            <a:off x="457200" y="969264"/>
            <a:ext cx="11274552" cy="292608"/>
          </a:xfrm>
          <a:prstGeom prst="rect">
            <a:avLst/>
          </a:prstGeom>
          <a:noFill/>
          <a:ln/>
        </p:spPr>
        <p:txBody>
          <a:bodyPr wrap="square" lIns="0" tIns="0" rIns="0" bIns="0" rtlCol="0" anchor="ctr"/>
          <a:lstStyle/>
          <a:p>
            <a:pPr marL="0" indent="0" algn="r">
              <a:buNone/>
            </a:pPr>
            <a:endParaRPr lang="en-US" sz="1150" dirty="0"/>
          </a:p>
        </p:txBody>
      </p:sp>
      <p:sp>
        <p:nvSpPr>
          <p:cNvPr id="7" name="Shape 5"/>
          <p:cNvSpPr/>
          <p:nvPr/>
        </p:nvSpPr>
        <p:spPr>
          <a:xfrm>
            <a:off x="548640" y="1417320"/>
            <a:ext cx="5410048" cy="5074920"/>
          </a:xfrm>
          <a:prstGeom prst="roundRect">
            <a:avLst>
              <a:gd name="adj" fmla="val 1802"/>
            </a:avLst>
          </a:prstGeom>
          <a:solidFill>
            <a:srgbClr val="FFFFFF"/>
          </a:solidFill>
          <a:ln/>
          <a:effectLst>
            <a:outerShdw blurRad="88900" dist="38100" dir="5400000" algn="bl" rotWithShape="0">
              <a:srgbClr val="000000">
                <a:alpha val="13000"/>
              </a:srgbClr>
            </a:outerShdw>
          </a:effectLst>
        </p:spPr>
      </p:sp>
      <p:sp>
        <p:nvSpPr>
          <p:cNvPr id="8" name="Shape 6"/>
          <p:cNvSpPr/>
          <p:nvPr/>
        </p:nvSpPr>
        <p:spPr>
          <a:xfrm>
            <a:off x="3025064" y="1691640"/>
            <a:ext cx="457200" cy="457200"/>
          </a:xfrm>
          <a:prstGeom prst="ellipse">
            <a:avLst/>
          </a:prstGeom>
          <a:solidFill>
            <a:srgbClr val="D7A928"/>
          </a:solidFill>
          <a:ln/>
        </p:spPr>
      </p:sp>
      <p:sp>
        <p:nvSpPr>
          <p:cNvPr id="9" name="Text 7"/>
          <p:cNvSpPr txBox="1"/>
          <p:nvPr/>
        </p:nvSpPr>
        <p:spPr>
          <a:xfrm>
            <a:off x="3025064" y="1691640"/>
            <a:ext cx="457200" cy="457200"/>
          </a:xfrm>
          <a:prstGeom prst="rect">
            <a:avLst/>
          </a:prstGeom>
          <a:noFill/>
          <a:ln/>
        </p:spPr>
        <p:txBody>
          <a:bodyPr wrap="square" lIns="0" tIns="0" rIns="0" bIns="0" rtlCol="0" anchor="ctr"/>
          <a:lstStyle/>
          <a:p>
            <a:pPr marL="0" indent="0" algn="ctr">
              <a:buNone/>
            </a:pPr>
            <a:r>
              <a:rPr lang="en-US" sz="2000" b="1" dirty="0" smtClean="0">
                <a:solidFill>
                  <a:srgbClr val="16302E"/>
                </a:solidFill>
                <a:latin typeface="Calibri" pitchFamily="34" charset="0"/>
                <a:ea typeface="Calibri" pitchFamily="34" charset="-122"/>
                <a:cs typeface="Calibri" pitchFamily="34" charset="-120"/>
              </a:rPr>
              <a:t>7</a:t>
            </a:r>
            <a:endParaRPr lang="en-US" sz="2000" dirty="0"/>
          </a:p>
        </p:txBody>
      </p:sp>
      <p:sp>
        <p:nvSpPr>
          <p:cNvPr id="10" name="Text 8"/>
          <p:cNvSpPr txBox="1"/>
          <p:nvPr/>
        </p:nvSpPr>
        <p:spPr>
          <a:xfrm>
            <a:off x="777240" y="2331720"/>
            <a:ext cx="4952848" cy="777240"/>
          </a:xfrm>
          <a:prstGeom prst="rect">
            <a:avLst/>
          </a:prstGeom>
          <a:noFill/>
          <a:ln/>
        </p:spPr>
        <p:txBody>
          <a:bodyPr wrap="square" lIns="0" tIns="0" rIns="0" bIns="0" rtlCol="0" anchor="t"/>
          <a:lstStyle/>
          <a:p>
            <a:pPr indent="0" algn="ctr">
              <a:lnSpc>
                <a:spcPts val="2000"/>
              </a:lnSpc>
              <a:buNone/>
            </a:pPr>
            <a:r>
              <a:rPr lang="en-US" sz="2800" b="1" dirty="0">
                <a:solidFill>
                  <a:srgbClr val="16302E"/>
                </a:solidFill>
                <a:latin typeface="Cambria" pitchFamily="34" charset="0"/>
                <a:ea typeface="Cambria" pitchFamily="34" charset="-122"/>
                <a:cs typeface="Cambria" pitchFamily="34" charset="-120"/>
              </a:rPr>
              <a:t>הרפס גניטלי</a:t>
            </a:r>
          </a:p>
          <a:p>
            <a:pPr indent="0" algn="ctr">
              <a:lnSpc>
                <a:spcPts val="2000"/>
              </a:lnSpc>
              <a:buNone/>
            </a:pPr>
            <a:r>
              <a:rPr lang="en-US" sz="2800" b="1" dirty="0">
                <a:solidFill>
                  <a:srgbClr val="16302E"/>
                </a:solidFill>
                <a:latin typeface="Cambria" pitchFamily="34" charset="0"/>
                <a:ea typeface="Cambria" pitchFamily="34" charset="-122"/>
                <a:cs typeface="Cambria" pitchFamily="34" charset="-120"/>
              </a:rPr>
              <a:t>שעבר לתינוק בלידה</a:t>
            </a:r>
          </a:p>
        </p:txBody>
      </p:sp>
      <p:sp>
        <p:nvSpPr>
          <p:cNvPr id="11" name="Text 9"/>
          <p:cNvSpPr txBox="1"/>
          <p:nvPr/>
        </p:nvSpPr>
        <p:spPr>
          <a:xfrm>
            <a:off x="777240" y="3200400"/>
            <a:ext cx="495284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12" name="Text 10"/>
          <p:cNvSpPr txBox="1"/>
          <p:nvPr/>
        </p:nvSpPr>
        <p:spPr>
          <a:xfrm>
            <a:off x="822960" y="34747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הדבקה בנגיף בתעלת הלידה פוגעת במערכת העצבים המרכזית של התינוק</a:t>
            </a:r>
            <a:endParaRPr lang="en-US" sz="1350" dirty="0"/>
          </a:p>
        </p:txBody>
      </p:sp>
      <p:sp>
        <p:nvSpPr>
          <p:cNvPr id="13" name="Text 11"/>
          <p:cNvSpPr txBox="1"/>
          <p:nvPr/>
        </p:nvSpPr>
        <p:spPr>
          <a:xfrm>
            <a:off x="777240" y="4572000"/>
            <a:ext cx="495284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14" name="Text 12"/>
          <p:cNvSpPr txBox="1"/>
          <p:nvPr/>
        </p:nvSpPr>
        <p:spPr>
          <a:xfrm>
            <a:off x="822960" y="48463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אי בדיקת נגעים פעילים לפני הלידה ואיחור במתן אציקלוויר לתינוק</a:t>
            </a:r>
            <a:endParaRPr lang="en-US" sz="1350" dirty="0"/>
          </a:p>
        </p:txBody>
      </p:sp>
      <p:sp>
        <p:nvSpPr>
          <p:cNvPr id="15" name="Shape 13"/>
          <p:cNvSpPr/>
          <p:nvPr/>
        </p:nvSpPr>
        <p:spPr>
          <a:xfrm>
            <a:off x="6233008" y="1417320"/>
            <a:ext cx="5410048" cy="5074920"/>
          </a:xfrm>
          <a:prstGeom prst="roundRect">
            <a:avLst>
              <a:gd name="adj" fmla="val 1802"/>
            </a:avLst>
          </a:prstGeom>
          <a:solidFill>
            <a:srgbClr val="FFFFFF"/>
          </a:solidFill>
          <a:ln/>
          <a:effectLst>
            <a:outerShdw blurRad="88900" dist="38100" dir="5400000" algn="bl" rotWithShape="0">
              <a:srgbClr val="000000">
                <a:alpha val="13000"/>
              </a:srgbClr>
            </a:outerShdw>
          </a:effectLst>
        </p:spPr>
      </p:sp>
      <p:sp>
        <p:nvSpPr>
          <p:cNvPr id="16" name="Shape 14"/>
          <p:cNvSpPr/>
          <p:nvPr/>
        </p:nvSpPr>
        <p:spPr>
          <a:xfrm>
            <a:off x="8709431" y="1691640"/>
            <a:ext cx="457200" cy="457200"/>
          </a:xfrm>
          <a:prstGeom prst="ellipse">
            <a:avLst/>
          </a:prstGeom>
          <a:solidFill>
            <a:srgbClr val="D7A928"/>
          </a:solidFill>
          <a:ln/>
        </p:spPr>
      </p:sp>
      <p:sp>
        <p:nvSpPr>
          <p:cNvPr id="17" name="Text 15"/>
          <p:cNvSpPr txBox="1"/>
          <p:nvPr/>
        </p:nvSpPr>
        <p:spPr>
          <a:xfrm>
            <a:off x="8709431" y="1691640"/>
            <a:ext cx="457200" cy="457200"/>
          </a:xfrm>
          <a:prstGeom prst="rect">
            <a:avLst/>
          </a:prstGeom>
          <a:noFill/>
          <a:ln/>
        </p:spPr>
        <p:txBody>
          <a:bodyPr wrap="square" lIns="0" tIns="0" rIns="0" bIns="0" rtlCol="0" anchor="ctr"/>
          <a:lstStyle/>
          <a:p>
            <a:pPr marL="0" indent="0" algn="ctr">
              <a:buNone/>
            </a:pPr>
            <a:r>
              <a:rPr lang="en-US" sz="2000" b="1" dirty="0" smtClean="0">
                <a:solidFill>
                  <a:srgbClr val="16302E"/>
                </a:solidFill>
                <a:latin typeface="Calibri" pitchFamily="34" charset="0"/>
                <a:ea typeface="Calibri" pitchFamily="34" charset="-122"/>
                <a:cs typeface="Calibri" pitchFamily="34" charset="-120"/>
              </a:rPr>
              <a:t>6</a:t>
            </a:r>
            <a:endParaRPr lang="en-US" sz="2000" dirty="0"/>
          </a:p>
        </p:txBody>
      </p:sp>
      <p:sp>
        <p:nvSpPr>
          <p:cNvPr id="18" name="Text 16"/>
          <p:cNvSpPr txBox="1"/>
          <p:nvPr/>
        </p:nvSpPr>
        <p:spPr>
          <a:xfrm>
            <a:off x="6461608" y="2331720"/>
            <a:ext cx="4952848" cy="777240"/>
          </a:xfrm>
          <a:prstGeom prst="rect">
            <a:avLst/>
          </a:prstGeom>
          <a:noFill/>
          <a:ln/>
        </p:spPr>
        <p:txBody>
          <a:bodyPr wrap="square" lIns="0" tIns="0" rIns="0" bIns="0" rtlCol="0" anchor="t"/>
          <a:lstStyle/>
          <a:p>
            <a:pPr algn="ctr">
              <a:lnSpc>
                <a:spcPts val="2000"/>
              </a:lnSpc>
            </a:pPr>
            <a:r>
              <a:rPr lang="en-US" sz="2800" b="1" dirty="0">
                <a:solidFill>
                  <a:srgbClr val="16302E"/>
                </a:solidFill>
                <a:latin typeface="Cambria" pitchFamily="34" charset="0"/>
                <a:ea typeface="Cambria" pitchFamily="34" charset="-122"/>
                <a:cs typeface="Cambria" pitchFamily="34" charset="-120"/>
              </a:rPr>
              <a:t>רעלת הריון</a:t>
            </a:r>
          </a:p>
        </p:txBody>
      </p:sp>
      <p:sp>
        <p:nvSpPr>
          <p:cNvPr id="19" name="Text 17"/>
          <p:cNvSpPr txBox="1"/>
          <p:nvPr/>
        </p:nvSpPr>
        <p:spPr>
          <a:xfrm>
            <a:off x="6461608" y="3200400"/>
            <a:ext cx="4952848" cy="256032"/>
          </a:xfrm>
          <a:prstGeom prst="rect">
            <a:avLst/>
          </a:prstGeom>
          <a:noFill/>
          <a:ln/>
        </p:spPr>
        <p:txBody>
          <a:bodyPr wrap="square" lIns="0" tIns="0" rIns="0" bIns="0" rtlCol="0" anchor="ctr"/>
          <a:lstStyle/>
          <a:p>
            <a:pPr marL="0" indent="0" algn="ctr">
              <a:buNone/>
            </a:pPr>
            <a:r>
              <a:rPr lang="en-US" sz="1050" b="1" kern="0" spc="100" dirty="0">
                <a:solidFill>
                  <a:srgbClr val="B5654A"/>
                </a:solidFill>
                <a:latin typeface="Calibri" pitchFamily="34" charset="0"/>
                <a:ea typeface="Calibri" pitchFamily="34" charset="-122"/>
                <a:cs typeface="Calibri" pitchFamily="34" charset="-120"/>
              </a:rPr>
              <a:t>המנגנון הרפואי</a:t>
            </a:r>
            <a:endParaRPr lang="en-US" sz="1050" dirty="0"/>
          </a:p>
        </p:txBody>
      </p:sp>
      <p:sp>
        <p:nvSpPr>
          <p:cNvPr id="20" name="Text 18"/>
          <p:cNvSpPr txBox="1"/>
          <p:nvPr/>
        </p:nvSpPr>
        <p:spPr>
          <a:xfrm>
            <a:off x="6507328" y="34747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יתר לחץ דם חדש בהריון פוגע באספקת החמצן והמזון לעובר</a:t>
            </a:r>
            <a:endParaRPr lang="en-US" sz="1350" dirty="0"/>
          </a:p>
        </p:txBody>
      </p:sp>
      <p:sp>
        <p:nvSpPr>
          <p:cNvPr id="21" name="Text 19"/>
          <p:cNvSpPr txBox="1"/>
          <p:nvPr/>
        </p:nvSpPr>
        <p:spPr>
          <a:xfrm>
            <a:off x="6461608" y="4572000"/>
            <a:ext cx="4952848" cy="256032"/>
          </a:xfrm>
          <a:prstGeom prst="rect">
            <a:avLst/>
          </a:prstGeom>
          <a:noFill/>
          <a:ln/>
        </p:spPr>
        <p:txBody>
          <a:bodyPr wrap="square" lIns="0" tIns="0" rIns="0" bIns="0" rtlCol="0" anchor="ctr"/>
          <a:lstStyle/>
          <a:p>
            <a:pPr marL="0" indent="0" algn="ctr">
              <a:buNone/>
            </a:pPr>
            <a:r>
              <a:rPr lang="en-US" sz="1050" b="1" kern="0" spc="100" dirty="0">
                <a:solidFill>
                  <a:srgbClr val="244A47"/>
                </a:solidFill>
                <a:latin typeface="Calibri" pitchFamily="34" charset="0"/>
                <a:ea typeface="Calibri" pitchFamily="34" charset="-122"/>
                <a:cs typeface="Calibri" pitchFamily="34" charset="-120"/>
              </a:rPr>
              <a:t>זווית הרשלנות</a:t>
            </a:r>
            <a:endParaRPr lang="en-US" sz="1050" dirty="0"/>
          </a:p>
        </p:txBody>
      </p:sp>
      <p:sp>
        <p:nvSpPr>
          <p:cNvPr id="22" name="Text 20"/>
          <p:cNvSpPr txBox="1"/>
          <p:nvPr/>
        </p:nvSpPr>
        <p:spPr>
          <a:xfrm>
            <a:off x="6507328" y="4846320"/>
            <a:ext cx="4861408" cy="1051560"/>
          </a:xfrm>
          <a:prstGeom prst="rect">
            <a:avLst/>
          </a:prstGeom>
          <a:noFill/>
          <a:ln/>
        </p:spPr>
        <p:txBody>
          <a:bodyPr wrap="square" lIns="0" tIns="0" rIns="0" bIns="0" rtlCol="0" anchor="t"/>
          <a:lstStyle/>
          <a:p>
            <a:pPr marL="0" indent="0" algn="ctr">
              <a:lnSpc>
                <a:spcPts val="1700"/>
              </a:lnSpc>
              <a:buNone/>
            </a:pPr>
            <a:r>
              <a:rPr lang="en-US" sz="1350" dirty="0">
                <a:solidFill>
                  <a:srgbClr val="2B2B28"/>
                </a:solidFill>
                <a:latin typeface="Calibri" pitchFamily="34" charset="0"/>
                <a:ea typeface="Calibri" pitchFamily="34" charset="-122"/>
                <a:cs typeface="Calibri" pitchFamily="34" charset="-120"/>
              </a:rPr>
              <a:t>התעלמות מלחץ דם חריג ומכאבי ראש ואיחור בהחלטה על ניתוח קיסרי</a:t>
            </a:r>
            <a:endParaRPr lang="en-US" sz="1350" dirty="0"/>
          </a:p>
        </p:txBody>
      </p:sp>
      <p:sp>
        <p:nvSpPr>
          <p:cNvPr id="23" name="Text 21"/>
          <p:cNvSpPr txBox="1"/>
          <p:nvPr/>
        </p:nvSpPr>
        <p:spPr>
          <a:xfrm>
            <a:off x="6461608" y="6108192"/>
            <a:ext cx="4952848" cy="292608"/>
          </a:xfrm>
          <a:prstGeom prst="rect">
            <a:avLst/>
          </a:prstGeom>
          <a:noFill/>
          <a:ln/>
        </p:spPr>
        <p:txBody>
          <a:bodyPr wrap="square" lIns="0" tIns="0" rIns="0" bIns="0" rtlCol="0" anchor="ctr"/>
          <a:lstStyle/>
          <a:p>
            <a:pPr marL="0" indent="0" algn="ctr">
              <a:buNone/>
            </a:pPr>
            <a:endParaRPr lang="en-US" sz="1000" dirty="0"/>
          </a:p>
        </p:txBody>
      </p:sp>
    </p:spTree>
    <p:extLst>
      <p:ext uri="{BB962C8B-B14F-4D97-AF65-F5344CB8AC3E}">
        <p14:creationId xmlns:p14="http://schemas.microsoft.com/office/powerpoint/2010/main" val="3079627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algn="r" rtl="1"/>
            <a:r>
              <a:rPr lang="he-IL" sz="2700" b="1" dirty="0" smtClean="0">
                <a:solidFill>
                  <a:srgbClr val="3C6360"/>
                </a:solidFill>
                <a:latin typeface="Arial" pitchFamily="34" charset="0"/>
                <a:ea typeface="Arial" pitchFamily="34" charset="-122"/>
                <a:cs typeface="Arial" pitchFamily="34" charset="-120"/>
              </a:rPr>
              <a:t>חזרה לליעד: </a:t>
            </a:r>
            <a:r>
              <a:rPr lang="he-IL" sz="2700" b="1" dirty="0" smtClean="0">
                <a:solidFill>
                  <a:srgbClr val="3C6360"/>
                </a:solidFill>
                <a:latin typeface="Arial" pitchFamily="34" charset="0"/>
                <a:ea typeface="Arial" pitchFamily="34" charset="-122"/>
                <a:cs typeface="Arial" pitchFamily="34" charset="-120"/>
              </a:rPr>
              <a:t>מי מצא? </a:t>
            </a:r>
            <a:endParaRPr lang="en-US" sz="2700" dirty="0"/>
          </a:p>
        </p:txBody>
      </p:sp>
      <p:sp>
        <p:nvSpPr>
          <p:cNvPr id="3" name="Text 1"/>
          <p:cNvSpPr/>
          <p:nvPr/>
        </p:nvSpPr>
        <p:spPr>
          <a:xfrm>
            <a:off x="640080" y="1078992"/>
            <a:ext cx="10908792" cy="457200"/>
          </a:xfrm>
          <a:prstGeom prst="rect">
            <a:avLst/>
          </a:prstGeom>
          <a:noFill/>
          <a:ln/>
        </p:spPr>
        <p:txBody>
          <a:bodyPr wrap="square" rtlCol="0" anchor="ctr"/>
          <a:lstStyle/>
          <a:p>
            <a:pPr marL="0" indent="0" algn="r" rtl="1">
              <a:buNone/>
            </a:pPr>
            <a:endParaRPr lang="en-US" sz="1400" dirty="0"/>
          </a:p>
        </p:txBody>
      </p:sp>
      <p:sp>
        <p:nvSpPr>
          <p:cNvPr id="6" name="Text 4"/>
          <p:cNvSpPr/>
          <p:nvPr/>
        </p:nvSpPr>
        <p:spPr>
          <a:xfrm>
            <a:off x="10032111" y="1965960"/>
            <a:ext cx="512064" cy="512064"/>
          </a:xfrm>
          <a:prstGeom prst="rect">
            <a:avLst/>
          </a:prstGeom>
          <a:noFill/>
          <a:ln/>
        </p:spPr>
        <p:txBody>
          <a:bodyPr wrap="square" rtlCol="0" anchor="ctr"/>
          <a:lstStyle/>
          <a:p>
            <a:pPr marL="0" indent="0" algn="ctr">
              <a:buNone/>
            </a:pPr>
            <a:endParaRPr lang="en-US" sz="1500" dirty="0"/>
          </a:p>
        </p:txBody>
      </p:sp>
      <p:sp>
        <p:nvSpPr>
          <p:cNvPr id="7" name="Text 5"/>
          <p:cNvSpPr/>
          <p:nvPr/>
        </p:nvSpPr>
        <p:spPr>
          <a:xfrm>
            <a:off x="9192006" y="2606040"/>
            <a:ext cx="2192274" cy="640080"/>
          </a:xfrm>
          <a:prstGeom prst="rect">
            <a:avLst/>
          </a:prstGeom>
          <a:noFill/>
          <a:ln/>
        </p:spPr>
        <p:txBody>
          <a:bodyPr wrap="square" rtlCol="0" anchor="ctr"/>
          <a:lstStyle/>
          <a:p>
            <a:pPr marL="0" indent="0" algn="ctr">
              <a:lnSpc>
                <a:spcPct val="115000"/>
              </a:lnSpc>
              <a:buNone/>
            </a:pPr>
            <a:r>
              <a:rPr lang="he-IL" sz="1200" b="1" dirty="0" smtClean="0">
                <a:solidFill>
                  <a:srgbClr val="FFFFFF"/>
                </a:solidFill>
                <a:latin typeface="Arial" pitchFamily="34" charset="0"/>
                <a:cs typeface="Arial" pitchFamily="34" charset="-120"/>
              </a:rPr>
              <a:t>נולד פג בשבוע 33</a:t>
            </a:r>
            <a:endParaRPr lang="en-US" sz="1200" dirty="0"/>
          </a:p>
        </p:txBody>
      </p:sp>
      <p:sp>
        <p:nvSpPr>
          <p:cNvPr id="8" name="Text 6"/>
          <p:cNvSpPr/>
          <p:nvPr/>
        </p:nvSpPr>
        <p:spPr>
          <a:xfrm>
            <a:off x="9210294" y="3291840"/>
            <a:ext cx="2155698" cy="960120"/>
          </a:xfrm>
          <a:prstGeom prst="rect">
            <a:avLst/>
          </a:prstGeom>
          <a:noFill/>
          <a:ln/>
        </p:spPr>
        <p:txBody>
          <a:bodyPr wrap="square" rtlCol="0" anchor="ctr"/>
          <a:lstStyle/>
          <a:p>
            <a:pPr marL="0" indent="0" algn="r" rtl="1">
              <a:lnSpc>
                <a:spcPct val="125000"/>
              </a:lnSpc>
              <a:buNone/>
            </a:pPr>
            <a:endParaRPr lang="en-US" sz="950" dirty="0"/>
          </a:p>
        </p:txBody>
      </p:sp>
      <p:sp>
        <p:nvSpPr>
          <p:cNvPr id="9" name="Shape 7"/>
          <p:cNvSpPr/>
          <p:nvPr/>
        </p:nvSpPr>
        <p:spPr>
          <a:xfrm>
            <a:off x="6231636" y="1783080"/>
            <a:ext cx="2521458" cy="2514600"/>
          </a:xfrm>
          <a:prstGeom prst="roundRect">
            <a:avLst>
              <a:gd name="adj" fmla="val 3636"/>
            </a:avLst>
          </a:prstGeom>
          <a:solidFill>
            <a:srgbClr val="3C6360"/>
          </a:solidFill>
          <a:ln/>
        </p:spPr>
      </p:sp>
      <p:sp>
        <p:nvSpPr>
          <p:cNvPr id="10" name="Shape 8"/>
          <p:cNvSpPr/>
          <p:nvPr/>
        </p:nvSpPr>
        <p:spPr>
          <a:xfrm>
            <a:off x="7236333" y="1965960"/>
            <a:ext cx="512064" cy="512064"/>
          </a:xfrm>
          <a:prstGeom prst="ellipse">
            <a:avLst/>
          </a:prstGeom>
          <a:solidFill>
            <a:srgbClr val="B8927F"/>
          </a:solidFill>
          <a:ln/>
        </p:spPr>
      </p:sp>
      <p:sp>
        <p:nvSpPr>
          <p:cNvPr id="11" name="Text 9"/>
          <p:cNvSpPr/>
          <p:nvPr/>
        </p:nvSpPr>
        <p:spPr>
          <a:xfrm>
            <a:off x="7236333" y="1965960"/>
            <a:ext cx="512064" cy="512064"/>
          </a:xfrm>
          <a:prstGeom prst="rect">
            <a:avLst/>
          </a:prstGeom>
          <a:noFill/>
          <a:ln/>
        </p:spPr>
        <p:txBody>
          <a:bodyPr wrap="square" rtlCol="0" anchor="ctr"/>
          <a:lstStyle/>
          <a:p>
            <a:pPr marL="0" indent="0" algn="ctr">
              <a:buNone/>
            </a:pPr>
            <a:r>
              <a:rPr lang="en-US" sz="1500" b="1" dirty="0" smtClean="0">
                <a:solidFill>
                  <a:srgbClr val="2E4947"/>
                </a:solidFill>
                <a:latin typeface="Arial" pitchFamily="34" charset="0"/>
                <a:ea typeface="Arial" pitchFamily="34" charset="-122"/>
                <a:cs typeface="Arial" pitchFamily="34" charset="-120"/>
              </a:rPr>
              <a:t>1</a:t>
            </a:r>
            <a:endParaRPr lang="en-US" sz="1500" dirty="0"/>
          </a:p>
        </p:txBody>
      </p:sp>
      <p:sp>
        <p:nvSpPr>
          <p:cNvPr id="12" name="Text 10"/>
          <p:cNvSpPr/>
          <p:nvPr/>
        </p:nvSpPr>
        <p:spPr>
          <a:xfrm>
            <a:off x="6396228" y="2606040"/>
            <a:ext cx="2192274" cy="640080"/>
          </a:xfrm>
          <a:prstGeom prst="rect">
            <a:avLst/>
          </a:prstGeom>
          <a:noFill/>
          <a:ln/>
        </p:spPr>
        <p:txBody>
          <a:bodyPr wrap="square" rtlCol="0" anchor="ctr"/>
          <a:lstStyle/>
          <a:p>
            <a:pPr algn="ctr">
              <a:lnSpc>
                <a:spcPct val="115000"/>
              </a:lnSpc>
            </a:pPr>
            <a:r>
              <a:rPr lang="he-IL" sz="1200" b="1" dirty="0">
                <a:solidFill>
                  <a:schemeClr val="bg1"/>
                </a:solidFill>
              </a:rPr>
              <a:t>עליה מתמשכת בבילירובין</a:t>
            </a:r>
            <a:endParaRPr lang="he-IL" sz="1200" b="1" dirty="0" smtClean="0">
              <a:solidFill>
                <a:schemeClr val="bg1"/>
              </a:solidFill>
            </a:endParaRPr>
          </a:p>
        </p:txBody>
      </p:sp>
      <p:sp>
        <p:nvSpPr>
          <p:cNvPr id="13" name="Text 11"/>
          <p:cNvSpPr/>
          <p:nvPr/>
        </p:nvSpPr>
        <p:spPr>
          <a:xfrm>
            <a:off x="6414516" y="3291840"/>
            <a:ext cx="2155698" cy="960120"/>
          </a:xfrm>
          <a:prstGeom prst="rect">
            <a:avLst/>
          </a:prstGeom>
          <a:noFill/>
          <a:ln/>
        </p:spPr>
        <p:txBody>
          <a:bodyPr wrap="square" rtlCol="0" anchor="ctr"/>
          <a:lstStyle/>
          <a:p>
            <a:pPr marL="0" indent="0" algn="r" rtl="1">
              <a:lnSpc>
                <a:spcPct val="125000"/>
              </a:lnSpc>
              <a:buNone/>
            </a:pPr>
            <a:endParaRPr lang="en-US" sz="950" dirty="0"/>
          </a:p>
        </p:txBody>
      </p:sp>
      <p:sp>
        <p:nvSpPr>
          <p:cNvPr id="14" name="Shape 12"/>
          <p:cNvSpPr/>
          <p:nvPr/>
        </p:nvSpPr>
        <p:spPr>
          <a:xfrm>
            <a:off x="3435858" y="1783080"/>
            <a:ext cx="2521458" cy="2514600"/>
          </a:xfrm>
          <a:prstGeom prst="roundRect">
            <a:avLst>
              <a:gd name="adj" fmla="val 3636"/>
            </a:avLst>
          </a:prstGeom>
          <a:solidFill>
            <a:srgbClr val="3C6360"/>
          </a:solidFill>
          <a:ln/>
        </p:spPr>
      </p:sp>
      <p:sp>
        <p:nvSpPr>
          <p:cNvPr id="15" name="Shape 13"/>
          <p:cNvSpPr/>
          <p:nvPr/>
        </p:nvSpPr>
        <p:spPr>
          <a:xfrm>
            <a:off x="4440555" y="1965960"/>
            <a:ext cx="512064" cy="512064"/>
          </a:xfrm>
          <a:prstGeom prst="ellipse">
            <a:avLst/>
          </a:prstGeom>
          <a:solidFill>
            <a:srgbClr val="B8927F"/>
          </a:solidFill>
          <a:ln/>
        </p:spPr>
      </p:sp>
      <p:sp>
        <p:nvSpPr>
          <p:cNvPr id="16" name="Text 14"/>
          <p:cNvSpPr/>
          <p:nvPr/>
        </p:nvSpPr>
        <p:spPr>
          <a:xfrm>
            <a:off x="4440555" y="1965960"/>
            <a:ext cx="512064" cy="512064"/>
          </a:xfrm>
          <a:prstGeom prst="rect">
            <a:avLst/>
          </a:prstGeom>
          <a:noFill/>
          <a:ln/>
        </p:spPr>
        <p:txBody>
          <a:bodyPr wrap="square" rtlCol="0" anchor="ctr"/>
          <a:lstStyle/>
          <a:p>
            <a:pPr marL="0" indent="0" algn="ctr">
              <a:buNone/>
            </a:pPr>
            <a:r>
              <a:rPr lang="en-US" sz="1500" b="1" dirty="0" smtClean="0">
                <a:solidFill>
                  <a:srgbClr val="2E4947"/>
                </a:solidFill>
                <a:latin typeface="Arial" pitchFamily="34" charset="0"/>
                <a:ea typeface="Arial" pitchFamily="34" charset="-122"/>
                <a:cs typeface="Arial" pitchFamily="34" charset="-120"/>
              </a:rPr>
              <a:t>2</a:t>
            </a:r>
            <a:endParaRPr lang="en-US" sz="1500" dirty="0"/>
          </a:p>
        </p:txBody>
      </p:sp>
      <p:sp>
        <p:nvSpPr>
          <p:cNvPr id="17" name="Text 15"/>
          <p:cNvSpPr/>
          <p:nvPr/>
        </p:nvSpPr>
        <p:spPr>
          <a:xfrm>
            <a:off x="3600450" y="2606040"/>
            <a:ext cx="2192274" cy="640080"/>
          </a:xfrm>
          <a:prstGeom prst="rect">
            <a:avLst/>
          </a:prstGeom>
          <a:noFill/>
          <a:ln/>
        </p:spPr>
        <p:txBody>
          <a:bodyPr wrap="square" rtlCol="0" anchor="ctr"/>
          <a:lstStyle/>
          <a:p>
            <a:pPr marL="0" indent="0" algn="ctr">
              <a:lnSpc>
                <a:spcPct val="115000"/>
              </a:lnSpc>
              <a:buNone/>
            </a:pPr>
            <a:r>
              <a:rPr lang="he-IL" sz="1200" b="1" dirty="0" err="1" smtClean="0">
                <a:solidFill>
                  <a:srgbClr val="FFFFFF"/>
                </a:solidFill>
                <a:latin typeface="Arial" pitchFamily="34" charset="0"/>
                <a:cs typeface="Arial" pitchFamily="34" charset="-120"/>
              </a:rPr>
              <a:t>פוטותרפיה</a:t>
            </a:r>
            <a:r>
              <a:rPr lang="he-IL" sz="1200" b="1" dirty="0" smtClean="0">
                <a:solidFill>
                  <a:srgbClr val="FFFFFF"/>
                </a:solidFill>
                <a:latin typeface="Arial" pitchFamily="34" charset="0"/>
                <a:cs typeface="Arial" pitchFamily="34" charset="-120"/>
              </a:rPr>
              <a:t> הפסיקה לעבוד</a:t>
            </a:r>
            <a:endParaRPr lang="en-US" sz="1200" dirty="0"/>
          </a:p>
        </p:txBody>
      </p:sp>
      <p:sp>
        <p:nvSpPr>
          <p:cNvPr id="18" name="Text 16"/>
          <p:cNvSpPr/>
          <p:nvPr/>
        </p:nvSpPr>
        <p:spPr>
          <a:xfrm>
            <a:off x="3618738" y="3291840"/>
            <a:ext cx="2155698" cy="960120"/>
          </a:xfrm>
          <a:prstGeom prst="rect">
            <a:avLst/>
          </a:prstGeom>
          <a:noFill/>
          <a:ln/>
        </p:spPr>
        <p:txBody>
          <a:bodyPr wrap="square" rtlCol="0" anchor="ctr"/>
          <a:lstStyle/>
          <a:p>
            <a:pPr marL="0" indent="0" algn="r" rtl="1">
              <a:lnSpc>
                <a:spcPct val="125000"/>
              </a:lnSpc>
              <a:buNone/>
            </a:pPr>
            <a:endParaRPr lang="en-US" sz="950" dirty="0"/>
          </a:p>
        </p:txBody>
      </p:sp>
      <p:sp>
        <p:nvSpPr>
          <p:cNvPr id="21" name="Text 19"/>
          <p:cNvSpPr/>
          <p:nvPr/>
        </p:nvSpPr>
        <p:spPr>
          <a:xfrm>
            <a:off x="1644777" y="1965960"/>
            <a:ext cx="512064" cy="512064"/>
          </a:xfrm>
          <a:prstGeom prst="rect">
            <a:avLst/>
          </a:prstGeom>
          <a:noFill/>
          <a:ln/>
        </p:spPr>
        <p:txBody>
          <a:bodyPr wrap="square" rtlCol="0" anchor="ctr"/>
          <a:lstStyle/>
          <a:p>
            <a:pPr marL="0" indent="0" algn="ctr">
              <a:buNone/>
            </a:pPr>
            <a:endParaRPr lang="en-US" sz="1500" dirty="0"/>
          </a:p>
        </p:txBody>
      </p:sp>
      <p:sp>
        <p:nvSpPr>
          <p:cNvPr id="22" name="Text 20"/>
          <p:cNvSpPr/>
          <p:nvPr/>
        </p:nvSpPr>
        <p:spPr>
          <a:xfrm>
            <a:off x="804672" y="2606040"/>
            <a:ext cx="2192274" cy="640080"/>
          </a:xfrm>
          <a:prstGeom prst="rect">
            <a:avLst/>
          </a:prstGeom>
          <a:noFill/>
          <a:ln/>
        </p:spPr>
        <p:txBody>
          <a:bodyPr wrap="square" rtlCol="0" anchor="ctr"/>
          <a:lstStyle/>
          <a:p>
            <a:pPr marL="0" indent="0" algn="ctr">
              <a:lnSpc>
                <a:spcPct val="115000"/>
              </a:lnSpc>
              <a:buNone/>
            </a:pPr>
            <a:r>
              <a:rPr lang="en-US" sz="1200" b="1" dirty="0">
                <a:solidFill>
                  <a:srgbClr val="FFFFFF"/>
                </a:solidFill>
                <a:latin typeface="Arial" pitchFamily="34" charset="0"/>
                <a:ea typeface="Arial" pitchFamily="34" charset="-122"/>
                <a:cs typeface="Arial" pitchFamily="34" charset="-120"/>
              </a:rPr>
              <a:t>גם שיתוק קל = עילת תביעה</a:t>
            </a:r>
            <a:endParaRPr lang="en-US" sz="1200" dirty="0"/>
          </a:p>
        </p:txBody>
      </p:sp>
      <p:sp>
        <p:nvSpPr>
          <p:cNvPr id="23" name="Text 21"/>
          <p:cNvSpPr/>
          <p:nvPr/>
        </p:nvSpPr>
        <p:spPr>
          <a:xfrm>
            <a:off x="822960" y="3291840"/>
            <a:ext cx="2155698" cy="960120"/>
          </a:xfrm>
          <a:prstGeom prst="rect">
            <a:avLst/>
          </a:prstGeom>
          <a:noFill/>
          <a:ln/>
        </p:spPr>
        <p:txBody>
          <a:bodyPr wrap="square" rtlCol="0" anchor="ctr"/>
          <a:lstStyle/>
          <a:p>
            <a:pPr marL="0" indent="0" algn="r" rtl="1">
              <a:lnSpc>
                <a:spcPct val="125000"/>
              </a:lnSpc>
              <a:buNone/>
            </a:pPr>
            <a:endParaRPr lang="en-US" sz="950" dirty="0"/>
          </a:p>
        </p:txBody>
      </p:sp>
      <p:sp>
        <p:nvSpPr>
          <p:cNvPr id="25" name="Text 23"/>
          <p:cNvSpPr/>
          <p:nvPr/>
        </p:nvSpPr>
        <p:spPr>
          <a:xfrm>
            <a:off x="914400" y="4645152"/>
            <a:ext cx="10360152" cy="365760"/>
          </a:xfrm>
          <a:prstGeom prst="rect">
            <a:avLst/>
          </a:prstGeom>
          <a:noFill/>
          <a:ln/>
        </p:spPr>
        <p:txBody>
          <a:bodyPr wrap="square" rtlCol="0" anchor="ctr"/>
          <a:lstStyle/>
          <a:p>
            <a:pPr algn="r" rtl="1"/>
            <a:endParaRPr lang="he-IL" sz="1300" dirty="0"/>
          </a:p>
        </p:txBody>
      </p:sp>
    </p:spTree>
    <p:extLst>
      <p:ext uri="{BB962C8B-B14F-4D97-AF65-F5344CB8AC3E}">
        <p14:creationId xmlns:p14="http://schemas.microsoft.com/office/powerpoint/2010/main" val="3790199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22960" y="457200"/>
            <a:ext cx="10515600" cy="685800"/>
          </a:xfrm>
          <a:prstGeom prst="rect">
            <a:avLst/>
          </a:prstGeom>
          <a:noFill/>
          <a:ln/>
        </p:spPr>
        <p:txBody>
          <a:bodyPr wrap="square" rtlCol="0" anchor="ctr"/>
          <a:lstStyle/>
          <a:p>
            <a:pPr marL="0" indent="0" algn="r" rtl="1">
              <a:buNone/>
            </a:pPr>
            <a:r>
              <a:rPr lang="he-IL" sz="3400" b="1" dirty="0" smtClean="0">
                <a:solidFill>
                  <a:srgbClr val="244A47"/>
                </a:solidFill>
                <a:latin typeface="Arial" pitchFamily="34" charset="0"/>
                <a:cs typeface="Arial" pitchFamily="34" charset="-120"/>
              </a:rPr>
              <a:t>המקרה של עירית, 82</a:t>
            </a:r>
            <a:endParaRPr lang="en-US" sz="3400" dirty="0"/>
          </a:p>
        </p:txBody>
      </p:sp>
      <p:sp>
        <p:nvSpPr>
          <p:cNvPr id="3" name="Shape 1"/>
          <p:cNvSpPr/>
          <p:nvPr/>
        </p:nvSpPr>
        <p:spPr>
          <a:xfrm>
            <a:off x="822960" y="1371600"/>
            <a:ext cx="10515600" cy="822960"/>
          </a:xfrm>
          <a:prstGeom prst="roundRect">
            <a:avLst>
              <a:gd name="adj" fmla="val 13333"/>
            </a:avLst>
          </a:prstGeom>
          <a:solidFill>
            <a:srgbClr val="FFFFFF"/>
          </a:solidFill>
          <a:ln/>
          <a:effectLst>
            <a:outerShdw blurRad="127000" dist="38100" dir="5400000" algn="bl" rotWithShape="0">
              <a:srgbClr val="000000">
                <a:alpha val="18000"/>
              </a:srgbClr>
            </a:outerShdw>
          </a:effectLst>
        </p:spPr>
      </p:sp>
      <p:sp>
        <p:nvSpPr>
          <p:cNvPr id="4" name="Shape 2"/>
          <p:cNvSpPr/>
          <p:nvPr/>
        </p:nvSpPr>
        <p:spPr>
          <a:xfrm>
            <a:off x="9448495" y="1527048"/>
            <a:ext cx="1920240" cy="512064"/>
          </a:xfrm>
          <a:prstGeom prst="roundRect">
            <a:avLst>
              <a:gd name="adj" fmla="val 14286"/>
            </a:avLst>
          </a:prstGeom>
          <a:solidFill>
            <a:srgbClr val="B5654A"/>
          </a:solidFill>
          <a:ln/>
        </p:spPr>
      </p:sp>
      <p:sp>
        <p:nvSpPr>
          <p:cNvPr id="5" name="Text 3"/>
          <p:cNvSpPr/>
          <p:nvPr/>
        </p:nvSpPr>
        <p:spPr>
          <a:xfrm>
            <a:off x="9448495" y="1527048"/>
            <a:ext cx="1920240" cy="512064"/>
          </a:xfrm>
          <a:prstGeom prst="rect">
            <a:avLst/>
          </a:prstGeom>
          <a:noFill/>
          <a:ln/>
        </p:spPr>
        <p:txBody>
          <a:bodyPr wrap="square"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26.12.24</a:t>
            </a:r>
            <a:endParaRPr lang="en-US" sz="2000" dirty="0"/>
          </a:p>
        </p:txBody>
      </p:sp>
      <p:sp>
        <p:nvSpPr>
          <p:cNvPr id="6" name="Text 4"/>
          <p:cNvSpPr/>
          <p:nvPr/>
        </p:nvSpPr>
        <p:spPr>
          <a:xfrm>
            <a:off x="1097280" y="1371600"/>
            <a:ext cx="8229600" cy="822960"/>
          </a:xfrm>
          <a:prstGeom prst="rect">
            <a:avLst/>
          </a:prstGeom>
          <a:noFill/>
          <a:ln/>
        </p:spPr>
        <p:txBody>
          <a:bodyPr wrap="square" rtlCol="0" anchor="ctr"/>
          <a:lstStyle/>
          <a:p>
            <a:pPr marL="0" indent="0" algn="r" rtl="1">
              <a:buNone/>
            </a:pPr>
            <a:r>
              <a:rPr lang="en-US" sz="2000" dirty="0">
                <a:solidFill>
                  <a:srgbClr val="2A2A2A"/>
                </a:solidFill>
                <a:latin typeface="Arial" pitchFamily="34" charset="0"/>
                <a:ea typeface="Arial" pitchFamily="34" charset="-122"/>
                <a:cs typeface="Arial" pitchFamily="34" charset="-120"/>
              </a:rPr>
              <a:t>ניתוח להחלפת מפרק ירך ימין </a:t>
            </a:r>
            <a:r>
              <a:rPr lang="en-US" sz="2000" dirty="0" err="1">
                <a:solidFill>
                  <a:srgbClr val="2A2A2A"/>
                </a:solidFill>
                <a:latin typeface="Arial" pitchFamily="34" charset="0"/>
                <a:ea typeface="Arial" pitchFamily="34" charset="-122"/>
                <a:cs typeface="Arial" pitchFamily="34" charset="-120"/>
              </a:rPr>
              <a:t>בגישה</a:t>
            </a:r>
            <a:r>
              <a:rPr lang="en-US" sz="2000" dirty="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קדמית</a:t>
            </a:r>
            <a:r>
              <a:rPr lang="en-US" sz="2000" dirty="0" smtClean="0">
                <a:solidFill>
                  <a:srgbClr val="2A2A2A"/>
                </a:solidFill>
                <a:latin typeface="Arial" pitchFamily="34" charset="0"/>
                <a:ea typeface="Arial" pitchFamily="34" charset="-122"/>
                <a:cs typeface="Arial" pitchFamily="34" charset="-120"/>
              </a:rPr>
              <a:t> </a:t>
            </a:r>
            <a:r>
              <a:rPr lang="en-US" sz="2000" dirty="0">
                <a:solidFill>
                  <a:srgbClr val="2A2A2A"/>
                </a:solidFill>
                <a:latin typeface="Arial" pitchFamily="34" charset="0"/>
                <a:ea typeface="Arial" pitchFamily="34" charset="-122"/>
                <a:cs typeface="Arial" pitchFamily="34" charset="-120"/>
              </a:rPr>
              <a:t>תחת </a:t>
            </a:r>
            <a:r>
              <a:rPr lang="en-US" sz="2000" dirty="0" err="1">
                <a:solidFill>
                  <a:srgbClr val="2A2A2A"/>
                </a:solidFill>
                <a:latin typeface="Arial" pitchFamily="34" charset="0"/>
                <a:ea typeface="Arial" pitchFamily="34" charset="-122"/>
                <a:cs typeface="Arial" pitchFamily="34" charset="-120"/>
              </a:rPr>
              <a:t>הרדמה</a:t>
            </a:r>
            <a:r>
              <a:rPr lang="en-US" sz="2000" dirty="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ספינלית</a:t>
            </a:r>
            <a:r>
              <a:rPr lang="he-IL" sz="2000" dirty="0" smtClean="0">
                <a:solidFill>
                  <a:srgbClr val="2A2A2A"/>
                </a:solidFill>
                <a:latin typeface="Arial" pitchFamily="34" charset="0"/>
                <a:ea typeface="Arial" pitchFamily="34" charset="-122"/>
                <a:cs typeface="Arial" pitchFamily="34" charset="-120"/>
              </a:rPr>
              <a:t> בכמה דקירות</a:t>
            </a:r>
            <a:r>
              <a:rPr lang="en-US" sz="2000" dirty="0" smtClean="0">
                <a:solidFill>
                  <a:srgbClr val="2A2A2A"/>
                </a:solidFill>
                <a:latin typeface="Arial" pitchFamily="34" charset="0"/>
                <a:ea typeface="Arial" pitchFamily="34" charset="-122"/>
                <a:cs typeface="Arial" pitchFamily="34" charset="-120"/>
              </a:rPr>
              <a:t>.</a:t>
            </a:r>
            <a:endParaRPr lang="en-US" sz="2000" dirty="0"/>
          </a:p>
        </p:txBody>
      </p:sp>
      <p:sp>
        <p:nvSpPr>
          <p:cNvPr id="7" name="Shape 5"/>
          <p:cNvSpPr/>
          <p:nvPr/>
        </p:nvSpPr>
        <p:spPr>
          <a:xfrm>
            <a:off x="822960" y="2340864"/>
            <a:ext cx="10515600" cy="822960"/>
          </a:xfrm>
          <a:prstGeom prst="roundRect">
            <a:avLst>
              <a:gd name="adj" fmla="val 13333"/>
            </a:avLst>
          </a:prstGeom>
          <a:solidFill>
            <a:srgbClr val="FFFFFF"/>
          </a:solidFill>
          <a:ln/>
          <a:effectLst>
            <a:outerShdw blurRad="127000" dist="38100" dir="5400000" algn="bl" rotWithShape="0">
              <a:srgbClr val="000000">
                <a:alpha val="18000"/>
              </a:srgbClr>
            </a:outerShdw>
          </a:effectLst>
        </p:spPr>
      </p:sp>
      <p:sp>
        <p:nvSpPr>
          <p:cNvPr id="8" name="Shape 6"/>
          <p:cNvSpPr/>
          <p:nvPr/>
        </p:nvSpPr>
        <p:spPr>
          <a:xfrm>
            <a:off x="9448495" y="2496312"/>
            <a:ext cx="1920240" cy="512064"/>
          </a:xfrm>
          <a:prstGeom prst="roundRect">
            <a:avLst>
              <a:gd name="adj" fmla="val 14286"/>
            </a:avLst>
          </a:prstGeom>
          <a:solidFill>
            <a:srgbClr val="B5654A"/>
          </a:solidFill>
          <a:ln/>
        </p:spPr>
      </p:sp>
      <p:sp>
        <p:nvSpPr>
          <p:cNvPr id="9" name="Text 7"/>
          <p:cNvSpPr/>
          <p:nvPr/>
        </p:nvSpPr>
        <p:spPr>
          <a:xfrm>
            <a:off x="9448495" y="2496312"/>
            <a:ext cx="1920240" cy="512064"/>
          </a:xfrm>
          <a:prstGeom prst="rect">
            <a:avLst/>
          </a:prstGeom>
          <a:noFill/>
          <a:ln/>
        </p:spPr>
        <p:txBody>
          <a:bodyPr wrap="square"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29.12.24</a:t>
            </a:r>
            <a:endParaRPr lang="en-US" sz="2000" dirty="0"/>
          </a:p>
        </p:txBody>
      </p:sp>
      <p:sp>
        <p:nvSpPr>
          <p:cNvPr id="10" name="Text 8"/>
          <p:cNvSpPr/>
          <p:nvPr/>
        </p:nvSpPr>
        <p:spPr>
          <a:xfrm>
            <a:off x="1097280" y="2340864"/>
            <a:ext cx="8229600" cy="822960"/>
          </a:xfrm>
          <a:prstGeom prst="rect">
            <a:avLst/>
          </a:prstGeom>
          <a:noFill/>
          <a:ln/>
        </p:spPr>
        <p:txBody>
          <a:bodyPr wrap="square" rtlCol="0" anchor="ctr"/>
          <a:lstStyle/>
          <a:p>
            <a:pPr marL="0" indent="0" algn="r" rtl="1">
              <a:buNone/>
            </a:pPr>
            <a:r>
              <a:rPr lang="en-US" sz="2000" dirty="0" smtClean="0">
                <a:solidFill>
                  <a:srgbClr val="2A2A2A"/>
                </a:solidFill>
                <a:latin typeface="Arial" pitchFamily="34" charset="0"/>
                <a:ea typeface="Arial" pitchFamily="34" charset="-122"/>
                <a:cs typeface="Arial" pitchFamily="34" charset="-120"/>
              </a:rPr>
              <a:t>3 </a:t>
            </a:r>
            <a:r>
              <a:rPr lang="he-IL" sz="2000" dirty="0" smtClean="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ימים</a:t>
            </a:r>
            <a:r>
              <a:rPr lang="en-US" sz="2000" dirty="0" smtClean="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אחרי</a:t>
            </a:r>
            <a:r>
              <a:rPr lang="en-US" sz="2000" dirty="0" smtClean="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תלונות</a:t>
            </a:r>
            <a:r>
              <a:rPr lang="en-US" sz="2000" dirty="0" smtClean="0">
                <a:solidFill>
                  <a:srgbClr val="2A2A2A"/>
                </a:solidFill>
                <a:latin typeface="Arial" pitchFamily="34" charset="0"/>
                <a:ea typeface="Arial" pitchFamily="34" charset="-122"/>
                <a:cs typeface="Arial" pitchFamily="34" charset="-120"/>
              </a:rPr>
              <a:t> </a:t>
            </a:r>
            <a:r>
              <a:rPr lang="en-US" sz="2000" dirty="0">
                <a:solidFill>
                  <a:srgbClr val="2A2A2A"/>
                </a:solidFill>
                <a:latin typeface="Arial" pitchFamily="34" charset="0"/>
                <a:ea typeface="Arial" pitchFamily="34" charset="-122"/>
                <a:cs typeface="Arial" pitchFamily="34" charset="-120"/>
              </a:rPr>
              <a:t>על ירידה תחושתית וחולשה בשריר הארבע ראשי.</a:t>
            </a:r>
            <a:endParaRPr lang="en-US" sz="2000" dirty="0"/>
          </a:p>
        </p:txBody>
      </p:sp>
      <p:sp>
        <p:nvSpPr>
          <p:cNvPr id="11" name="Shape 9"/>
          <p:cNvSpPr/>
          <p:nvPr/>
        </p:nvSpPr>
        <p:spPr>
          <a:xfrm>
            <a:off x="822960" y="3310128"/>
            <a:ext cx="10515600" cy="822960"/>
          </a:xfrm>
          <a:prstGeom prst="roundRect">
            <a:avLst>
              <a:gd name="adj" fmla="val 13333"/>
            </a:avLst>
          </a:prstGeom>
          <a:solidFill>
            <a:srgbClr val="FFFFFF"/>
          </a:solidFill>
          <a:ln/>
          <a:effectLst>
            <a:outerShdw blurRad="127000" dist="38100" dir="5400000" algn="bl" rotWithShape="0">
              <a:srgbClr val="000000">
                <a:alpha val="18000"/>
              </a:srgbClr>
            </a:outerShdw>
          </a:effectLst>
        </p:spPr>
      </p:sp>
      <p:sp>
        <p:nvSpPr>
          <p:cNvPr id="12" name="Shape 10"/>
          <p:cNvSpPr/>
          <p:nvPr/>
        </p:nvSpPr>
        <p:spPr>
          <a:xfrm>
            <a:off x="9448495" y="3465576"/>
            <a:ext cx="1920240" cy="512064"/>
          </a:xfrm>
          <a:prstGeom prst="roundRect">
            <a:avLst>
              <a:gd name="adj" fmla="val 14286"/>
            </a:avLst>
          </a:prstGeom>
          <a:solidFill>
            <a:srgbClr val="B5654A"/>
          </a:solidFill>
          <a:ln/>
        </p:spPr>
      </p:sp>
      <p:sp>
        <p:nvSpPr>
          <p:cNvPr id="13" name="Text 11"/>
          <p:cNvSpPr/>
          <p:nvPr/>
        </p:nvSpPr>
        <p:spPr>
          <a:xfrm>
            <a:off x="9448495" y="3465576"/>
            <a:ext cx="1920240" cy="512064"/>
          </a:xfrm>
          <a:prstGeom prst="rect">
            <a:avLst/>
          </a:prstGeom>
          <a:noFill/>
          <a:ln/>
        </p:spPr>
        <p:txBody>
          <a:bodyPr wrap="square"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בשיקום</a:t>
            </a:r>
            <a:endParaRPr lang="en-US" sz="2000" dirty="0"/>
          </a:p>
        </p:txBody>
      </p:sp>
      <p:sp>
        <p:nvSpPr>
          <p:cNvPr id="14" name="Text 12"/>
          <p:cNvSpPr/>
          <p:nvPr/>
        </p:nvSpPr>
        <p:spPr>
          <a:xfrm>
            <a:off x="1097280" y="3310128"/>
            <a:ext cx="8229600" cy="822960"/>
          </a:xfrm>
          <a:prstGeom prst="rect">
            <a:avLst/>
          </a:prstGeom>
          <a:noFill/>
          <a:ln/>
        </p:spPr>
        <p:txBody>
          <a:bodyPr wrap="square" rtlCol="0" anchor="ctr"/>
          <a:lstStyle/>
          <a:p>
            <a:pPr marL="0" indent="0" algn="r" rtl="1">
              <a:buNone/>
            </a:pPr>
            <a:r>
              <a:rPr lang="en-US" sz="2000" dirty="0">
                <a:solidFill>
                  <a:srgbClr val="2A2A2A"/>
                </a:solidFill>
                <a:latin typeface="Arial" pitchFamily="34" charset="0"/>
                <a:ea typeface="Arial" pitchFamily="34" charset="-122"/>
                <a:cs typeface="Arial" pitchFamily="34" charset="-120"/>
              </a:rPr>
              <a:t>ירידה תחושתית ומוטורית בפיזור </a:t>
            </a:r>
            <a:r>
              <a:rPr lang="en-US" sz="2000" dirty="0" err="1">
                <a:solidFill>
                  <a:srgbClr val="2A2A2A"/>
                </a:solidFill>
                <a:latin typeface="Arial" pitchFamily="34" charset="0"/>
                <a:ea typeface="Arial" pitchFamily="34" charset="-122"/>
                <a:cs typeface="Arial" pitchFamily="34" charset="-120"/>
              </a:rPr>
              <a:t>עצב</a:t>
            </a:r>
            <a:r>
              <a:rPr lang="en-US" sz="2000" dirty="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פמורלי</a:t>
            </a:r>
            <a:r>
              <a:rPr lang="en-US" sz="2000" dirty="0" smtClean="0">
                <a:solidFill>
                  <a:srgbClr val="2A2A2A"/>
                </a:solidFill>
                <a:latin typeface="Arial" pitchFamily="34" charset="0"/>
                <a:ea typeface="Arial" pitchFamily="34" charset="-122"/>
                <a:cs typeface="Arial" pitchFamily="34" charset="-120"/>
              </a:rPr>
              <a:t> </a:t>
            </a:r>
            <a:r>
              <a:rPr lang="en-US" sz="2000" dirty="0">
                <a:solidFill>
                  <a:srgbClr val="2A2A2A"/>
                </a:solidFill>
                <a:latin typeface="Arial" pitchFamily="34" charset="0"/>
                <a:ea typeface="Arial" pitchFamily="34" charset="-122"/>
                <a:cs typeface="Arial" pitchFamily="34" charset="-120"/>
              </a:rPr>
              <a:t>וקריסת ברך בהליכה.</a:t>
            </a:r>
            <a:endParaRPr lang="en-US" sz="2000" dirty="0"/>
          </a:p>
        </p:txBody>
      </p:sp>
      <p:sp>
        <p:nvSpPr>
          <p:cNvPr id="15" name="Shape 13"/>
          <p:cNvSpPr/>
          <p:nvPr/>
        </p:nvSpPr>
        <p:spPr>
          <a:xfrm>
            <a:off x="822960" y="4279392"/>
            <a:ext cx="10515600" cy="822960"/>
          </a:xfrm>
          <a:prstGeom prst="roundRect">
            <a:avLst>
              <a:gd name="adj" fmla="val 13333"/>
            </a:avLst>
          </a:prstGeom>
          <a:solidFill>
            <a:srgbClr val="FFFFFF"/>
          </a:solidFill>
          <a:ln/>
          <a:effectLst>
            <a:outerShdw blurRad="127000" dist="38100" dir="5400000" algn="bl" rotWithShape="0">
              <a:srgbClr val="000000">
                <a:alpha val="18000"/>
              </a:srgbClr>
            </a:outerShdw>
          </a:effectLst>
        </p:spPr>
      </p:sp>
      <p:sp>
        <p:nvSpPr>
          <p:cNvPr id="16" name="Shape 14"/>
          <p:cNvSpPr/>
          <p:nvPr/>
        </p:nvSpPr>
        <p:spPr>
          <a:xfrm>
            <a:off x="9448495" y="4434840"/>
            <a:ext cx="1920240" cy="512064"/>
          </a:xfrm>
          <a:prstGeom prst="roundRect">
            <a:avLst>
              <a:gd name="adj" fmla="val 14286"/>
            </a:avLst>
          </a:prstGeom>
          <a:solidFill>
            <a:srgbClr val="B5654A"/>
          </a:solidFill>
          <a:ln/>
        </p:spPr>
      </p:sp>
      <p:sp>
        <p:nvSpPr>
          <p:cNvPr id="17" name="Text 15"/>
          <p:cNvSpPr/>
          <p:nvPr/>
        </p:nvSpPr>
        <p:spPr>
          <a:xfrm>
            <a:off x="9448495" y="4434840"/>
            <a:ext cx="1920240" cy="512064"/>
          </a:xfrm>
          <a:prstGeom prst="rect">
            <a:avLst/>
          </a:prstGeom>
          <a:noFill/>
          <a:ln/>
        </p:spPr>
        <p:txBody>
          <a:bodyPr wrap="square"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16.02.25</a:t>
            </a:r>
            <a:endParaRPr lang="en-US" sz="2000" dirty="0"/>
          </a:p>
        </p:txBody>
      </p:sp>
      <p:sp>
        <p:nvSpPr>
          <p:cNvPr id="18" name="Text 16"/>
          <p:cNvSpPr/>
          <p:nvPr/>
        </p:nvSpPr>
        <p:spPr>
          <a:xfrm>
            <a:off x="1097280" y="4279392"/>
            <a:ext cx="8229600" cy="822960"/>
          </a:xfrm>
          <a:prstGeom prst="rect">
            <a:avLst/>
          </a:prstGeom>
          <a:noFill/>
          <a:ln/>
        </p:spPr>
        <p:txBody>
          <a:bodyPr wrap="square" rtlCol="0" anchor="ctr"/>
          <a:lstStyle/>
          <a:p>
            <a:pPr marL="0" indent="0" algn="r" rtl="1">
              <a:buNone/>
            </a:pPr>
            <a:r>
              <a:rPr lang="en-US" sz="2000" dirty="0">
                <a:solidFill>
                  <a:srgbClr val="2A2A2A"/>
                </a:solidFill>
                <a:latin typeface="Arial" pitchFamily="34" charset="0"/>
                <a:ea typeface="Arial" pitchFamily="34" charset="-122"/>
                <a:cs typeface="Arial" pitchFamily="34" charset="-120"/>
              </a:rPr>
              <a:t>מגיעה לביקורת </a:t>
            </a:r>
            <a:r>
              <a:rPr lang="en-US" sz="2000" dirty="0" err="1">
                <a:solidFill>
                  <a:srgbClr val="2A2A2A"/>
                </a:solidFill>
                <a:latin typeface="Arial" pitchFamily="34" charset="0"/>
                <a:ea typeface="Arial" pitchFamily="34" charset="-122"/>
                <a:cs typeface="Arial" pitchFamily="34" charset="-120"/>
              </a:rPr>
              <a:t>בכיסא</a:t>
            </a:r>
            <a:r>
              <a:rPr lang="en-US" sz="2000" dirty="0">
                <a:solidFill>
                  <a:srgbClr val="2A2A2A"/>
                </a:solidFill>
                <a:latin typeface="Arial" pitchFamily="34" charset="0"/>
                <a:ea typeface="Arial" pitchFamily="34" charset="-122"/>
                <a:cs typeface="Arial" pitchFamily="34" charset="-120"/>
              </a:rPr>
              <a:t> </a:t>
            </a:r>
            <a:r>
              <a:rPr lang="en-US" sz="2000" dirty="0" err="1" smtClean="0">
                <a:solidFill>
                  <a:srgbClr val="2A2A2A"/>
                </a:solidFill>
                <a:latin typeface="Arial" pitchFamily="34" charset="0"/>
                <a:ea typeface="Arial" pitchFamily="34" charset="-122"/>
                <a:cs typeface="Arial" pitchFamily="34" charset="-120"/>
              </a:rPr>
              <a:t>גלגלים</a:t>
            </a:r>
            <a:r>
              <a:rPr lang="en-US" sz="2000" dirty="0" smtClean="0">
                <a:solidFill>
                  <a:srgbClr val="2A2A2A"/>
                </a:solidFill>
                <a:latin typeface="Arial" pitchFamily="34" charset="0"/>
                <a:ea typeface="Arial" pitchFamily="34" charset="-122"/>
                <a:cs typeface="Arial" pitchFamily="34" charset="-120"/>
              </a:rPr>
              <a:t> </a:t>
            </a:r>
            <a:r>
              <a:rPr lang="en-US" sz="2000" dirty="0">
                <a:solidFill>
                  <a:srgbClr val="2A2A2A"/>
                </a:solidFill>
                <a:latin typeface="Arial" pitchFamily="34" charset="0"/>
                <a:ea typeface="Arial" pitchFamily="34" charset="-122"/>
                <a:cs typeface="Arial" pitchFamily="34" charset="-120"/>
              </a:rPr>
              <a:t>נופלת בשל החולשה ושוברת את הקרסול.</a:t>
            </a:r>
            <a:endParaRPr lang="en-US" sz="2000" dirty="0"/>
          </a:p>
        </p:txBody>
      </p:sp>
      <p:sp>
        <p:nvSpPr>
          <p:cNvPr id="19" name="Shape 17"/>
          <p:cNvSpPr/>
          <p:nvPr/>
        </p:nvSpPr>
        <p:spPr>
          <a:xfrm>
            <a:off x="1097280" y="5248656"/>
            <a:ext cx="10515600" cy="822960"/>
          </a:xfrm>
          <a:prstGeom prst="roundRect">
            <a:avLst>
              <a:gd name="adj" fmla="val 13333"/>
            </a:avLst>
          </a:prstGeom>
          <a:solidFill>
            <a:srgbClr val="FFFFFF"/>
          </a:solidFill>
          <a:ln/>
          <a:effectLst>
            <a:outerShdw blurRad="127000" dist="38100" dir="5400000" algn="bl" rotWithShape="0">
              <a:srgbClr val="000000">
                <a:alpha val="18000"/>
              </a:srgbClr>
            </a:outerShdw>
          </a:effectLst>
        </p:spPr>
      </p:sp>
      <p:sp>
        <p:nvSpPr>
          <p:cNvPr id="20" name="Shape 18"/>
          <p:cNvSpPr/>
          <p:nvPr/>
        </p:nvSpPr>
        <p:spPr>
          <a:xfrm>
            <a:off x="9448495" y="5404104"/>
            <a:ext cx="1920240" cy="512064"/>
          </a:xfrm>
          <a:prstGeom prst="roundRect">
            <a:avLst>
              <a:gd name="adj" fmla="val 14286"/>
            </a:avLst>
          </a:prstGeom>
          <a:solidFill>
            <a:srgbClr val="B5654A"/>
          </a:solidFill>
          <a:ln/>
        </p:spPr>
      </p:sp>
      <p:sp>
        <p:nvSpPr>
          <p:cNvPr id="21" name="Text 19"/>
          <p:cNvSpPr/>
          <p:nvPr/>
        </p:nvSpPr>
        <p:spPr>
          <a:xfrm>
            <a:off x="9448495" y="5404104"/>
            <a:ext cx="1920240" cy="512064"/>
          </a:xfrm>
          <a:prstGeom prst="rect">
            <a:avLst/>
          </a:prstGeom>
          <a:noFill/>
          <a:ln/>
        </p:spPr>
        <p:txBody>
          <a:bodyPr wrap="square"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10.12.25</a:t>
            </a:r>
            <a:endParaRPr lang="en-US" sz="2000" dirty="0"/>
          </a:p>
        </p:txBody>
      </p:sp>
      <p:sp>
        <p:nvSpPr>
          <p:cNvPr id="22" name="Text 20"/>
          <p:cNvSpPr/>
          <p:nvPr/>
        </p:nvSpPr>
        <p:spPr>
          <a:xfrm>
            <a:off x="1097280" y="5248656"/>
            <a:ext cx="8229600" cy="822960"/>
          </a:xfrm>
          <a:prstGeom prst="rect">
            <a:avLst/>
          </a:prstGeom>
          <a:noFill/>
          <a:ln/>
        </p:spPr>
        <p:txBody>
          <a:bodyPr wrap="square" rtlCol="0" anchor="ctr"/>
          <a:lstStyle/>
          <a:p>
            <a:pPr algn="r" rtl="1"/>
            <a:r>
              <a:rPr lang="en-US" sz="2000" dirty="0">
                <a:solidFill>
                  <a:srgbClr val="2A2A2A"/>
                </a:solidFill>
                <a:latin typeface="Arial" pitchFamily="34" charset="0"/>
                <a:ea typeface="Arial" pitchFamily="34" charset="-122"/>
                <a:cs typeface="Arial" pitchFamily="34" charset="-120"/>
              </a:rPr>
              <a:t>EMG </a:t>
            </a:r>
            <a:r>
              <a:rPr lang="he-IL" sz="2000" dirty="0" smtClean="0">
                <a:solidFill>
                  <a:srgbClr val="2A2A2A"/>
                </a:solidFill>
                <a:latin typeface="Arial" pitchFamily="34" charset="0"/>
                <a:ea typeface="Arial" pitchFamily="34" charset="-122"/>
                <a:cs typeface="Arial" pitchFamily="34" charset="-120"/>
              </a:rPr>
              <a:t> פגיעה </a:t>
            </a:r>
            <a:r>
              <a:rPr lang="he-IL" sz="2000" dirty="0" err="1">
                <a:solidFill>
                  <a:srgbClr val="2A2A2A"/>
                </a:solidFill>
                <a:latin typeface="Arial" pitchFamily="34" charset="0"/>
                <a:ea typeface="Arial" pitchFamily="34" charset="-122"/>
                <a:cs typeface="Arial" pitchFamily="34" charset="-120"/>
              </a:rPr>
              <a:t>אקסונלית</a:t>
            </a:r>
            <a:r>
              <a:rPr lang="he-IL" sz="2000" dirty="0">
                <a:solidFill>
                  <a:srgbClr val="2A2A2A"/>
                </a:solidFill>
                <a:latin typeface="Arial" pitchFamily="34" charset="0"/>
                <a:ea typeface="Arial" pitchFamily="34" charset="-122"/>
                <a:cs typeface="Arial" pitchFamily="34" charset="-120"/>
              </a:rPr>
              <a:t> קשה בעצב </a:t>
            </a:r>
            <a:r>
              <a:rPr lang="he-IL" sz="2000" dirty="0" err="1">
                <a:solidFill>
                  <a:srgbClr val="2A2A2A"/>
                </a:solidFill>
                <a:latin typeface="Arial" pitchFamily="34" charset="0"/>
                <a:ea typeface="Arial" pitchFamily="34" charset="-122"/>
                <a:cs typeface="Arial" pitchFamily="34" charset="-120"/>
              </a:rPr>
              <a:t>הפמורלי</a:t>
            </a:r>
            <a:r>
              <a:rPr lang="he-IL" sz="2000" dirty="0">
                <a:solidFill>
                  <a:srgbClr val="2A2A2A"/>
                </a:solidFill>
                <a:latin typeface="Arial" pitchFamily="34" charset="0"/>
                <a:ea typeface="Arial" pitchFamily="34" charset="-122"/>
                <a:cs typeface="Arial" pitchFamily="34" charset="-120"/>
              </a:rPr>
              <a:t> </a:t>
            </a:r>
            <a:r>
              <a:rPr lang="he-IL" sz="2000" dirty="0" smtClean="0">
                <a:solidFill>
                  <a:srgbClr val="2A2A2A"/>
                </a:solidFill>
                <a:latin typeface="Arial" pitchFamily="34" charset="0"/>
                <a:ea typeface="Arial" pitchFamily="34" charset="-122"/>
                <a:cs typeface="Arial" pitchFamily="34" charset="-120"/>
              </a:rPr>
              <a:t>ונכות </a:t>
            </a:r>
            <a:r>
              <a:rPr lang="he-IL" sz="2000" dirty="0">
                <a:solidFill>
                  <a:srgbClr val="2A2A2A"/>
                </a:solidFill>
                <a:latin typeface="Arial" pitchFamily="34" charset="0"/>
                <a:ea typeface="Arial" pitchFamily="34" charset="-122"/>
                <a:cs typeface="Arial" pitchFamily="34" charset="-120"/>
              </a:rPr>
              <a:t>של </a:t>
            </a:r>
            <a:r>
              <a:rPr lang="he-IL" sz="2000" dirty="0" smtClean="0">
                <a:solidFill>
                  <a:srgbClr val="2A2A2A"/>
                </a:solidFill>
                <a:latin typeface="Arial" pitchFamily="34" charset="0"/>
                <a:ea typeface="Arial" pitchFamily="34" charset="-122"/>
                <a:cs typeface="Arial" pitchFamily="34" charset="-120"/>
              </a:rPr>
              <a:t>20%.</a:t>
            </a:r>
            <a:endParaRPr lang="he-IL" sz="2000" dirty="0">
              <a:solidFill>
                <a:srgbClr val="2A2A2A"/>
              </a:solidFill>
              <a:latin typeface="Arial" pitchFamily="34" charset="0"/>
              <a:ea typeface="Arial" pitchFamily="34" charset="-122"/>
              <a:cs typeface="Arial" pitchFamily="34" charset="-120"/>
            </a:endParaRPr>
          </a:p>
        </p:txBody>
      </p:sp>
      <p:sp>
        <p:nvSpPr>
          <p:cNvPr id="23" name="Text 21"/>
          <p:cNvSpPr/>
          <p:nvPr/>
        </p:nvSpPr>
        <p:spPr>
          <a:xfrm>
            <a:off x="457200" y="6492240"/>
            <a:ext cx="4572000" cy="274320"/>
          </a:xfrm>
          <a:prstGeom prst="rect">
            <a:avLst/>
          </a:prstGeom>
          <a:noFill/>
          <a:ln/>
        </p:spPr>
        <p:txBody>
          <a:bodyPr wrap="square" rtlCol="0" anchor="ctr"/>
          <a:lstStyle/>
          <a:p>
            <a:pPr marL="0" indent="0" algn="l">
              <a:buNone/>
            </a:pPr>
            <a:endParaRPr lang="en-US" sz="1200" dirty="0"/>
          </a:p>
        </p:txBody>
      </p:sp>
      <p:sp>
        <p:nvSpPr>
          <p:cNvPr id="24" name="Text 22"/>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244A47">
                    <a:alpha val="55000"/>
                  </a:srgbClr>
                </a:solidFill>
                <a:latin typeface="Arial" pitchFamily="34" charset="0"/>
                <a:ea typeface="Arial" pitchFamily="34" charset="-122"/>
                <a:cs typeface="Arial" pitchFamily="34" charset="-120"/>
              </a:rPr>
              <a:t>3</a:t>
            </a:r>
            <a:endParaRPr lang="en-US" sz="1200" dirty="0"/>
          </a:p>
        </p:txBody>
      </p:sp>
    </p:spTree>
    <p:extLst>
      <p:ext uri="{BB962C8B-B14F-4D97-AF65-F5344CB8AC3E}">
        <p14:creationId xmlns:p14="http://schemas.microsoft.com/office/powerpoint/2010/main" val="1849306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601200" y="-1828800"/>
            <a:ext cx="4572000" cy="4572000"/>
          </a:xfrm>
          <a:prstGeom prst="rect">
            <a:avLst/>
          </a:prstGeom>
        </p:spPr>
      </p:pic>
      <p:sp>
        <p:nvSpPr>
          <p:cNvPr id="3" name="Text 0"/>
          <p:cNvSpPr/>
          <p:nvPr/>
        </p:nvSpPr>
        <p:spPr>
          <a:xfrm>
            <a:off x="822960" y="685800"/>
            <a:ext cx="10515600" cy="777240"/>
          </a:xfrm>
          <a:prstGeom prst="rect">
            <a:avLst/>
          </a:prstGeom>
          <a:noFill/>
          <a:ln/>
        </p:spPr>
        <p:txBody>
          <a:bodyPr wrap="square" rtlCol="0" anchor="ctr"/>
          <a:lstStyle/>
          <a:p>
            <a:pPr marL="0" indent="0" algn="r" rtl="1">
              <a:buNone/>
            </a:pPr>
            <a:r>
              <a:rPr lang="en-US" sz="3400" b="1" dirty="0">
                <a:solidFill>
                  <a:schemeClr val="tx1">
                    <a:lumMod val="75000"/>
                    <a:lumOff val="25000"/>
                  </a:schemeClr>
                </a:solidFill>
                <a:latin typeface="Arial" pitchFamily="34" charset="0"/>
                <a:ea typeface="Arial" pitchFamily="34" charset="-122"/>
                <a:cs typeface="Arial" pitchFamily="34" charset="-120"/>
              </a:rPr>
              <a:t>לו היית </a:t>
            </a:r>
            <a:r>
              <a:rPr lang="en-US" sz="3400" b="1" dirty="0" err="1">
                <a:solidFill>
                  <a:schemeClr val="tx1">
                    <a:lumMod val="75000"/>
                    <a:lumOff val="25000"/>
                  </a:schemeClr>
                </a:solidFill>
                <a:latin typeface="Arial" pitchFamily="34" charset="0"/>
                <a:ea typeface="Arial" pitchFamily="34" charset="-122"/>
                <a:cs typeface="Arial" pitchFamily="34" charset="-120"/>
              </a:rPr>
              <a:t>שואל</a:t>
            </a:r>
            <a:r>
              <a:rPr lang="en-US" sz="3400" b="1" dirty="0">
                <a:solidFill>
                  <a:schemeClr val="tx1">
                    <a:lumMod val="75000"/>
                    <a:lumOff val="25000"/>
                  </a:schemeClr>
                </a:solidFill>
                <a:latin typeface="Arial" pitchFamily="34" charset="0"/>
                <a:ea typeface="Arial" pitchFamily="34" charset="-122"/>
                <a:cs typeface="Arial" pitchFamily="34" charset="-120"/>
              </a:rPr>
              <a:t> </a:t>
            </a:r>
            <a:r>
              <a:rPr lang="en-US" sz="3400" b="1" dirty="0" err="1" smtClean="0">
                <a:solidFill>
                  <a:schemeClr val="tx1">
                    <a:lumMod val="75000"/>
                    <a:lumOff val="25000"/>
                  </a:schemeClr>
                </a:solidFill>
                <a:latin typeface="Arial" pitchFamily="34" charset="0"/>
                <a:ea typeface="Arial" pitchFamily="34" charset="-122"/>
                <a:cs typeface="Arial" pitchFamily="34" charset="-120"/>
              </a:rPr>
              <a:t>אורטופד</a:t>
            </a:r>
            <a:r>
              <a:rPr lang="en-US" sz="3400" b="1" dirty="0" smtClean="0">
                <a:solidFill>
                  <a:schemeClr val="tx1">
                    <a:lumMod val="75000"/>
                    <a:lumOff val="25000"/>
                  </a:schemeClr>
                </a:solidFill>
                <a:latin typeface="Arial" pitchFamily="34" charset="0"/>
                <a:ea typeface="Arial" pitchFamily="34" charset="-122"/>
                <a:cs typeface="Arial" pitchFamily="34" charset="-120"/>
              </a:rPr>
              <a:t>:</a:t>
            </a:r>
            <a:endParaRPr lang="en-US" sz="3400" dirty="0">
              <a:solidFill>
                <a:schemeClr val="tx1">
                  <a:lumMod val="75000"/>
                  <a:lumOff val="25000"/>
                </a:schemeClr>
              </a:solidFill>
            </a:endParaRPr>
          </a:p>
        </p:txBody>
      </p:sp>
      <p:sp>
        <p:nvSpPr>
          <p:cNvPr id="4" name="Shape 1"/>
          <p:cNvSpPr/>
          <p:nvPr/>
        </p:nvSpPr>
        <p:spPr>
          <a:xfrm>
            <a:off x="822960" y="1920240"/>
            <a:ext cx="10515600" cy="4114800"/>
          </a:xfrm>
          <a:prstGeom prst="roundRect">
            <a:avLst>
              <a:gd name="adj" fmla="val 2667"/>
            </a:avLst>
          </a:prstGeom>
          <a:solidFill>
            <a:srgbClr val="F7F5F0"/>
          </a:solidFill>
          <a:ln/>
          <a:effectLst>
            <a:outerShdw blurRad="127000" dist="38100" dir="5400000" algn="bl" rotWithShape="0">
              <a:srgbClr val="000000">
                <a:alpha val="18000"/>
              </a:srgbClr>
            </a:outerShdw>
          </a:effectLst>
        </p:spPr>
      </p:sp>
      <p:sp>
        <p:nvSpPr>
          <p:cNvPr id="5" name="Text 2"/>
          <p:cNvSpPr/>
          <p:nvPr/>
        </p:nvSpPr>
        <p:spPr>
          <a:xfrm>
            <a:off x="1188720" y="2286000"/>
            <a:ext cx="9784080" cy="1188720"/>
          </a:xfrm>
          <a:prstGeom prst="rect">
            <a:avLst/>
          </a:prstGeom>
          <a:noFill/>
          <a:ln/>
        </p:spPr>
        <p:txBody>
          <a:bodyPr wrap="square" rtlCol="0" anchor="ctr"/>
          <a:lstStyle/>
          <a:p>
            <a:pPr marL="0" indent="0" algn="r" rtl="1">
              <a:buNone/>
            </a:pPr>
            <a:r>
              <a:rPr lang="en-US" sz="2400" b="1" dirty="0">
                <a:solidFill>
                  <a:srgbClr val="244A47"/>
                </a:solidFill>
                <a:latin typeface="Arial" pitchFamily="34" charset="0"/>
                <a:ea typeface="Arial" pitchFamily="34" charset="-122"/>
                <a:cs typeface="Arial" pitchFamily="34" charset="-120"/>
              </a:rPr>
              <a:t>פגיעה בעצב הפמורלי היא סיבוך מוכר בניתוח החלפת ירך </a:t>
            </a:r>
            <a:r>
              <a:rPr lang="en-US" sz="2400" b="1" dirty="0" err="1">
                <a:solidFill>
                  <a:srgbClr val="244A47"/>
                </a:solidFill>
                <a:latin typeface="Arial" pitchFamily="34" charset="0"/>
                <a:ea typeface="Arial" pitchFamily="34" charset="-122"/>
                <a:cs typeface="Arial" pitchFamily="34" charset="-120"/>
              </a:rPr>
              <a:t>בגישה</a:t>
            </a:r>
            <a:r>
              <a:rPr lang="en-US" sz="2400" b="1" dirty="0">
                <a:solidFill>
                  <a:srgbClr val="244A47"/>
                </a:solidFill>
                <a:latin typeface="Arial" pitchFamily="34" charset="0"/>
                <a:ea typeface="Arial" pitchFamily="34" charset="-122"/>
                <a:cs typeface="Arial" pitchFamily="34" charset="-120"/>
              </a:rPr>
              <a:t> </a:t>
            </a:r>
            <a:r>
              <a:rPr lang="en-US" sz="2400" b="1" dirty="0" err="1" smtClean="0">
                <a:solidFill>
                  <a:srgbClr val="244A47"/>
                </a:solidFill>
                <a:latin typeface="Arial" pitchFamily="34" charset="0"/>
                <a:ea typeface="Arial" pitchFamily="34" charset="-122"/>
                <a:cs typeface="Arial" pitchFamily="34" charset="-120"/>
              </a:rPr>
              <a:t>קדמית</a:t>
            </a:r>
            <a:r>
              <a:rPr lang="en-US" sz="2400" b="1" dirty="0" smtClean="0">
                <a:solidFill>
                  <a:srgbClr val="244A47"/>
                </a:solidFill>
                <a:latin typeface="Arial" pitchFamily="34" charset="0"/>
                <a:ea typeface="Arial" pitchFamily="34" charset="-122"/>
                <a:cs typeface="Arial" pitchFamily="34" charset="-120"/>
              </a:rPr>
              <a:t> </a:t>
            </a:r>
            <a:r>
              <a:rPr lang="en-US" sz="2400" b="1" dirty="0" err="1" smtClean="0">
                <a:solidFill>
                  <a:srgbClr val="244A47"/>
                </a:solidFill>
                <a:latin typeface="Arial" pitchFamily="34" charset="0"/>
                <a:ea typeface="Arial" pitchFamily="34" charset="-122"/>
                <a:cs typeface="Arial" pitchFamily="34" charset="-120"/>
              </a:rPr>
              <a:t>בשכיחות</a:t>
            </a:r>
            <a:r>
              <a:rPr lang="en-US" sz="2400" b="1" dirty="0" smtClean="0">
                <a:solidFill>
                  <a:srgbClr val="244A47"/>
                </a:solidFill>
                <a:latin typeface="Arial" pitchFamily="34" charset="0"/>
                <a:ea typeface="Arial" pitchFamily="34" charset="-122"/>
                <a:cs typeface="Arial" pitchFamily="34" charset="-120"/>
              </a:rPr>
              <a:t> </a:t>
            </a:r>
            <a:r>
              <a:rPr lang="en-US" sz="2400" b="1" dirty="0">
                <a:solidFill>
                  <a:srgbClr val="244A47"/>
                </a:solidFill>
                <a:latin typeface="Arial" pitchFamily="34" charset="0"/>
                <a:ea typeface="Arial" pitchFamily="34" charset="-122"/>
                <a:cs typeface="Arial" pitchFamily="34" charset="-120"/>
              </a:rPr>
              <a:t>של כאחוז אחד.</a:t>
            </a:r>
            <a:endParaRPr lang="en-US" sz="2400" dirty="0"/>
          </a:p>
        </p:txBody>
      </p:sp>
      <p:sp>
        <p:nvSpPr>
          <p:cNvPr id="6" name="Shape 3"/>
          <p:cNvSpPr/>
          <p:nvPr/>
        </p:nvSpPr>
        <p:spPr>
          <a:xfrm>
            <a:off x="1188720" y="3657600"/>
            <a:ext cx="9784080" cy="2011680"/>
          </a:xfrm>
          <a:prstGeom prst="roundRect">
            <a:avLst>
              <a:gd name="adj" fmla="val 4545"/>
            </a:avLst>
          </a:prstGeom>
          <a:solidFill>
            <a:srgbClr val="FFFFFF"/>
          </a:solidFill>
          <a:ln/>
        </p:spPr>
      </p:sp>
      <p:sp>
        <p:nvSpPr>
          <p:cNvPr id="7" name="Text 4"/>
          <p:cNvSpPr/>
          <p:nvPr/>
        </p:nvSpPr>
        <p:spPr>
          <a:xfrm>
            <a:off x="1463040" y="3977640"/>
            <a:ext cx="9235440" cy="1371600"/>
          </a:xfrm>
          <a:prstGeom prst="rect">
            <a:avLst/>
          </a:prstGeom>
          <a:noFill/>
          <a:ln/>
        </p:spPr>
        <p:txBody>
          <a:bodyPr wrap="square" rtlCol="0" anchor="ctr"/>
          <a:lstStyle/>
          <a:p>
            <a:pPr marL="0" indent="0" algn="r" rtl="1">
              <a:buNone/>
            </a:pPr>
            <a:r>
              <a:rPr lang="en-US" sz="2600" i="1" dirty="0">
                <a:solidFill>
                  <a:srgbClr val="B5654A"/>
                </a:solidFill>
                <a:latin typeface="Arial" pitchFamily="34" charset="0"/>
                <a:ea typeface="Arial" pitchFamily="34" charset="-122"/>
                <a:cs typeface="Arial" pitchFamily="34" charset="-120"/>
              </a:rPr>
              <a:t>״זה </a:t>
            </a:r>
            <a:r>
              <a:rPr lang="en-US" sz="2600" i="1" dirty="0" err="1">
                <a:solidFill>
                  <a:srgbClr val="B5654A"/>
                </a:solidFill>
                <a:latin typeface="Arial" pitchFamily="34" charset="0"/>
                <a:ea typeface="Arial" pitchFamily="34" charset="-122"/>
                <a:cs typeface="Arial" pitchFamily="34" charset="-120"/>
              </a:rPr>
              <a:t>סיכון</a:t>
            </a:r>
            <a:r>
              <a:rPr lang="en-US" sz="2600" i="1" dirty="0">
                <a:solidFill>
                  <a:srgbClr val="B5654A"/>
                </a:solidFill>
                <a:latin typeface="Arial" pitchFamily="34" charset="0"/>
                <a:ea typeface="Arial" pitchFamily="34" charset="-122"/>
                <a:cs typeface="Arial" pitchFamily="34" charset="-120"/>
              </a:rPr>
              <a:t> </a:t>
            </a:r>
            <a:r>
              <a:rPr lang="en-US" sz="2600" i="1" dirty="0" err="1" smtClean="0">
                <a:solidFill>
                  <a:srgbClr val="B5654A"/>
                </a:solidFill>
                <a:latin typeface="Arial" pitchFamily="34" charset="0"/>
                <a:ea typeface="Arial" pitchFamily="34" charset="-122"/>
                <a:cs typeface="Arial" pitchFamily="34" charset="-120"/>
              </a:rPr>
              <a:t>ידוע</a:t>
            </a:r>
            <a:r>
              <a:rPr lang="en-US" sz="2600" i="1" dirty="0" smtClean="0">
                <a:solidFill>
                  <a:srgbClr val="B5654A"/>
                </a:solidFill>
                <a:latin typeface="Arial" pitchFamily="34" charset="0"/>
                <a:ea typeface="Arial" pitchFamily="34" charset="-122"/>
                <a:cs typeface="Arial" pitchFamily="34" charset="-120"/>
              </a:rPr>
              <a:t> </a:t>
            </a:r>
            <a:r>
              <a:rPr lang="en-US" sz="2600" i="1" dirty="0" err="1" smtClean="0">
                <a:solidFill>
                  <a:srgbClr val="B5654A"/>
                </a:solidFill>
                <a:latin typeface="Arial" pitchFamily="34" charset="0"/>
                <a:ea typeface="Arial" pitchFamily="34" charset="-122"/>
                <a:cs typeface="Arial" pitchFamily="34" charset="-120"/>
              </a:rPr>
              <a:t>סיבוך</a:t>
            </a:r>
            <a:r>
              <a:rPr lang="en-US" sz="2600" i="1" dirty="0" smtClean="0">
                <a:solidFill>
                  <a:srgbClr val="B5654A"/>
                </a:solidFill>
                <a:latin typeface="Arial" pitchFamily="34" charset="0"/>
                <a:ea typeface="Arial" pitchFamily="34" charset="-122"/>
                <a:cs typeface="Arial" pitchFamily="34" charset="-120"/>
              </a:rPr>
              <a:t> </a:t>
            </a:r>
            <a:r>
              <a:rPr lang="en-US" sz="2600" i="1" dirty="0" err="1">
                <a:solidFill>
                  <a:srgbClr val="B5654A"/>
                </a:solidFill>
                <a:latin typeface="Arial" pitchFamily="34" charset="0"/>
                <a:ea typeface="Arial" pitchFamily="34" charset="-122"/>
                <a:cs typeface="Arial" pitchFamily="34" charset="-120"/>
              </a:rPr>
              <a:t>לא</a:t>
            </a:r>
            <a:r>
              <a:rPr lang="en-US" sz="2600" i="1" dirty="0">
                <a:solidFill>
                  <a:srgbClr val="B5654A"/>
                </a:solidFill>
                <a:latin typeface="Arial" pitchFamily="34" charset="0"/>
                <a:ea typeface="Arial" pitchFamily="34" charset="-122"/>
                <a:cs typeface="Arial" pitchFamily="34" charset="-120"/>
              </a:rPr>
              <a:t> </a:t>
            </a:r>
            <a:r>
              <a:rPr lang="en-US" sz="2600" i="1" dirty="0" err="1" smtClean="0">
                <a:solidFill>
                  <a:srgbClr val="B5654A"/>
                </a:solidFill>
                <a:latin typeface="Arial" pitchFamily="34" charset="0"/>
                <a:ea typeface="Arial" pitchFamily="34" charset="-122"/>
                <a:cs typeface="Arial" pitchFamily="34" charset="-120"/>
              </a:rPr>
              <a:t>רשלנות</a:t>
            </a:r>
            <a:r>
              <a:rPr lang="en-US" sz="2600" i="1" dirty="0" smtClean="0">
                <a:solidFill>
                  <a:srgbClr val="B5654A"/>
                </a:solidFill>
                <a:latin typeface="Arial" pitchFamily="34" charset="0"/>
                <a:ea typeface="Arial" pitchFamily="34" charset="-122"/>
                <a:cs typeface="Arial" pitchFamily="34" charset="-120"/>
              </a:rPr>
              <a:t> </a:t>
            </a:r>
            <a:r>
              <a:rPr lang="en-US" sz="2600" i="1" dirty="0">
                <a:solidFill>
                  <a:srgbClr val="B5654A"/>
                </a:solidFill>
                <a:latin typeface="Arial" pitchFamily="34" charset="0"/>
                <a:ea typeface="Arial" pitchFamily="34" charset="-122"/>
                <a:cs typeface="Arial" pitchFamily="34" charset="-120"/>
              </a:rPr>
              <a:t>אין כאן תיק.״</a:t>
            </a:r>
            <a:endParaRPr lang="en-US" sz="2600" dirty="0"/>
          </a:p>
        </p:txBody>
      </p:sp>
      <p:sp>
        <p:nvSpPr>
          <p:cNvPr id="8" name="Text 5"/>
          <p:cNvSpPr/>
          <p:nvPr/>
        </p:nvSpPr>
        <p:spPr>
          <a:xfrm>
            <a:off x="457200" y="6492240"/>
            <a:ext cx="4572000" cy="274320"/>
          </a:xfrm>
          <a:prstGeom prst="rect">
            <a:avLst/>
          </a:prstGeom>
          <a:noFill/>
          <a:ln/>
        </p:spPr>
        <p:txBody>
          <a:bodyPr wrap="square" rtlCol="0" anchor="ctr"/>
          <a:lstStyle/>
          <a:p>
            <a:pPr marL="0" indent="0" algn="l">
              <a:buNone/>
            </a:pPr>
            <a:r>
              <a:rPr lang="en-US" sz="1200" dirty="0">
                <a:solidFill>
                  <a:srgbClr val="FFFFFF">
                    <a:alpha val="65000"/>
                  </a:srgbClr>
                </a:solidFill>
                <a:latin typeface="Arial" pitchFamily="34" charset="0"/>
                <a:ea typeface="Arial" pitchFamily="34" charset="-122"/>
                <a:cs typeface="Arial" pitchFamily="34" charset="-120"/>
              </a:rPr>
              <a:t>הרצאה לעורכי דין, מקרה חטשואל</a:t>
            </a:r>
            <a:endParaRPr lang="en-US" sz="1200" dirty="0"/>
          </a:p>
        </p:txBody>
      </p:sp>
      <p:sp>
        <p:nvSpPr>
          <p:cNvPr id="9" name="Text 6"/>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FFFFFF">
                    <a:alpha val="65000"/>
                  </a:srgbClr>
                </a:solidFill>
                <a:latin typeface="Arial" pitchFamily="34" charset="0"/>
                <a:ea typeface="Arial" pitchFamily="34" charset="-122"/>
                <a:cs typeface="Arial" pitchFamily="34" charset="-120"/>
              </a:rPr>
              <a:t>4</a:t>
            </a:r>
            <a:endParaRPr lang="en-US" sz="1200" dirty="0"/>
          </a:p>
        </p:txBody>
      </p:sp>
    </p:spTree>
    <p:extLst>
      <p:ext uri="{BB962C8B-B14F-4D97-AF65-F5344CB8AC3E}">
        <p14:creationId xmlns:p14="http://schemas.microsoft.com/office/powerpoint/2010/main" val="3891457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988552" y="-731520"/>
            <a:ext cx="3657600" cy="3657600"/>
          </a:xfrm>
          <a:prstGeom prst="ellipse">
            <a:avLst/>
          </a:prstGeom>
          <a:solidFill>
            <a:srgbClr val="244A47">
              <a:alpha val="45000"/>
            </a:srgbClr>
          </a:solidFill>
          <a:ln/>
        </p:spPr>
      </p:sp>
      <p:sp>
        <p:nvSpPr>
          <p:cNvPr id="3" name="Shape 1"/>
          <p:cNvSpPr/>
          <p:nvPr/>
        </p:nvSpPr>
        <p:spPr>
          <a:xfrm>
            <a:off x="10085832" y="0"/>
            <a:ext cx="2743200" cy="2743200"/>
          </a:xfrm>
          <a:prstGeom prst="ellipse">
            <a:avLst/>
          </a:prstGeom>
          <a:solidFill>
            <a:srgbClr val="244A47">
              <a:alpha val="45000"/>
            </a:srgbClr>
          </a:solidFill>
          <a:ln/>
        </p:spPr>
      </p:sp>
      <p:sp>
        <p:nvSpPr>
          <p:cNvPr id="4" name="Shape 2"/>
          <p:cNvSpPr/>
          <p:nvPr/>
        </p:nvSpPr>
        <p:spPr>
          <a:xfrm>
            <a:off x="9262872" y="548640"/>
            <a:ext cx="2194560" cy="2194560"/>
          </a:xfrm>
          <a:prstGeom prst="ellipse">
            <a:avLst/>
          </a:prstGeom>
          <a:solidFill>
            <a:srgbClr val="244A47">
              <a:alpha val="45000"/>
            </a:srgbClr>
          </a:solidFill>
          <a:ln/>
        </p:spPr>
      </p:sp>
      <p:sp>
        <p:nvSpPr>
          <p:cNvPr id="5" name="Shape 3"/>
          <p:cNvSpPr/>
          <p:nvPr/>
        </p:nvSpPr>
        <p:spPr>
          <a:xfrm>
            <a:off x="-274320" y="4480560"/>
            <a:ext cx="2926080" cy="2926080"/>
          </a:xfrm>
          <a:prstGeom prst="ellipse">
            <a:avLst/>
          </a:prstGeom>
          <a:solidFill>
            <a:srgbClr val="D7A928">
              <a:alpha val="35000"/>
            </a:srgbClr>
          </a:solidFill>
          <a:ln/>
        </p:spPr>
      </p:sp>
      <p:sp>
        <p:nvSpPr>
          <p:cNvPr id="6" name="Shape 4"/>
          <p:cNvSpPr/>
          <p:nvPr/>
        </p:nvSpPr>
        <p:spPr>
          <a:xfrm>
            <a:off x="603504" y="5065776"/>
            <a:ext cx="2194560" cy="2194560"/>
          </a:xfrm>
          <a:prstGeom prst="ellipse">
            <a:avLst/>
          </a:prstGeom>
          <a:solidFill>
            <a:srgbClr val="D7A928">
              <a:alpha val="35000"/>
            </a:srgbClr>
          </a:solidFill>
          <a:ln/>
        </p:spPr>
        <p:txBody>
          <a:bodyPr/>
          <a:lstStyle/>
          <a:p>
            <a:endParaRPr lang="he-IL" sz="2500" b="1" dirty="0">
              <a:solidFill>
                <a:srgbClr val="16302E"/>
              </a:solidFill>
              <a:latin typeface="Bookman Old Style" pitchFamily="34" charset="0"/>
            </a:endParaRPr>
          </a:p>
        </p:txBody>
      </p:sp>
      <p:sp>
        <p:nvSpPr>
          <p:cNvPr id="8" name="Text 6"/>
          <p:cNvSpPr txBox="1"/>
          <p:nvPr/>
        </p:nvSpPr>
        <p:spPr>
          <a:xfrm>
            <a:off x="731520" y="2240280"/>
            <a:ext cx="10725912" cy="1645920"/>
          </a:xfrm>
          <a:prstGeom prst="rect">
            <a:avLst/>
          </a:prstGeom>
          <a:noFill/>
          <a:ln/>
        </p:spPr>
        <p:txBody>
          <a:bodyPr wrap="square" rtlCol="0" anchor="ctr"/>
          <a:lstStyle/>
          <a:p>
            <a:pPr algn="ctr" rtl="1"/>
            <a:r>
              <a:rPr lang="en-US" sz="4000" b="1" dirty="0" err="1">
                <a:solidFill>
                  <a:srgbClr val="244A47"/>
                </a:solidFill>
                <a:latin typeface="Arial" pitchFamily="34" charset="0"/>
                <a:ea typeface="Arial" pitchFamily="34" charset="-122"/>
                <a:cs typeface="Arial" pitchFamily="34" charset="-120"/>
              </a:rPr>
              <a:t>מי</a:t>
            </a:r>
            <a:r>
              <a:rPr lang="en-US" sz="4000" b="1" dirty="0">
                <a:solidFill>
                  <a:srgbClr val="244A47"/>
                </a:solidFill>
                <a:latin typeface="Arial" pitchFamily="34" charset="0"/>
                <a:ea typeface="Arial" pitchFamily="34" charset="-122"/>
                <a:cs typeface="Arial" pitchFamily="34" charset="-120"/>
              </a:rPr>
              <a:t> </a:t>
            </a:r>
            <a:r>
              <a:rPr lang="he-IL" sz="4000" b="1" dirty="0" smtClean="0">
                <a:solidFill>
                  <a:srgbClr val="244A47"/>
                </a:solidFill>
                <a:latin typeface="Arial" pitchFamily="34" charset="0"/>
                <a:ea typeface="Arial" pitchFamily="34" charset="-122"/>
                <a:cs typeface="Arial" pitchFamily="34" charset="-120"/>
              </a:rPr>
              <a:t>עוד יכול ל</a:t>
            </a:r>
            <a:r>
              <a:rPr lang="en-US" sz="4000" b="1" dirty="0" err="1" smtClean="0">
                <a:solidFill>
                  <a:srgbClr val="244A47"/>
                </a:solidFill>
                <a:latin typeface="Arial" pitchFamily="34" charset="0"/>
                <a:ea typeface="Arial" pitchFamily="34" charset="-122"/>
                <a:cs typeface="Arial" pitchFamily="34" charset="-120"/>
              </a:rPr>
              <a:t>התרשל</a:t>
            </a:r>
            <a:r>
              <a:rPr lang="en-US" sz="4000" b="1" dirty="0" smtClean="0">
                <a:solidFill>
                  <a:srgbClr val="244A47"/>
                </a:solidFill>
                <a:latin typeface="Arial" pitchFamily="34" charset="0"/>
                <a:ea typeface="Arial" pitchFamily="34" charset="-122"/>
                <a:cs typeface="Arial" pitchFamily="34" charset="-120"/>
              </a:rPr>
              <a:t> </a:t>
            </a:r>
            <a:r>
              <a:rPr lang="en-US" sz="4000" b="1" dirty="0" err="1" smtClean="0">
                <a:solidFill>
                  <a:srgbClr val="244A47"/>
                </a:solidFill>
                <a:latin typeface="Arial" pitchFamily="34" charset="0"/>
                <a:ea typeface="Arial" pitchFamily="34" charset="-122"/>
                <a:cs typeface="Arial" pitchFamily="34" charset="-120"/>
              </a:rPr>
              <a:t>כאן</a:t>
            </a:r>
            <a:r>
              <a:rPr lang="en-US" sz="4000" b="1" dirty="0" smtClean="0">
                <a:solidFill>
                  <a:srgbClr val="244A47"/>
                </a:solidFill>
                <a:latin typeface="Arial" pitchFamily="34" charset="0"/>
                <a:ea typeface="Arial" pitchFamily="34" charset="-122"/>
                <a:cs typeface="Arial" pitchFamily="34" charset="-120"/>
              </a:rPr>
              <a:t>?</a:t>
            </a:r>
            <a:br>
              <a:rPr lang="en-US" sz="4000" b="1" dirty="0" smtClean="0">
                <a:solidFill>
                  <a:srgbClr val="244A47"/>
                </a:solidFill>
                <a:latin typeface="Arial" pitchFamily="34" charset="0"/>
                <a:ea typeface="Arial" pitchFamily="34" charset="-122"/>
                <a:cs typeface="Arial" pitchFamily="34" charset="-120"/>
              </a:rPr>
            </a:br>
            <a:r>
              <a:rPr lang="he-IL" sz="4000" b="1" dirty="0" smtClean="0">
                <a:solidFill>
                  <a:srgbClr val="244A47"/>
                </a:solidFill>
                <a:latin typeface="Arial" pitchFamily="34" charset="0"/>
                <a:ea typeface="Arial" pitchFamily="34" charset="-122"/>
                <a:cs typeface="Arial" pitchFamily="34" charset="-120"/>
              </a:rPr>
              <a:t>עם מי עוד נבדוק?</a:t>
            </a:r>
            <a:r>
              <a:rPr lang="en-US" sz="4000" b="1" dirty="0">
                <a:solidFill>
                  <a:srgbClr val="244A47"/>
                </a:solidFill>
                <a:latin typeface="Arial" pitchFamily="34" charset="0"/>
                <a:ea typeface="Arial" pitchFamily="34" charset="-122"/>
                <a:cs typeface="Arial" pitchFamily="34" charset="-120"/>
              </a:rPr>
              <a:t/>
            </a:r>
            <a:br>
              <a:rPr lang="en-US" sz="4000" b="1" dirty="0">
                <a:solidFill>
                  <a:srgbClr val="244A47"/>
                </a:solidFill>
                <a:latin typeface="Arial" pitchFamily="34" charset="0"/>
                <a:ea typeface="Arial" pitchFamily="34" charset="-122"/>
                <a:cs typeface="Arial" pitchFamily="34" charset="-120"/>
              </a:rPr>
            </a:br>
            <a:endParaRPr lang="en-US" sz="4000" b="1" dirty="0">
              <a:solidFill>
                <a:srgbClr val="244A47"/>
              </a:solidFill>
              <a:latin typeface="Arial" pitchFamily="34" charset="0"/>
              <a:ea typeface="Arial" pitchFamily="34" charset="-122"/>
              <a:cs typeface="Arial" pitchFamily="34" charset="-120"/>
            </a:endParaRPr>
          </a:p>
        </p:txBody>
      </p:sp>
      <p:sp>
        <p:nvSpPr>
          <p:cNvPr id="9" name="Text 7"/>
          <p:cNvSpPr txBox="1"/>
          <p:nvPr/>
        </p:nvSpPr>
        <p:spPr>
          <a:xfrm>
            <a:off x="1097280" y="3886200"/>
            <a:ext cx="9994392" cy="1097280"/>
          </a:xfrm>
          <a:prstGeom prst="rect">
            <a:avLst/>
          </a:prstGeom>
          <a:noFill/>
          <a:ln/>
        </p:spPr>
        <p:txBody>
          <a:bodyPr wrap="square" rtlCol="0" anchor="ctr"/>
          <a:lstStyle/>
          <a:p>
            <a:pPr marL="0" indent="0" algn="ctr">
              <a:buNone/>
            </a:pPr>
            <a:endParaRPr lang="en-US" sz="2600" dirty="0"/>
          </a:p>
        </p:txBody>
      </p:sp>
    </p:spTree>
    <p:extLst>
      <p:ext uri="{BB962C8B-B14F-4D97-AF65-F5344CB8AC3E}">
        <p14:creationId xmlns:p14="http://schemas.microsoft.com/office/powerpoint/2010/main" val="2960885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09760" y="-1828800"/>
            <a:ext cx="4572000" cy="4572000"/>
          </a:xfrm>
          <a:prstGeom prst="rect">
            <a:avLst/>
          </a:prstGeom>
        </p:spPr>
      </p:pic>
      <p:sp>
        <p:nvSpPr>
          <p:cNvPr id="3" name="Text 0"/>
          <p:cNvSpPr/>
          <p:nvPr/>
        </p:nvSpPr>
        <p:spPr>
          <a:xfrm>
            <a:off x="822960" y="640080"/>
            <a:ext cx="10515600" cy="528320"/>
          </a:xfrm>
          <a:prstGeom prst="rect">
            <a:avLst/>
          </a:prstGeom>
          <a:noFill/>
          <a:ln/>
        </p:spPr>
        <p:txBody>
          <a:bodyPr wrap="square" rtlCol="0" anchor="ctr"/>
          <a:lstStyle/>
          <a:p>
            <a:pPr marL="0" indent="0" algn="ctr" rtl="1">
              <a:buNone/>
            </a:pPr>
            <a:endParaRPr lang="en-US" sz="4400" b="1" dirty="0">
              <a:solidFill>
                <a:srgbClr val="244A47"/>
              </a:solidFill>
              <a:latin typeface="Arial" pitchFamily="34" charset="0"/>
              <a:ea typeface="Arial" pitchFamily="34" charset="-122"/>
              <a:cs typeface="Arial" pitchFamily="34" charset="-120"/>
            </a:endParaRPr>
          </a:p>
        </p:txBody>
      </p:sp>
      <p:sp>
        <p:nvSpPr>
          <p:cNvPr id="4" name="Shape 1"/>
          <p:cNvSpPr/>
          <p:nvPr/>
        </p:nvSpPr>
        <p:spPr>
          <a:xfrm>
            <a:off x="822960" y="1417320"/>
            <a:ext cx="10515600" cy="4226560"/>
          </a:xfrm>
          <a:prstGeom prst="roundRect">
            <a:avLst>
              <a:gd name="adj" fmla="val 6000"/>
            </a:avLst>
          </a:prstGeom>
          <a:solidFill>
            <a:srgbClr val="D7A928"/>
          </a:solidFill>
          <a:ln/>
        </p:spPr>
      </p:sp>
      <p:sp>
        <p:nvSpPr>
          <p:cNvPr id="5" name="Text 2"/>
          <p:cNvSpPr/>
          <p:nvPr/>
        </p:nvSpPr>
        <p:spPr>
          <a:xfrm>
            <a:off x="1188720" y="2057400"/>
            <a:ext cx="9784080" cy="1371600"/>
          </a:xfrm>
          <a:prstGeom prst="rect">
            <a:avLst/>
          </a:prstGeom>
          <a:noFill/>
          <a:ln/>
        </p:spPr>
        <p:txBody>
          <a:bodyPr wrap="square" rtlCol="0" anchor="ctr"/>
          <a:lstStyle/>
          <a:p>
            <a:pPr marL="742950" indent="-742950" algn="r" rtl="1">
              <a:buAutoNum type="arabicPeriod"/>
            </a:pPr>
            <a:r>
              <a:rPr lang="he-IL" sz="4000" b="1" dirty="0" smtClean="0">
                <a:solidFill>
                  <a:srgbClr val="16302E"/>
                </a:solidFill>
                <a:latin typeface="Arial" pitchFamily="34" charset="0"/>
                <a:ea typeface="Arial" pitchFamily="34" charset="-122"/>
                <a:cs typeface="Arial" pitchFamily="34" charset="-120"/>
              </a:rPr>
              <a:t>כרית סיליקון להבדיל מ"נרדמה לי הרגל</a:t>
            </a:r>
            <a:r>
              <a:rPr lang="en-US" sz="4000" b="1" dirty="0" smtClean="0">
                <a:solidFill>
                  <a:srgbClr val="16302E"/>
                </a:solidFill>
                <a:latin typeface="Arial" pitchFamily="34" charset="0"/>
                <a:ea typeface="Arial" pitchFamily="34" charset="-122"/>
                <a:cs typeface="Arial" pitchFamily="34" charset="-120"/>
              </a:rPr>
              <a:t>"</a:t>
            </a:r>
            <a:br>
              <a:rPr lang="en-US" sz="4000" b="1" dirty="0" smtClean="0">
                <a:solidFill>
                  <a:srgbClr val="16302E"/>
                </a:solidFill>
                <a:latin typeface="Arial" pitchFamily="34" charset="0"/>
                <a:ea typeface="Arial" pitchFamily="34" charset="-122"/>
                <a:cs typeface="Arial" pitchFamily="34" charset="-120"/>
              </a:rPr>
            </a:br>
            <a:r>
              <a:rPr lang="he-IL" sz="4000" b="1" dirty="0" smtClean="0">
                <a:solidFill>
                  <a:srgbClr val="16302E"/>
                </a:solidFill>
                <a:latin typeface="Arial" pitchFamily="34" charset="0"/>
                <a:ea typeface="Arial" pitchFamily="34" charset="-122"/>
                <a:cs typeface="Arial" pitchFamily="34" charset="-120"/>
              </a:rPr>
              <a:t>פגיעה בשיניים מהאינטובציה, </a:t>
            </a:r>
          </a:p>
          <a:p>
            <a:pPr marL="742950" indent="-742950" algn="r" rtl="1">
              <a:buAutoNum type="arabicPeriod"/>
            </a:pPr>
            <a:r>
              <a:rPr lang="he-IL" sz="4000" b="1" dirty="0" smtClean="0">
                <a:solidFill>
                  <a:srgbClr val="16302E"/>
                </a:solidFill>
                <a:latin typeface="Arial" pitchFamily="34" charset="0"/>
                <a:ea typeface="Arial" pitchFamily="34" charset="-122"/>
                <a:cs typeface="Arial" pitchFamily="34" charset="-120"/>
              </a:rPr>
              <a:t>חומר ההרדמה,</a:t>
            </a:r>
            <a:r>
              <a:rPr lang="en-US" sz="4000" b="1" dirty="0" smtClean="0">
                <a:solidFill>
                  <a:srgbClr val="16302E"/>
                </a:solidFill>
                <a:latin typeface="Arial" pitchFamily="34" charset="0"/>
                <a:ea typeface="Arial" pitchFamily="34" charset="-122"/>
                <a:cs typeface="Arial" pitchFamily="34" charset="-120"/>
              </a:rPr>
              <a:t> </a:t>
            </a:r>
          </a:p>
          <a:p>
            <a:pPr marL="742950" indent="-742950" algn="r" rtl="1">
              <a:buAutoNum type="arabicPeriod"/>
            </a:pPr>
            <a:r>
              <a:rPr lang="he-IL" sz="4000" b="1" dirty="0" smtClean="0">
                <a:solidFill>
                  <a:srgbClr val="16302E"/>
                </a:solidFill>
                <a:latin typeface="Arial" pitchFamily="34" charset="0"/>
                <a:ea typeface="Arial" pitchFamily="34" charset="-122"/>
                <a:cs typeface="Arial" pitchFamily="34" charset="-120"/>
              </a:rPr>
              <a:t>בלוק עצבי בזריקה, </a:t>
            </a:r>
            <a:r>
              <a:rPr lang="en-US" sz="4000" b="1" dirty="0" err="1" smtClean="0">
                <a:solidFill>
                  <a:srgbClr val="16302E"/>
                </a:solidFill>
                <a:latin typeface="Arial" pitchFamily="34" charset="0"/>
                <a:ea typeface="Arial" pitchFamily="34" charset="-122"/>
                <a:cs typeface="Arial" pitchFamily="34" charset="-120"/>
              </a:rPr>
              <a:t>לא</a:t>
            </a:r>
            <a:r>
              <a:rPr lang="en-US" sz="4000" b="1" dirty="0" smtClean="0">
                <a:solidFill>
                  <a:srgbClr val="16302E"/>
                </a:solidFill>
                <a:latin typeface="Arial" pitchFamily="34" charset="0"/>
                <a:ea typeface="Arial" pitchFamily="34" charset="-122"/>
                <a:cs typeface="Arial" pitchFamily="34" charset="-120"/>
              </a:rPr>
              <a:t> </a:t>
            </a:r>
            <a:r>
              <a:rPr lang="en-US" sz="4000" b="1" dirty="0">
                <a:solidFill>
                  <a:srgbClr val="16302E"/>
                </a:solidFill>
                <a:latin typeface="Arial" pitchFamily="34" charset="0"/>
                <a:ea typeface="Arial" pitchFamily="34" charset="-122"/>
                <a:cs typeface="Arial" pitchFamily="34" charset="-120"/>
              </a:rPr>
              <a:t>המנתח.</a:t>
            </a:r>
            <a:endParaRPr lang="en-US" sz="4000" dirty="0"/>
          </a:p>
        </p:txBody>
      </p:sp>
      <p:sp>
        <p:nvSpPr>
          <p:cNvPr id="6" name="Text 3"/>
          <p:cNvSpPr/>
          <p:nvPr/>
        </p:nvSpPr>
        <p:spPr>
          <a:xfrm>
            <a:off x="822960" y="3886200"/>
            <a:ext cx="10515600" cy="914400"/>
          </a:xfrm>
          <a:prstGeom prst="rect">
            <a:avLst/>
          </a:prstGeom>
          <a:noFill/>
          <a:ln/>
        </p:spPr>
        <p:txBody>
          <a:bodyPr wrap="square" rtlCol="0" anchor="ctr"/>
          <a:lstStyle/>
          <a:p>
            <a:pPr marL="0" indent="0" algn="r" rtl="1">
              <a:buNone/>
            </a:pPr>
            <a:endParaRPr lang="en-US" sz="2400" dirty="0"/>
          </a:p>
        </p:txBody>
      </p:sp>
      <p:sp>
        <p:nvSpPr>
          <p:cNvPr id="8" name="Text 5"/>
          <p:cNvSpPr/>
          <p:nvPr/>
        </p:nvSpPr>
        <p:spPr>
          <a:xfrm>
            <a:off x="1188720" y="5120640"/>
            <a:ext cx="9784080" cy="868680"/>
          </a:xfrm>
          <a:prstGeom prst="rect">
            <a:avLst/>
          </a:prstGeom>
          <a:noFill/>
          <a:ln/>
        </p:spPr>
        <p:txBody>
          <a:bodyPr wrap="square" rtlCol="0" anchor="ctr"/>
          <a:lstStyle/>
          <a:p>
            <a:pPr marL="0" indent="0" algn="r" rtl="1">
              <a:buNone/>
            </a:pPr>
            <a:endParaRPr lang="en-US" sz="2200" dirty="0"/>
          </a:p>
        </p:txBody>
      </p:sp>
      <p:sp>
        <p:nvSpPr>
          <p:cNvPr id="9" name="Text 6"/>
          <p:cNvSpPr/>
          <p:nvPr/>
        </p:nvSpPr>
        <p:spPr>
          <a:xfrm>
            <a:off x="457200" y="6492240"/>
            <a:ext cx="4572000" cy="274320"/>
          </a:xfrm>
          <a:prstGeom prst="rect">
            <a:avLst/>
          </a:prstGeom>
          <a:noFill/>
          <a:ln/>
        </p:spPr>
        <p:txBody>
          <a:bodyPr wrap="square" rtlCol="0" anchor="ctr"/>
          <a:lstStyle/>
          <a:p>
            <a:pPr marL="0" indent="0" algn="l">
              <a:buNone/>
            </a:pPr>
            <a:r>
              <a:rPr lang="en-US" sz="1200" dirty="0">
                <a:solidFill>
                  <a:srgbClr val="FFFFFF">
                    <a:alpha val="65000"/>
                  </a:srgbClr>
                </a:solidFill>
                <a:latin typeface="Arial" pitchFamily="34" charset="0"/>
                <a:ea typeface="Arial" pitchFamily="34" charset="-122"/>
                <a:cs typeface="Arial" pitchFamily="34" charset="-120"/>
              </a:rPr>
              <a:t>הרצאה לעורכי דין, מקרה חטשואל</a:t>
            </a:r>
            <a:endParaRPr lang="en-US" sz="1200" dirty="0"/>
          </a:p>
        </p:txBody>
      </p:sp>
      <p:sp>
        <p:nvSpPr>
          <p:cNvPr id="10" name="Text 7"/>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FFFFFF">
                    <a:alpha val="65000"/>
                  </a:srgbClr>
                </a:solidFill>
                <a:latin typeface="Arial" pitchFamily="34" charset="0"/>
                <a:ea typeface="Arial" pitchFamily="34" charset="-122"/>
                <a:cs typeface="Arial" pitchFamily="34" charset="-120"/>
              </a:rPr>
              <a:t>7</a:t>
            </a:r>
            <a:endParaRPr lang="en-US" sz="1200" dirty="0"/>
          </a:p>
        </p:txBody>
      </p:sp>
    </p:spTree>
    <p:extLst>
      <p:ext uri="{BB962C8B-B14F-4D97-AF65-F5344CB8AC3E}">
        <p14:creationId xmlns:p14="http://schemas.microsoft.com/office/powerpoint/2010/main" val="1495706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22960" y="502920"/>
            <a:ext cx="10515600" cy="685800"/>
          </a:xfrm>
          <a:prstGeom prst="rect">
            <a:avLst/>
          </a:prstGeom>
          <a:noFill/>
          <a:ln/>
        </p:spPr>
        <p:txBody>
          <a:bodyPr wrap="square" rtlCol="0" anchor="ctr"/>
          <a:lstStyle/>
          <a:p>
            <a:pPr algn="r" rtl="1"/>
            <a:r>
              <a:rPr lang="en-US" sz="3200" b="1" dirty="0">
                <a:solidFill>
                  <a:srgbClr val="244A47"/>
                </a:solidFill>
                <a:latin typeface="Arial" pitchFamily="34" charset="0"/>
                <a:ea typeface="Arial" pitchFamily="34" charset="-122"/>
                <a:cs typeface="Arial" pitchFamily="34" charset="-120"/>
              </a:rPr>
              <a:t>שתי </a:t>
            </a:r>
            <a:r>
              <a:rPr lang="en-US" sz="3200" b="1" dirty="0" err="1">
                <a:solidFill>
                  <a:srgbClr val="244A47"/>
                </a:solidFill>
                <a:latin typeface="Arial" pitchFamily="34" charset="0"/>
                <a:ea typeface="Arial" pitchFamily="34" charset="-122"/>
                <a:cs typeface="Arial" pitchFamily="34" charset="-120"/>
              </a:rPr>
              <a:t>חזיתות</a:t>
            </a:r>
            <a:r>
              <a:rPr lang="en-US" sz="3200" b="1" dirty="0">
                <a:solidFill>
                  <a:srgbClr val="244A47"/>
                </a:solidFill>
                <a:latin typeface="Arial" pitchFamily="34" charset="0"/>
                <a:ea typeface="Arial" pitchFamily="34" charset="-122"/>
                <a:cs typeface="Arial" pitchFamily="34" charset="-120"/>
              </a:rPr>
              <a:t> </a:t>
            </a:r>
            <a:r>
              <a:rPr lang="en-US" sz="3200" b="1" dirty="0" smtClean="0">
                <a:solidFill>
                  <a:srgbClr val="244A47"/>
                </a:solidFill>
                <a:latin typeface="Arial" pitchFamily="34" charset="0"/>
                <a:ea typeface="Arial" pitchFamily="34" charset="-122"/>
                <a:cs typeface="Arial" pitchFamily="34" charset="-120"/>
              </a:rPr>
              <a:t> </a:t>
            </a:r>
            <a:r>
              <a:rPr lang="en-US" sz="3200" b="1" dirty="0" smtClean="0">
                <a:solidFill>
                  <a:srgbClr val="244A47"/>
                </a:solidFill>
                <a:latin typeface="Arial" pitchFamily="34" charset="0"/>
                <a:ea typeface="Arial" pitchFamily="34" charset="-122"/>
                <a:cs typeface="Arial" pitchFamily="34" charset="-120"/>
              </a:rPr>
              <a:t> </a:t>
            </a:r>
            <a:endParaRPr lang="en-US" sz="3200" dirty="0"/>
          </a:p>
        </p:txBody>
      </p:sp>
      <p:sp>
        <p:nvSpPr>
          <p:cNvPr id="3" name="Shape 1"/>
          <p:cNvSpPr/>
          <p:nvPr/>
        </p:nvSpPr>
        <p:spPr>
          <a:xfrm>
            <a:off x="6293815" y="1417320"/>
            <a:ext cx="5074920" cy="3931920"/>
          </a:xfrm>
          <a:prstGeom prst="roundRect">
            <a:avLst>
              <a:gd name="adj" fmla="val 2791"/>
            </a:avLst>
          </a:prstGeom>
          <a:solidFill>
            <a:srgbClr val="FFFFFF"/>
          </a:solidFill>
          <a:ln/>
          <a:effectLst>
            <a:outerShdw blurRad="127000" dist="38100" dir="5400000" algn="bl" rotWithShape="0">
              <a:srgbClr val="000000">
                <a:alpha val="18000"/>
              </a:srgbClr>
            </a:outerShdw>
          </a:effectLst>
        </p:spPr>
      </p:sp>
      <p:sp>
        <p:nvSpPr>
          <p:cNvPr id="4" name="Shape 2"/>
          <p:cNvSpPr/>
          <p:nvPr/>
        </p:nvSpPr>
        <p:spPr>
          <a:xfrm>
            <a:off x="10500055" y="1645920"/>
            <a:ext cx="548640" cy="548640"/>
          </a:xfrm>
          <a:prstGeom prst="ellipse">
            <a:avLst/>
          </a:prstGeom>
          <a:solidFill>
            <a:srgbClr val="D7A928"/>
          </a:solidFill>
          <a:ln/>
          <a:effectLst>
            <a:outerShdw blurRad="76200" dist="25400" dir="5400000" algn="bl" rotWithShape="0">
              <a:srgbClr val="000000">
                <a:alpha val="25000"/>
              </a:srgbClr>
            </a:outerShdw>
          </a:effectLst>
        </p:spPr>
      </p:sp>
      <p:sp>
        <p:nvSpPr>
          <p:cNvPr id="5" name="Text 3"/>
          <p:cNvSpPr/>
          <p:nvPr/>
        </p:nvSpPr>
        <p:spPr>
          <a:xfrm>
            <a:off x="10500055" y="1645920"/>
            <a:ext cx="548640" cy="548640"/>
          </a:xfrm>
          <a:prstGeom prst="rect">
            <a:avLst/>
          </a:prstGeom>
          <a:noFill/>
          <a:ln/>
        </p:spPr>
        <p:txBody>
          <a:bodyPr wrap="square" rtlCol="0" anchor="ctr"/>
          <a:lstStyle/>
          <a:p>
            <a:pPr marL="0" indent="0" algn="ctr">
              <a:buNone/>
            </a:pPr>
            <a:r>
              <a:rPr lang="en-US" sz="2000" b="1" dirty="0">
                <a:solidFill>
                  <a:srgbClr val="16302E"/>
                </a:solidFill>
                <a:latin typeface="Arial" pitchFamily="34" charset="0"/>
                <a:ea typeface="Arial" pitchFamily="34" charset="-122"/>
                <a:cs typeface="Arial" pitchFamily="34" charset="-120"/>
              </a:rPr>
              <a:t>1</a:t>
            </a:r>
            <a:endParaRPr lang="en-US" sz="2000" dirty="0"/>
          </a:p>
        </p:txBody>
      </p:sp>
      <p:sp>
        <p:nvSpPr>
          <p:cNvPr id="6" name="Text 4"/>
          <p:cNvSpPr/>
          <p:nvPr/>
        </p:nvSpPr>
        <p:spPr>
          <a:xfrm>
            <a:off x="6568135" y="2377440"/>
            <a:ext cx="4526280" cy="502920"/>
          </a:xfrm>
          <a:prstGeom prst="rect">
            <a:avLst/>
          </a:prstGeom>
          <a:noFill/>
          <a:ln/>
        </p:spPr>
        <p:txBody>
          <a:bodyPr wrap="square" rtlCol="0" anchor="ctr"/>
          <a:lstStyle/>
          <a:p>
            <a:pPr marL="0" indent="0" algn="r" rtl="1">
              <a:buNone/>
            </a:pPr>
            <a:r>
              <a:rPr lang="en-US" sz="2400" b="1" dirty="0">
                <a:solidFill>
                  <a:srgbClr val="244A47"/>
                </a:solidFill>
                <a:latin typeface="Arial" pitchFamily="34" charset="0"/>
                <a:ea typeface="Arial" pitchFamily="34" charset="-122"/>
                <a:cs typeface="Arial" pitchFamily="34" charset="-120"/>
              </a:rPr>
              <a:t>רשלנות ניתוחית</a:t>
            </a:r>
            <a:endParaRPr lang="en-US" sz="2400" dirty="0"/>
          </a:p>
        </p:txBody>
      </p:sp>
      <p:sp>
        <p:nvSpPr>
          <p:cNvPr id="7" name="Text 5"/>
          <p:cNvSpPr/>
          <p:nvPr/>
        </p:nvSpPr>
        <p:spPr>
          <a:xfrm>
            <a:off x="6568135" y="2926080"/>
            <a:ext cx="4526280" cy="2194560"/>
          </a:xfrm>
          <a:prstGeom prst="rect">
            <a:avLst/>
          </a:prstGeom>
          <a:noFill/>
          <a:ln/>
        </p:spPr>
        <p:txBody>
          <a:bodyPr wrap="square" rtlCol="0" anchor="ctr"/>
          <a:lstStyle/>
          <a:p>
            <a:pPr marL="0" indent="0" algn="r" rtl="1">
              <a:buNone/>
            </a:pPr>
            <a:r>
              <a:rPr lang="en-US" sz="2400" dirty="0">
                <a:solidFill>
                  <a:srgbClr val="2A2A2A"/>
                </a:solidFill>
                <a:latin typeface="Arial" pitchFamily="34" charset="0"/>
                <a:ea typeface="Arial" pitchFamily="34" charset="-122"/>
                <a:cs typeface="Arial" pitchFamily="34" charset="-120"/>
              </a:rPr>
              <a:t>הנחה לקויה של המפשק </a:t>
            </a:r>
            <a:r>
              <a:rPr lang="en-US" sz="2400" dirty="0" err="1">
                <a:solidFill>
                  <a:srgbClr val="2A2A2A"/>
                </a:solidFill>
                <a:latin typeface="Arial" pitchFamily="34" charset="0"/>
                <a:ea typeface="Arial" pitchFamily="34" charset="-122"/>
                <a:cs typeface="Arial" pitchFamily="34" charset="-120"/>
              </a:rPr>
              <a:t>האצטבולרי</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הקדמי</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שיצרה לחץ על </a:t>
            </a:r>
            <a:r>
              <a:rPr lang="en-US" sz="2400" dirty="0" err="1">
                <a:solidFill>
                  <a:srgbClr val="2A2A2A"/>
                </a:solidFill>
                <a:latin typeface="Arial" pitchFamily="34" charset="0"/>
                <a:ea typeface="Arial" pitchFamily="34" charset="-122"/>
                <a:cs typeface="Arial" pitchFamily="34" charset="-120"/>
              </a:rPr>
              <a:t>העצב</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הפמורלי</a:t>
            </a:r>
            <a:r>
              <a:rPr lang="en-US" sz="2400" dirty="0" smtClean="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או</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מתיחה מוגזמת של הגפה.</a:t>
            </a:r>
            <a:endParaRPr lang="en-US" sz="2400" dirty="0"/>
          </a:p>
        </p:txBody>
      </p:sp>
      <p:sp>
        <p:nvSpPr>
          <p:cNvPr id="8" name="Shape 6"/>
          <p:cNvSpPr/>
          <p:nvPr/>
        </p:nvSpPr>
        <p:spPr>
          <a:xfrm>
            <a:off x="853135" y="1417320"/>
            <a:ext cx="5074920" cy="3931920"/>
          </a:xfrm>
          <a:prstGeom prst="roundRect">
            <a:avLst>
              <a:gd name="adj" fmla="val 2791"/>
            </a:avLst>
          </a:prstGeom>
          <a:solidFill>
            <a:srgbClr val="FFFFFF"/>
          </a:solidFill>
          <a:ln/>
          <a:effectLst>
            <a:outerShdw blurRad="127000" dist="38100" dir="5400000" algn="bl" rotWithShape="0">
              <a:srgbClr val="000000">
                <a:alpha val="18000"/>
              </a:srgbClr>
            </a:outerShdw>
          </a:effectLst>
        </p:spPr>
      </p:sp>
      <p:sp>
        <p:nvSpPr>
          <p:cNvPr id="9" name="Shape 7"/>
          <p:cNvSpPr/>
          <p:nvPr/>
        </p:nvSpPr>
        <p:spPr>
          <a:xfrm>
            <a:off x="5059375" y="1645920"/>
            <a:ext cx="548640" cy="548640"/>
          </a:xfrm>
          <a:prstGeom prst="ellipse">
            <a:avLst/>
          </a:prstGeom>
          <a:solidFill>
            <a:srgbClr val="D7A928"/>
          </a:solidFill>
          <a:ln/>
          <a:effectLst>
            <a:outerShdw blurRad="76200" dist="25400" dir="5400000" algn="bl" rotWithShape="0">
              <a:srgbClr val="000000">
                <a:alpha val="25000"/>
              </a:srgbClr>
            </a:outerShdw>
          </a:effectLst>
        </p:spPr>
      </p:sp>
      <p:sp>
        <p:nvSpPr>
          <p:cNvPr id="10" name="Text 8"/>
          <p:cNvSpPr/>
          <p:nvPr/>
        </p:nvSpPr>
        <p:spPr>
          <a:xfrm>
            <a:off x="5059375" y="1645920"/>
            <a:ext cx="548640" cy="548640"/>
          </a:xfrm>
          <a:prstGeom prst="rect">
            <a:avLst/>
          </a:prstGeom>
          <a:noFill/>
          <a:ln/>
        </p:spPr>
        <p:txBody>
          <a:bodyPr wrap="square" rtlCol="0" anchor="ctr"/>
          <a:lstStyle/>
          <a:p>
            <a:pPr marL="0" indent="0" algn="ctr">
              <a:buNone/>
            </a:pPr>
            <a:r>
              <a:rPr lang="en-US" sz="2000" b="1" dirty="0">
                <a:solidFill>
                  <a:srgbClr val="16302E"/>
                </a:solidFill>
                <a:latin typeface="Arial" pitchFamily="34" charset="0"/>
                <a:ea typeface="Arial" pitchFamily="34" charset="-122"/>
                <a:cs typeface="Arial" pitchFamily="34" charset="-120"/>
              </a:rPr>
              <a:t>2</a:t>
            </a:r>
            <a:endParaRPr lang="en-US" sz="2000" dirty="0"/>
          </a:p>
        </p:txBody>
      </p:sp>
      <p:sp>
        <p:nvSpPr>
          <p:cNvPr id="11" name="Text 9"/>
          <p:cNvSpPr/>
          <p:nvPr/>
        </p:nvSpPr>
        <p:spPr>
          <a:xfrm>
            <a:off x="1127455" y="2377440"/>
            <a:ext cx="4526280" cy="502920"/>
          </a:xfrm>
          <a:prstGeom prst="rect">
            <a:avLst/>
          </a:prstGeom>
          <a:noFill/>
          <a:ln/>
        </p:spPr>
        <p:txBody>
          <a:bodyPr wrap="square" rtlCol="0" anchor="ctr"/>
          <a:lstStyle/>
          <a:p>
            <a:pPr marL="0" indent="0" algn="r" rtl="1">
              <a:buNone/>
            </a:pPr>
            <a:r>
              <a:rPr lang="en-US" sz="2400" b="1" dirty="0">
                <a:solidFill>
                  <a:srgbClr val="244A47"/>
                </a:solidFill>
                <a:latin typeface="Arial" pitchFamily="34" charset="0"/>
                <a:ea typeface="Arial" pitchFamily="34" charset="-122"/>
                <a:cs typeface="Arial" pitchFamily="34" charset="-120"/>
              </a:rPr>
              <a:t>רשלנות בהרדמה</a:t>
            </a:r>
            <a:endParaRPr lang="en-US" sz="2400" dirty="0"/>
          </a:p>
        </p:txBody>
      </p:sp>
      <p:sp>
        <p:nvSpPr>
          <p:cNvPr id="12" name="Text 10"/>
          <p:cNvSpPr/>
          <p:nvPr/>
        </p:nvSpPr>
        <p:spPr>
          <a:xfrm>
            <a:off x="1127455" y="2926080"/>
            <a:ext cx="4526280" cy="2194560"/>
          </a:xfrm>
          <a:prstGeom prst="rect">
            <a:avLst/>
          </a:prstGeom>
          <a:noFill/>
          <a:ln/>
        </p:spPr>
        <p:txBody>
          <a:bodyPr wrap="square" rtlCol="0" anchor="ctr"/>
          <a:lstStyle/>
          <a:p>
            <a:pPr marL="0" indent="0" algn="r" rtl="1">
              <a:buNone/>
            </a:pPr>
            <a:r>
              <a:rPr lang="en-US" sz="2400" dirty="0">
                <a:solidFill>
                  <a:srgbClr val="2A2A2A"/>
                </a:solidFill>
                <a:latin typeface="Arial" pitchFamily="34" charset="0"/>
                <a:ea typeface="Arial" pitchFamily="34" charset="-122"/>
                <a:cs typeface="Arial" pitchFamily="34" charset="-120"/>
              </a:rPr>
              <a:t>פגיעה ישירה בשורשי העצבים מרמה שתיים </a:t>
            </a:r>
            <a:r>
              <a:rPr lang="en-US" sz="2400" dirty="0" err="1">
                <a:solidFill>
                  <a:srgbClr val="2A2A2A"/>
                </a:solidFill>
                <a:latin typeface="Arial" pitchFamily="34" charset="0"/>
                <a:ea typeface="Arial" pitchFamily="34" charset="-122"/>
                <a:cs typeface="Arial" pitchFamily="34" charset="-120"/>
              </a:rPr>
              <a:t>עד</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ארבע</a:t>
            </a:r>
            <a:r>
              <a:rPr lang="en-US" sz="2400" dirty="0" smtClean="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כתוצאה</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מריבוי דקירות ההרדמה שלא תועדו.</a:t>
            </a:r>
            <a:endParaRPr lang="en-US" sz="2400" dirty="0"/>
          </a:p>
        </p:txBody>
      </p:sp>
      <p:sp>
        <p:nvSpPr>
          <p:cNvPr id="13" name="Text 11"/>
          <p:cNvSpPr/>
          <p:nvPr/>
        </p:nvSpPr>
        <p:spPr>
          <a:xfrm>
            <a:off x="822960" y="5532120"/>
            <a:ext cx="10515600" cy="822960"/>
          </a:xfrm>
          <a:prstGeom prst="rect">
            <a:avLst/>
          </a:prstGeom>
          <a:noFill/>
          <a:ln/>
        </p:spPr>
        <p:txBody>
          <a:bodyPr wrap="square" rtlCol="0" anchor="ctr"/>
          <a:lstStyle/>
          <a:p>
            <a:pPr marL="0" indent="0" algn="r" rtl="1">
              <a:buNone/>
            </a:pPr>
            <a:r>
              <a:rPr lang="en-US" sz="2400" i="1" dirty="0">
                <a:solidFill>
                  <a:srgbClr val="B5654A"/>
                </a:solidFill>
                <a:latin typeface="Arial" pitchFamily="34" charset="0"/>
                <a:ea typeface="Arial" pitchFamily="34" charset="-122"/>
                <a:cs typeface="Arial" pitchFamily="34" charset="-120"/>
              </a:rPr>
              <a:t>שתי החלופות </a:t>
            </a:r>
            <a:r>
              <a:rPr lang="en-US" sz="2400" i="1" dirty="0" err="1">
                <a:solidFill>
                  <a:srgbClr val="B5654A"/>
                </a:solidFill>
                <a:latin typeface="Arial" pitchFamily="34" charset="0"/>
                <a:ea typeface="Arial" pitchFamily="34" charset="-122"/>
                <a:cs typeface="Arial" pitchFamily="34" charset="-120"/>
              </a:rPr>
              <a:t>נטענות</a:t>
            </a:r>
            <a:r>
              <a:rPr lang="en-US" sz="2400" i="1" dirty="0">
                <a:solidFill>
                  <a:srgbClr val="B5654A"/>
                </a:solidFill>
                <a:latin typeface="Arial" pitchFamily="34" charset="0"/>
                <a:ea typeface="Arial" pitchFamily="34" charset="-122"/>
                <a:cs typeface="Arial" pitchFamily="34" charset="-120"/>
              </a:rPr>
              <a:t> </a:t>
            </a:r>
            <a:r>
              <a:rPr lang="en-US" sz="2400" i="1" dirty="0" err="1" smtClean="0">
                <a:solidFill>
                  <a:srgbClr val="B5654A"/>
                </a:solidFill>
                <a:latin typeface="Arial" pitchFamily="34" charset="0"/>
                <a:ea typeface="Arial" pitchFamily="34" charset="-122"/>
                <a:cs typeface="Arial" pitchFamily="34" charset="-120"/>
              </a:rPr>
              <a:t>במצטבר</a:t>
            </a:r>
            <a:r>
              <a:rPr lang="en-US" sz="2400" i="1" dirty="0" smtClean="0">
                <a:solidFill>
                  <a:srgbClr val="B5654A"/>
                </a:solidFill>
                <a:latin typeface="Arial" pitchFamily="34" charset="0"/>
                <a:ea typeface="Arial" pitchFamily="34" charset="-122"/>
                <a:cs typeface="Arial" pitchFamily="34" charset="-120"/>
              </a:rPr>
              <a:t> </a:t>
            </a:r>
            <a:r>
              <a:rPr lang="en-US" sz="2400" i="1" dirty="0">
                <a:solidFill>
                  <a:srgbClr val="B5654A"/>
                </a:solidFill>
                <a:latin typeface="Arial" pitchFamily="34" charset="0"/>
                <a:ea typeface="Arial" pitchFamily="34" charset="-122"/>
                <a:cs typeface="Arial" pitchFamily="34" charset="-120"/>
              </a:rPr>
              <a:t>ותומכות </a:t>
            </a:r>
            <a:r>
              <a:rPr lang="en-US" sz="2400" i="1" dirty="0" err="1">
                <a:solidFill>
                  <a:srgbClr val="B5654A"/>
                </a:solidFill>
                <a:latin typeface="Arial" pitchFamily="34" charset="0"/>
                <a:ea typeface="Arial" pitchFamily="34" charset="-122"/>
                <a:cs typeface="Arial" pitchFamily="34" charset="-120"/>
              </a:rPr>
              <a:t>זו</a:t>
            </a:r>
            <a:r>
              <a:rPr lang="en-US" sz="2400" i="1" dirty="0">
                <a:solidFill>
                  <a:srgbClr val="B5654A"/>
                </a:solidFill>
                <a:latin typeface="Arial" pitchFamily="34" charset="0"/>
                <a:ea typeface="Arial" pitchFamily="34" charset="-122"/>
                <a:cs typeface="Arial" pitchFamily="34" charset="-120"/>
              </a:rPr>
              <a:t> </a:t>
            </a:r>
            <a:r>
              <a:rPr lang="en-US" sz="2400" i="1" dirty="0" err="1" smtClean="0">
                <a:solidFill>
                  <a:srgbClr val="B5654A"/>
                </a:solidFill>
                <a:latin typeface="Arial" pitchFamily="34" charset="0"/>
                <a:ea typeface="Arial" pitchFamily="34" charset="-122"/>
                <a:cs typeface="Arial" pitchFamily="34" charset="-120"/>
              </a:rPr>
              <a:t>בזו</a:t>
            </a:r>
            <a:r>
              <a:rPr lang="en-US" sz="2400" i="1" dirty="0" smtClean="0">
                <a:solidFill>
                  <a:srgbClr val="B5654A"/>
                </a:solidFill>
                <a:latin typeface="Arial" pitchFamily="34" charset="0"/>
                <a:ea typeface="Arial" pitchFamily="34" charset="-122"/>
                <a:cs typeface="Arial" pitchFamily="34" charset="-120"/>
              </a:rPr>
              <a:t> </a:t>
            </a:r>
            <a:r>
              <a:rPr lang="en-US" sz="2400" i="1" dirty="0" err="1" smtClean="0">
                <a:solidFill>
                  <a:srgbClr val="B5654A"/>
                </a:solidFill>
                <a:latin typeface="Arial" pitchFamily="34" charset="0"/>
                <a:ea typeface="Arial" pitchFamily="34" charset="-122"/>
                <a:cs typeface="Arial" pitchFamily="34" charset="-120"/>
              </a:rPr>
              <a:t>אותו</a:t>
            </a:r>
            <a:r>
              <a:rPr lang="en-US" sz="2400" i="1" dirty="0" smtClean="0">
                <a:solidFill>
                  <a:srgbClr val="B5654A"/>
                </a:solidFill>
                <a:latin typeface="Arial" pitchFamily="34" charset="0"/>
                <a:ea typeface="Arial" pitchFamily="34" charset="-122"/>
                <a:cs typeface="Arial" pitchFamily="34" charset="-120"/>
              </a:rPr>
              <a:t> </a:t>
            </a:r>
            <a:r>
              <a:rPr lang="en-US" sz="2400" i="1" dirty="0">
                <a:solidFill>
                  <a:srgbClr val="B5654A"/>
                </a:solidFill>
                <a:latin typeface="Arial" pitchFamily="34" charset="0"/>
                <a:ea typeface="Arial" pitchFamily="34" charset="-122"/>
                <a:cs typeface="Arial" pitchFamily="34" charset="-120"/>
              </a:rPr>
              <a:t>אירוע </a:t>
            </a:r>
            <a:r>
              <a:rPr lang="en-US" sz="2400" i="1" dirty="0" err="1">
                <a:solidFill>
                  <a:srgbClr val="B5654A"/>
                </a:solidFill>
                <a:latin typeface="Arial" pitchFamily="34" charset="0"/>
                <a:ea typeface="Arial" pitchFamily="34" charset="-122"/>
                <a:cs typeface="Arial" pitchFamily="34" charset="-120"/>
              </a:rPr>
              <a:t>נוירולוגי</a:t>
            </a:r>
            <a:r>
              <a:rPr lang="en-US" sz="2400" i="1" dirty="0">
                <a:solidFill>
                  <a:srgbClr val="B5654A"/>
                </a:solidFill>
                <a:latin typeface="Arial" pitchFamily="34" charset="0"/>
                <a:ea typeface="Arial" pitchFamily="34" charset="-122"/>
                <a:cs typeface="Arial" pitchFamily="34" charset="-120"/>
              </a:rPr>
              <a:t> </a:t>
            </a:r>
            <a:r>
              <a:rPr lang="en-US" sz="2400" i="1" dirty="0" smtClean="0">
                <a:solidFill>
                  <a:srgbClr val="B5654A"/>
                </a:solidFill>
                <a:latin typeface="Arial" pitchFamily="34" charset="0"/>
                <a:ea typeface="Arial" pitchFamily="34" charset="-122"/>
                <a:cs typeface="Arial" pitchFamily="34" charset="-120"/>
              </a:rPr>
              <a:t> </a:t>
            </a:r>
            <a:endParaRPr lang="en-US" sz="2400" dirty="0"/>
          </a:p>
        </p:txBody>
      </p:sp>
      <p:sp>
        <p:nvSpPr>
          <p:cNvPr id="14" name="Text 12"/>
          <p:cNvSpPr/>
          <p:nvPr/>
        </p:nvSpPr>
        <p:spPr>
          <a:xfrm>
            <a:off x="457200" y="6492240"/>
            <a:ext cx="4572000" cy="274320"/>
          </a:xfrm>
          <a:prstGeom prst="rect">
            <a:avLst/>
          </a:prstGeom>
          <a:noFill/>
          <a:ln/>
        </p:spPr>
        <p:txBody>
          <a:bodyPr wrap="square" rtlCol="0" anchor="ctr"/>
          <a:lstStyle/>
          <a:p>
            <a:pPr marL="0" indent="0" algn="l">
              <a:buNone/>
            </a:pPr>
            <a:endParaRPr lang="en-US" sz="1200" dirty="0"/>
          </a:p>
        </p:txBody>
      </p:sp>
      <p:sp>
        <p:nvSpPr>
          <p:cNvPr id="15" name="Text 13"/>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244A47">
                    <a:alpha val="55000"/>
                  </a:srgbClr>
                </a:solidFill>
                <a:latin typeface="Arial" pitchFamily="34" charset="0"/>
                <a:ea typeface="Arial" pitchFamily="34" charset="-122"/>
                <a:cs typeface="Arial" pitchFamily="34" charset="-120"/>
              </a:rPr>
              <a:t>6</a:t>
            </a:r>
            <a:endParaRPr lang="en-US" sz="1200" dirty="0"/>
          </a:p>
        </p:txBody>
      </p:sp>
    </p:spTree>
    <p:extLst>
      <p:ext uri="{BB962C8B-B14F-4D97-AF65-F5344CB8AC3E}">
        <p14:creationId xmlns:p14="http://schemas.microsoft.com/office/powerpoint/2010/main" val="3720852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22960" y="502920"/>
            <a:ext cx="10515600" cy="685800"/>
          </a:xfrm>
          <a:prstGeom prst="rect">
            <a:avLst/>
          </a:prstGeom>
          <a:noFill/>
          <a:ln/>
        </p:spPr>
        <p:txBody>
          <a:bodyPr wrap="square" rtlCol="0" anchor="ctr"/>
          <a:lstStyle/>
          <a:p>
            <a:pPr marL="0" indent="0" algn="r" rtl="1">
              <a:buNone/>
            </a:pPr>
            <a:r>
              <a:rPr lang="he-IL" sz="3400" b="1" dirty="0" smtClean="0">
                <a:solidFill>
                  <a:srgbClr val="244A47"/>
                </a:solidFill>
                <a:latin typeface="Arial" pitchFamily="34" charset="0"/>
                <a:ea typeface="Arial" pitchFamily="34" charset="-122"/>
                <a:cs typeface="Arial" pitchFamily="34" charset="-120"/>
              </a:rPr>
              <a:t>תיק אחר: איך יודעים אם היה חסם עצבי בניתוח</a:t>
            </a:r>
            <a:endParaRPr lang="en-US" sz="3400" dirty="0"/>
          </a:p>
        </p:txBody>
      </p:sp>
      <p:sp>
        <p:nvSpPr>
          <p:cNvPr id="3" name="Text 1"/>
          <p:cNvSpPr/>
          <p:nvPr/>
        </p:nvSpPr>
        <p:spPr>
          <a:xfrm>
            <a:off x="822960" y="1207008"/>
            <a:ext cx="10515600" cy="502920"/>
          </a:xfrm>
          <a:prstGeom prst="rect">
            <a:avLst/>
          </a:prstGeom>
          <a:noFill/>
          <a:ln/>
        </p:spPr>
        <p:txBody>
          <a:bodyPr wrap="square" rtlCol="0" anchor="ctr"/>
          <a:lstStyle/>
          <a:p>
            <a:pPr marL="0" indent="0" algn="r" rtl="1">
              <a:buNone/>
            </a:pPr>
            <a:endParaRPr lang="en-US" sz="2400" dirty="0"/>
          </a:p>
        </p:txBody>
      </p:sp>
      <p:sp>
        <p:nvSpPr>
          <p:cNvPr id="4" name="Shape 2"/>
          <p:cNvSpPr/>
          <p:nvPr/>
        </p:nvSpPr>
        <p:spPr>
          <a:xfrm>
            <a:off x="822960" y="1965960"/>
            <a:ext cx="10515600" cy="4206240"/>
          </a:xfrm>
          <a:prstGeom prst="roundRect">
            <a:avLst>
              <a:gd name="adj" fmla="val 2609"/>
            </a:avLst>
          </a:prstGeom>
          <a:solidFill>
            <a:srgbClr val="FFFFFF"/>
          </a:solidFill>
          <a:ln/>
          <a:effectLst>
            <a:outerShdw blurRad="127000" dist="38100" dir="5400000" algn="bl" rotWithShape="0">
              <a:srgbClr val="000000">
                <a:alpha val="18000"/>
              </a:srgbClr>
            </a:outerShdw>
          </a:effectLst>
        </p:spPr>
      </p:sp>
      <p:sp>
        <p:nvSpPr>
          <p:cNvPr id="5" name="Text 3"/>
          <p:cNvSpPr/>
          <p:nvPr/>
        </p:nvSpPr>
        <p:spPr>
          <a:xfrm>
            <a:off x="1188720" y="2331720"/>
            <a:ext cx="9784080" cy="3657600"/>
          </a:xfrm>
          <a:prstGeom prst="rect">
            <a:avLst/>
          </a:prstGeom>
          <a:noFill/>
          <a:ln/>
        </p:spPr>
        <p:txBody>
          <a:bodyPr wrap="square" rtlCol="0" anchor="ctr"/>
          <a:lstStyle/>
          <a:p>
            <a:pPr marL="228600" indent="-228600" algn="r" rtl="1">
              <a:spcAft>
                <a:spcPts val="1400"/>
              </a:spcAft>
              <a:buSzPct val="100000"/>
              <a:buChar char="●"/>
            </a:pPr>
            <a:r>
              <a:rPr lang="he-IL" sz="2400" dirty="0" smtClean="0"/>
              <a:t>ניתוח </a:t>
            </a:r>
            <a:r>
              <a:rPr lang="he-IL" sz="2400" dirty="0"/>
              <a:t>לקיבוע שבר בפיקת הברך.</a:t>
            </a:r>
          </a:p>
          <a:p>
            <a:pPr marL="228600" indent="-228600" algn="r" rtl="1">
              <a:spcAft>
                <a:spcPts val="1400"/>
              </a:spcAft>
              <a:buSzPct val="100000"/>
              <a:buChar char="●"/>
            </a:pPr>
            <a:r>
              <a:rPr lang="he-IL" sz="2400" dirty="0"/>
              <a:t>דו"ח הניתוח ודו"ח ההרדמה תיעדו הרדמה כללית בלבד.</a:t>
            </a:r>
          </a:p>
          <a:p>
            <a:pPr marL="228600" indent="-228600" algn="r" rtl="1">
              <a:spcAft>
                <a:spcPts val="1400"/>
              </a:spcAft>
              <a:buSzPct val="100000"/>
              <a:buChar char="●"/>
            </a:pPr>
            <a:r>
              <a:rPr lang="he-IL" sz="2400" dirty="0"/>
              <a:t>אבל ברשימת התרופות בפועל מופיעה </a:t>
            </a:r>
            <a:r>
              <a:rPr lang="he-IL" sz="2400" b="1" u="sng" dirty="0" err="1"/>
              <a:t>נרופין</a:t>
            </a:r>
            <a:r>
              <a:rPr lang="he-IL" sz="2400" dirty="0"/>
              <a:t>, תרופה שמשמשת לחסם עצבי אזורי.</a:t>
            </a:r>
          </a:p>
          <a:p>
            <a:pPr marL="228600" indent="-228600" algn="r" rtl="1">
              <a:spcAft>
                <a:spcPts val="1400"/>
              </a:spcAft>
              <a:buSzPct val="100000"/>
              <a:buChar char="●"/>
            </a:pPr>
            <a:r>
              <a:rPr lang="he-IL" sz="2400" dirty="0"/>
              <a:t>כלומר: בוצע לו חסם עצבי שלא הוזכר בשום דו"ח רשמי. המטופל לא ידע שמתכננים לבצע לו חסם, לא קיבל שום הסבר, ולא חתם שום טופס הסכמה לגביו.</a:t>
            </a:r>
          </a:p>
          <a:p>
            <a:pPr marL="228600" indent="-228600" algn="r" rtl="1">
              <a:spcAft>
                <a:spcPts val="1400"/>
              </a:spcAft>
              <a:buSzPct val="100000"/>
              <a:buChar char="●"/>
            </a:pPr>
            <a:endParaRPr lang="en-US" sz="2400" dirty="0"/>
          </a:p>
        </p:txBody>
      </p:sp>
      <p:sp>
        <p:nvSpPr>
          <p:cNvPr id="6" name="Text 4"/>
          <p:cNvSpPr/>
          <p:nvPr/>
        </p:nvSpPr>
        <p:spPr>
          <a:xfrm>
            <a:off x="457200" y="6492240"/>
            <a:ext cx="4572000" cy="274320"/>
          </a:xfrm>
          <a:prstGeom prst="rect">
            <a:avLst/>
          </a:prstGeom>
          <a:noFill/>
          <a:ln/>
        </p:spPr>
        <p:txBody>
          <a:bodyPr wrap="square" rtlCol="0" anchor="ctr"/>
          <a:lstStyle/>
          <a:p>
            <a:pPr marL="0" indent="0" algn="l">
              <a:buNone/>
            </a:pPr>
            <a:endParaRPr lang="en-US" sz="1200" dirty="0"/>
          </a:p>
        </p:txBody>
      </p:sp>
      <p:sp>
        <p:nvSpPr>
          <p:cNvPr id="7" name="Text 5"/>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244A47">
                    <a:alpha val="55000"/>
                  </a:srgbClr>
                </a:solidFill>
                <a:latin typeface="Arial" pitchFamily="34" charset="0"/>
                <a:ea typeface="Arial" pitchFamily="34" charset="-122"/>
                <a:cs typeface="Arial" pitchFamily="34" charset="-120"/>
              </a:rPr>
              <a:t>8</a:t>
            </a:r>
            <a:endParaRPr lang="en-US" sz="1200" dirty="0"/>
          </a:p>
        </p:txBody>
      </p:sp>
    </p:spTree>
    <p:extLst>
      <p:ext uri="{BB962C8B-B14F-4D97-AF65-F5344CB8AC3E}">
        <p14:creationId xmlns:p14="http://schemas.microsoft.com/office/powerpoint/2010/main" val="931616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509760" y="-1828800"/>
            <a:ext cx="4572000" cy="4572000"/>
          </a:xfrm>
          <a:prstGeom prst="rect">
            <a:avLst/>
          </a:prstGeom>
        </p:spPr>
      </p:pic>
      <p:sp>
        <p:nvSpPr>
          <p:cNvPr id="3" name="Text 0"/>
          <p:cNvSpPr/>
          <p:nvPr/>
        </p:nvSpPr>
        <p:spPr>
          <a:xfrm>
            <a:off x="822960" y="502920"/>
            <a:ext cx="10515600" cy="731520"/>
          </a:xfrm>
          <a:prstGeom prst="rect">
            <a:avLst/>
          </a:prstGeom>
          <a:noFill/>
          <a:ln/>
        </p:spPr>
        <p:txBody>
          <a:bodyPr wrap="square" rtlCol="0" anchor="ctr"/>
          <a:lstStyle/>
          <a:p>
            <a:pPr marL="0" indent="0" algn="r" rtl="1">
              <a:buNone/>
            </a:pPr>
            <a:r>
              <a:rPr lang="he-IL" sz="3200" b="1" dirty="0" smtClean="0">
                <a:solidFill>
                  <a:srgbClr val="D7A928"/>
                </a:solidFill>
                <a:latin typeface="Arial" pitchFamily="34" charset="0"/>
                <a:ea typeface="Arial" pitchFamily="34" charset="-122"/>
                <a:cs typeface="Arial" pitchFamily="34" charset="-120"/>
              </a:rPr>
              <a:t>כיצד </a:t>
            </a:r>
            <a:r>
              <a:rPr lang="en-US" sz="3200" b="1" dirty="0" err="1" smtClean="0">
                <a:solidFill>
                  <a:srgbClr val="D7A928"/>
                </a:solidFill>
                <a:latin typeface="Arial" pitchFamily="34" charset="0"/>
                <a:ea typeface="Arial" pitchFamily="34" charset="-122"/>
                <a:cs typeface="Arial" pitchFamily="34" charset="-120"/>
              </a:rPr>
              <a:t>בלוק</a:t>
            </a:r>
            <a:r>
              <a:rPr lang="en-US" sz="3200" b="1" dirty="0" smtClean="0">
                <a:solidFill>
                  <a:srgbClr val="D7A928"/>
                </a:solidFill>
                <a:latin typeface="Arial" pitchFamily="34" charset="0"/>
                <a:ea typeface="Arial" pitchFamily="34" charset="-122"/>
                <a:cs typeface="Arial" pitchFamily="34" charset="-120"/>
              </a:rPr>
              <a:t> </a:t>
            </a:r>
            <a:r>
              <a:rPr lang="he-IL" sz="3200" b="1" dirty="0" smtClean="0">
                <a:solidFill>
                  <a:srgbClr val="D7A928"/>
                </a:solidFill>
                <a:latin typeface="Arial" pitchFamily="34" charset="0"/>
                <a:ea typeface="Arial" pitchFamily="34" charset="-122"/>
                <a:cs typeface="Arial" pitchFamily="34" charset="-120"/>
              </a:rPr>
              <a:t>עצבי </a:t>
            </a:r>
            <a:r>
              <a:rPr lang="en-US" sz="3200" b="1" dirty="0" err="1" smtClean="0">
                <a:solidFill>
                  <a:srgbClr val="D7A928"/>
                </a:solidFill>
                <a:latin typeface="Arial" pitchFamily="34" charset="0"/>
                <a:ea typeface="Arial" pitchFamily="34" charset="-122"/>
                <a:cs typeface="Arial" pitchFamily="34" charset="-120"/>
              </a:rPr>
              <a:t>לא</a:t>
            </a:r>
            <a:r>
              <a:rPr lang="en-US" sz="3200" b="1" dirty="0" smtClean="0">
                <a:solidFill>
                  <a:srgbClr val="D7A928"/>
                </a:solidFill>
                <a:latin typeface="Arial" pitchFamily="34" charset="0"/>
                <a:ea typeface="Arial" pitchFamily="34" charset="-122"/>
                <a:cs typeface="Arial" pitchFamily="34" charset="-120"/>
              </a:rPr>
              <a:t> </a:t>
            </a:r>
            <a:r>
              <a:rPr lang="en-US" sz="3200" b="1" dirty="0" err="1" smtClean="0">
                <a:solidFill>
                  <a:srgbClr val="D7A928"/>
                </a:solidFill>
                <a:latin typeface="Arial" pitchFamily="34" charset="0"/>
                <a:ea typeface="Arial" pitchFamily="34" charset="-122"/>
                <a:cs typeface="Arial" pitchFamily="34" charset="-120"/>
              </a:rPr>
              <a:t>מתועד</a:t>
            </a:r>
            <a:r>
              <a:rPr lang="en-US" sz="3200" b="1" dirty="0" smtClean="0">
                <a:solidFill>
                  <a:srgbClr val="D7A928"/>
                </a:solidFill>
                <a:latin typeface="Arial" pitchFamily="34" charset="0"/>
                <a:ea typeface="Arial" pitchFamily="34" charset="-122"/>
                <a:cs typeface="Arial" pitchFamily="34" charset="-120"/>
              </a:rPr>
              <a:t> </a:t>
            </a:r>
            <a:r>
              <a:rPr lang="en-US" sz="3200" b="1" dirty="0" err="1" smtClean="0">
                <a:solidFill>
                  <a:srgbClr val="D7A928"/>
                </a:solidFill>
                <a:latin typeface="Arial" pitchFamily="34" charset="0"/>
                <a:ea typeface="Arial" pitchFamily="34" charset="-122"/>
                <a:cs typeface="Arial" pitchFamily="34" charset="-120"/>
              </a:rPr>
              <a:t>עלול</a:t>
            </a:r>
            <a:r>
              <a:rPr lang="en-US" sz="3200" b="1" dirty="0" smtClean="0">
                <a:solidFill>
                  <a:srgbClr val="D7A928"/>
                </a:solidFill>
                <a:latin typeface="Arial" pitchFamily="34" charset="0"/>
                <a:ea typeface="Arial" pitchFamily="34" charset="-122"/>
                <a:cs typeface="Arial" pitchFamily="34" charset="-120"/>
              </a:rPr>
              <a:t> </a:t>
            </a:r>
            <a:r>
              <a:rPr lang="en-US" sz="3200" b="1" dirty="0" err="1" smtClean="0">
                <a:solidFill>
                  <a:srgbClr val="D7A928"/>
                </a:solidFill>
                <a:latin typeface="Arial" pitchFamily="34" charset="0"/>
                <a:ea typeface="Arial" pitchFamily="34" charset="-122"/>
                <a:cs typeface="Arial" pitchFamily="34" charset="-120"/>
              </a:rPr>
              <a:t>להזיק</a:t>
            </a:r>
            <a:endParaRPr lang="en-US" sz="3200" dirty="0"/>
          </a:p>
        </p:txBody>
      </p:sp>
      <p:sp>
        <p:nvSpPr>
          <p:cNvPr id="4" name="Text 1"/>
          <p:cNvSpPr/>
          <p:nvPr/>
        </p:nvSpPr>
        <p:spPr>
          <a:xfrm>
            <a:off x="822960" y="1188720"/>
            <a:ext cx="10515600" cy="548640"/>
          </a:xfrm>
          <a:prstGeom prst="rect">
            <a:avLst/>
          </a:prstGeom>
          <a:noFill/>
          <a:ln/>
        </p:spPr>
        <p:txBody>
          <a:bodyPr wrap="square" rtlCol="0" anchor="ctr"/>
          <a:lstStyle/>
          <a:p>
            <a:pPr marL="0" indent="0" algn="r" rtl="1">
              <a:buNone/>
            </a:pPr>
            <a:endParaRPr lang="en-US" sz="2100" dirty="0">
              <a:solidFill>
                <a:schemeClr val="tx1">
                  <a:lumMod val="75000"/>
                  <a:lumOff val="25000"/>
                </a:schemeClr>
              </a:solidFill>
            </a:endParaRPr>
          </a:p>
        </p:txBody>
      </p:sp>
      <p:sp>
        <p:nvSpPr>
          <p:cNvPr id="5" name="Shape 2"/>
          <p:cNvSpPr/>
          <p:nvPr/>
        </p:nvSpPr>
        <p:spPr>
          <a:xfrm>
            <a:off x="822960" y="1874520"/>
            <a:ext cx="10515600" cy="3200400"/>
          </a:xfrm>
          <a:prstGeom prst="roundRect">
            <a:avLst>
              <a:gd name="adj" fmla="val 3429"/>
            </a:avLst>
          </a:prstGeom>
          <a:solidFill>
            <a:srgbClr val="FFFFFF"/>
          </a:solidFill>
          <a:ln/>
          <a:effectLst>
            <a:outerShdw blurRad="127000" dist="38100" dir="5400000" algn="bl" rotWithShape="0">
              <a:srgbClr val="000000">
                <a:alpha val="18000"/>
              </a:srgbClr>
            </a:outerShdw>
          </a:effectLst>
        </p:spPr>
      </p:sp>
      <p:sp>
        <p:nvSpPr>
          <p:cNvPr id="6" name="Text 3"/>
          <p:cNvSpPr/>
          <p:nvPr/>
        </p:nvSpPr>
        <p:spPr>
          <a:xfrm>
            <a:off x="1188720" y="2194560"/>
            <a:ext cx="9784080" cy="2743200"/>
          </a:xfrm>
          <a:prstGeom prst="rect">
            <a:avLst/>
          </a:prstGeom>
          <a:noFill/>
          <a:ln/>
        </p:spPr>
        <p:txBody>
          <a:bodyPr wrap="square" rtlCol="0" anchor="ctr"/>
          <a:lstStyle/>
          <a:p>
            <a:pPr marL="228600" indent="-228600" algn="r" rtl="1">
              <a:spcAft>
                <a:spcPts val="1400"/>
              </a:spcAft>
              <a:buSzPct val="100000"/>
              <a:buChar char="●"/>
            </a:pPr>
            <a:r>
              <a:rPr lang="en-US" sz="2400" dirty="0">
                <a:solidFill>
                  <a:srgbClr val="2A2A2A"/>
                </a:solidFill>
                <a:latin typeface="Arial" pitchFamily="34" charset="0"/>
                <a:ea typeface="Arial" pitchFamily="34" charset="-122"/>
                <a:cs typeface="Arial" pitchFamily="34" charset="-120"/>
              </a:rPr>
              <a:t>פגיעה ישירה בעצב </a:t>
            </a:r>
            <a:r>
              <a:rPr lang="en-US" sz="2400" dirty="0" err="1">
                <a:solidFill>
                  <a:srgbClr val="2A2A2A"/>
                </a:solidFill>
                <a:latin typeface="Arial" pitchFamily="34" charset="0"/>
                <a:ea typeface="Arial" pitchFamily="34" charset="-122"/>
                <a:cs typeface="Arial" pitchFamily="34" charset="-120"/>
              </a:rPr>
              <a:t>מהמחט</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עצמה</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אם ההחדרה אינה מדויקת.</a:t>
            </a:r>
            <a:endParaRPr lang="en-US" sz="2400" dirty="0"/>
          </a:p>
          <a:p>
            <a:pPr marL="228600" indent="-228600" algn="r" rtl="1">
              <a:spcAft>
                <a:spcPts val="1400"/>
              </a:spcAft>
              <a:buSzPct val="100000"/>
              <a:buChar char="●"/>
            </a:pPr>
            <a:r>
              <a:rPr lang="en-US" sz="2400" dirty="0">
                <a:solidFill>
                  <a:srgbClr val="2A2A2A"/>
                </a:solidFill>
                <a:latin typeface="Arial" pitchFamily="34" charset="0"/>
                <a:ea typeface="Arial" pitchFamily="34" charset="-122"/>
                <a:cs typeface="Arial" pitchFamily="34" charset="-120"/>
              </a:rPr>
              <a:t>הזרקת חומר האלחוש לתוך </a:t>
            </a:r>
            <a:r>
              <a:rPr lang="en-US" sz="2400" dirty="0" err="1">
                <a:solidFill>
                  <a:srgbClr val="2A2A2A"/>
                </a:solidFill>
                <a:latin typeface="Arial" pitchFamily="34" charset="0"/>
                <a:ea typeface="Arial" pitchFamily="34" charset="-122"/>
                <a:cs typeface="Arial" pitchFamily="34" charset="-120"/>
              </a:rPr>
              <a:t>העצב</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עצמו</a:t>
            </a:r>
            <a:r>
              <a:rPr lang="en-US" sz="2400" dirty="0" smtClean="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במקום</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סביבו בלבד.</a:t>
            </a:r>
            <a:endParaRPr lang="en-US" sz="2400" dirty="0"/>
          </a:p>
          <a:p>
            <a:pPr marL="228600" indent="-228600" algn="r" rtl="1">
              <a:spcAft>
                <a:spcPts val="1400"/>
              </a:spcAft>
              <a:buSzPct val="100000"/>
              <a:buChar char="●"/>
            </a:pPr>
            <a:r>
              <a:rPr lang="en-US" sz="2400" dirty="0">
                <a:solidFill>
                  <a:srgbClr val="2A2A2A"/>
                </a:solidFill>
                <a:latin typeface="Arial" pitchFamily="34" charset="0"/>
                <a:ea typeface="Arial" pitchFamily="34" charset="-122"/>
                <a:cs typeface="Arial" pitchFamily="34" charset="-120"/>
              </a:rPr>
              <a:t>דימום או לחץ מקומי סביב העצב.</a:t>
            </a:r>
            <a:endParaRPr lang="en-US" sz="2400" dirty="0"/>
          </a:p>
          <a:p>
            <a:pPr marL="228600" indent="-228600" algn="r" rtl="1">
              <a:spcAft>
                <a:spcPts val="1400"/>
              </a:spcAft>
              <a:buSzPct val="100000"/>
              <a:buChar char="●"/>
            </a:pPr>
            <a:r>
              <a:rPr lang="en-US" sz="2400" dirty="0">
                <a:solidFill>
                  <a:srgbClr val="2A2A2A"/>
                </a:solidFill>
                <a:latin typeface="Arial" pitchFamily="34" charset="0"/>
                <a:ea typeface="Arial" pitchFamily="34" charset="-122"/>
                <a:cs typeface="Arial" pitchFamily="34" charset="-120"/>
              </a:rPr>
              <a:t>כשהמטופל תחת </a:t>
            </a:r>
            <a:r>
              <a:rPr lang="en-US" sz="2400" dirty="0" err="1">
                <a:solidFill>
                  <a:srgbClr val="2A2A2A"/>
                </a:solidFill>
                <a:latin typeface="Arial" pitchFamily="34" charset="0"/>
                <a:ea typeface="Arial" pitchFamily="34" charset="-122"/>
                <a:cs typeface="Arial" pitchFamily="34" charset="-120"/>
              </a:rPr>
              <a:t>הרדמה</a:t>
            </a:r>
            <a:r>
              <a:rPr lang="en-US" sz="2400" dirty="0">
                <a:solidFill>
                  <a:srgbClr val="2A2A2A"/>
                </a:solidFill>
                <a:latin typeface="Arial" pitchFamily="34" charset="0"/>
                <a:ea typeface="Arial" pitchFamily="34" charset="-122"/>
                <a:cs typeface="Arial" pitchFamily="34" charset="-120"/>
              </a:rPr>
              <a:t> </a:t>
            </a:r>
            <a:r>
              <a:rPr lang="en-US" sz="2400" dirty="0" err="1" smtClean="0">
                <a:solidFill>
                  <a:srgbClr val="2A2A2A"/>
                </a:solidFill>
                <a:latin typeface="Arial" pitchFamily="34" charset="0"/>
                <a:ea typeface="Arial" pitchFamily="34" charset="-122"/>
                <a:cs typeface="Arial" pitchFamily="34" charset="-120"/>
              </a:rPr>
              <a:t>כללית</a:t>
            </a:r>
            <a:r>
              <a:rPr lang="en-US" sz="2400" dirty="0" smtClean="0">
                <a:solidFill>
                  <a:srgbClr val="2A2A2A"/>
                </a:solidFill>
                <a:latin typeface="Arial" pitchFamily="34" charset="0"/>
                <a:ea typeface="Arial" pitchFamily="34" charset="-122"/>
                <a:cs typeface="Arial" pitchFamily="34" charset="-120"/>
              </a:rPr>
              <a:t> </a:t>
            </a:r>
            <a:r>
              <a:rPr lang="en-US" sz="2400" dirty="0">
                <a:solidFill>
                  <a:srgbClr val="2A2A2A"/>
                </a:solidFill>
                <a:latin typeface="Arial" pitchFamily="34" charset="0"/>
                <a:ea typeface="Arial" pitchFamily="34" charset="-122"/>
                <a:cs typeface="Arial" pitchFamily="34" charset="-120"/>
              </a:rPr>
              <a:t>הוא לא יכול להתריע בזמן אמת על כאב חריג בעת החדרת המחט או ההזרקה.</a:t>
            </a:r>
            <a:endParaRPr lang="en-US" sz="2400" dirty="0"/>
          </a:p>
        </p:txBody>
      </p:sp>
      <p:sp>
        <p:nvSpPr>
          <p:cNvPr id="7" name="Shape 4"/>
          <p:cNvSpPr/>
          <p:nvPr/>
        </p:nvSpPr>
        <p:spPr>
          <a:xfrm>
            <a:off x="822960" y="5257800"/>
            <a:ext cx="10515600" cy="1005840"/>
          </a:xfrm>
          <a:prstGeom prst="roundRect">
            <a:avLst>
              <a:gd name="adj" fmla="val 9091"/>
            </a:avLst>
          </a:prstGeom>
          <a:solidFill>
            <a:srgbClr val="B5654A"/>
          </a:solidFill>
          <a:ln/>
        </p:spPr>
      </p:sp>
      <p:sp>
        <p:nvSpPr>
          <p:cNvPr id="8" name="Text 5"/>
          <p:cNvSpPr/>
          <p:nvPr/>
        </p:nvSpPr>
        <p:spPr>
          <a:xfrm>
            <a:off x="1188720" y="5394960"/>
            <a:ext cx="9784080" cy="731520"/>
          </a:xfrm>
          <a:prstGeom prst="rect">
            <a:avLst/>
          </a:prstGeom>
          <a:noFill/>
          <a:ln/>
        </p:spPr>
        <p:txBody>
          <a:bodyPr wrap="square" rtlCol="0" anchor="ctr"/>
          <a:lstStyle/>
          <a:p>
            <a:pPr algn="r" rtl="1"/>
            <a:r>
              <a:rPr lang="he-IL" sz="2200" dirty="0">
                <a:solidFill>
                  <a:schemeClr val="bg1">
                    <a:lumMod val="95000"/>
                  </a:schemeClr>
                </a:solidFill>
              </a:rPr>
              <a:t>הדגל האדום: כאב חריג שמופיע מיד בהתעוררות באזור שונה מהניתוח עצמו.</a:t>
            </a:r>
          </a:p>
          <a:p>
            <a:pPr marL="0" indent="0" algn="r" rtl="1">
              <a:buNone/>
            </a:pPr>
            <a:endParaRPr lang="en-US" sz="2200" dirty="0">
              <a:solidFill>
                <a:schemeClr val="bg1">
                  <a:lumMod val="95000"/>
                </a:schemeClr>
              </a:solidFill>
            </a:endParaRPr>
          </a:p>
        </p:txBody>
      </p:sp>
      <p:sp>
        <p:nvSpPr>
          <p:cNvPr id="9" name="Text 6"/>
          <p:cNvSpPr/>
          <p:nvPr/>
        </p:nvSpPr>
        <p:spPr>
          <a:xfrm>
            <a:off x="457200" y="6492240"/>
            <a:ext cx="4572000" cy="274320"/>
          </a:xfrm>
          <a:prstGeom prst="rect">
            <a:avLst/>
          </a:prstGeom>
          <a:noFill/>
          <a:ln/>
        </p:spPr>
        <p:txBody>
          <a:bodyPr wrap="square" rtlCol="0" anchor="ctr"/>
          <a:lstStyle/>
          <a:p>
            <a:pPr marL="0" indent="0" algn="l">
              <a:buNone/>
            </a:pPr>
            <a:r>
              <a:rPr lang="en-US" sz="1200" dirty="0">
                <a:solidFill>
                  <a:srgbClr val="FFFFFF">
                    <a:alpha val="65000"/>
                  </a:srgbClr>
                </a:solidFill>
                <a:latin typeface="Arial" pitchFamily="34" charset="0"/>
                <a:ea typeface="Arial" pitchFamily="34" charset="-122"/>
                <a:cs typeface="Arial" pitchFamily="34" charset="-120"/>
              </a:rPr>
              <a:t>הרצאה לעורכי דין, מקרה חטשואל</a:t>
            </a:r>
            <a:endParaRPr lang="en-US" sz="1200" dirty="0"/>
          </a:p>
        </p:txBody>
      </p:sp>
      <p:sp>
        <p:nvSpPr>
          <p:cNvPr id="10" name="Text 7"/>
          <p:cNvSpPr/>
          <p:nvPr/>
        </p:nvSpPr>
        <p:spPr>
          <a:xfrm>
            <a:off x="11002975" y="6492240"/>
            <a:ext cx="731520" cy="274320"/>
          </a:xfrm>
          <a:prstGeom prst="rect">
            <a:avLst/>
          </a:prstGeom>
          <a:noFill/>
          <a:ln/>
        </p:spPr>
        <p:txBody>
          <a:bodyPr wrap="square" rtlCol="0" anchor="ctr"/>
          <a:lstStyle/>
          <a:p>
            <a:pPr marL="0" indent="0" algn="r">
              <a:buNone/>
            </a:pPr>
            <a:r>
              <a:rPr lang="en-US" sz="1200" dirty="0">
                <a:solidFill>
                  <a:srgbClr val="FFFFFF">
                    <a:alpha val="65000"/>
                  </a:srgbClr>
                </a:solidFill>
                <a:latin typeface="Arial" pitchFamily="34" charset="0"/>
                <a:ea typeface="Arial" pitchFamily="34" charset="-122"/>
                <a:cs typeface="Arial" pitchFamily="34" charset="-120"/>
              </a:rPr>
              <a:t>9</a:t>
            </a:r>
            <a:endParaRPr lang="en-US" sz="1200" dirty="0"/>
          </a:p>
        </p:txBody>
      </p:sp>
    </p:spTree>
    <p:extLst>
      <p:ext uri="{BB962C8B-B14F-4D97-AF65-F5344CB8AC3E}">
        <p14:creationId xmlns:p14="http://schemas.microsoft.com/office/powerpoint/2010/main" val="2552148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988552" y="-731520"/>
            <a:ext cx="3657600" cy="3657600"/>
          </a:xfrm>
          <a:prstGeom prst="ellipse">
            <a:avLst/>
          </a:prstGeom>
          <a:solidFill>
            <a:srgbClr val="244A47">
              <a:alpha val="45000"/>
            </a:srgbClr>
          </a:solidFill>
          <a:ln/>
        </p:spPr>
      </p:sp>
      <p:sp>
        <p:nvSpPr>
          <p:cNvPr id="3" name="Shape 1"/>
          <p:cNvSpPr/>
          <p:nvPr/>
        </p:nvSpPr>
        <p:spPr>
          <a:xfrm>
            <a:off x="10085832" y="0"/>
            <a:ext cx="2743200" cy="2743200"/>
          </a:xfrm>
          <a:prstGeom prst="ellipse">
            <a:avLst/>
          </a:prstGeom>
          <a:solidFill>
            <a:srgbClr val="244A47">
              <a:alpha val="45000"/>
            </a:srgbClr>
          </a:solidFill>
          <a:ln/>
        </p:spPr>
      </p:sp>
      <p:sp>
        <p:nvSpPr>
          <p:cNvPr id="4" name="Shape 2"/>
          <p:cNvSpPr/>
          <p:nvPr/>
        </p:nvSpPr>
        <p:spPr>
          <a:xfrm>
            <a:off x="9262872" y="548640"/>
            <a:ext cx="2194560" cy="2194560"/>
          </a:xfrm>
          <a:prstGeom prst="ellipse">
            <a:avLst/>
          </a:prstGeom>
          <a:solidFill>
            <a:srgbClr val="244A47">
              <a:alpha val="45000"/>
            </a:srgbClr>
          </a:solidFill>
          <a:ln/>
        </p:spPr>
      </p:sp>
      <p:sp>
        <p:nvSpPr>
          <p:cNvPr id="5" name="Shape 3"/>
          <p:cNvSpPr/>
          <p:nvPr/>
        </p:nvSpPr>
        <p:spPr>
          <a:xfrm>
            <a:off x="-274320" y="4480560"/>
            <a:ext cx="2926080" cy="2926080"/>
          </a:xfrm>
          <a:prstGeom prst="ellipse">
            <a:avLst/>
          </a:prstGeom>
          <a:solidFill>
            <a:srgbClr val="D7A928">
              <a:alpha val="35000"/>
            </a:srgbClr>
          </a:solidFill>
          <a:ln/>
        </p:spPr>
      </p:sp>
      <p:sp>
        <p:nvSpPr>
          <p:cNvPr id="6" name="Shape 4"/>
          <p:cNvSpPr/>
          <p:nvPr/>
        </p:nvSpPr>
        <p:spPr>
          <a:xfrm>
            <a:off x="603504" y="5065776"/>
            <a:ext cx="2194560" cy="2194560"/>
          </a:xfrm>
          <a:prstGeom prst="ellipse">
            <a:avLst/>
          </a:prstGeom>
          <a:solidFill>
            <a:srgbClr val="D7A928">
              <a:alpha val="35000"/>
            </a:srgbClr>
          </a:solidFill>
          <a:ln/>
        </p:spPr>
        <p:txBody>
          <a:bodyPr/>
          <a:lstStyle/>
          <a:p>
            <a:r>
              <a:rPr lang="he-IL" sz="2500" b="1" dirty="0">
                <a:solidFill>
                  <a:srgbClr val="16302E"/>
                </a:solidFill>
                <a:latin typeface="Bookman Old Style" pitchFamily="34" charset="0"/>
              </a:rPr>
              <a:t>מ</a:t>
            </a:r>
            <a:r>
              <a:rPr lang="he-IL" sz="2500" b="1" dirty="0">
                <a:solidFill>
                  <a:srgbClr val="16302E"/>
                </a:solidFill>
                <a:latin typeface="Bookman Old Style" pitchFamily="34" charset="0"/>
              </a:rPr>
              <a:t>ה עושים?</a:t>
            </a:r>
            <a:endParaRPr lang="he-IL" sz="2500" b="1" dirty="0">
              <a:solidFill>
                <a:srgbClr val="16302E"/>
              </a:solidFill>
              <a:latin typeface="Bookman Old Style" pitchFamily="34" charset="0"/>
            </a:endParaRPr>
          </a:p>
        </p:txBody>
      </p:sp>
      <p:sp>
        <p:nvSpPr>
          <p:cNvPr id="8" name="Text 6"/>
          <p:cNvSpPr txBox="1"/>
          <p:nvPr/>
        </p:nvSpPr>
        <p:spPr>
          <a:xfrm>
            <a:off x="731520" y="2240280"/>
            <a:ext cx="10725912" cy="1645920"/>
          </a:xfrm>
          <a:prstGeom prst="rect">
            <a:avLst/>
          </a:prstGeom>
          <a:noFill/>
          <a:ln/>
        </p:spPr>
        <p:txBody>
          <a:bodyPr wrap="square" rtlCol="0" anchor="ctr"/>
          <a:lstStyle/>
          <a:p>
            <a:pPr algn="ctr"/>
            <a:r>
              <a:rPr lang="he-IL" sz="4000" b="1" dirty="0">
                <a:solidFill>
                  <a:srgbClr val="16302E"/>
                </a:solidFill>
                <a:latin typeface="Bookman Old Style" pitchFamily="34" charset="0"/>
              </a:rPr>
              <a:t>המקרה של </a:t>
            </a:r>
            <a:r>
              <a:rPr lang="he-IL" sz="4000" b="1" dirty="0" smtClean="0">
                <a:solidFill>
                  <a:srgbClr val="16302E"/>
                </a:solidFill>
                <a:latin typeface="Bookman Old Style" pitchFamily="34" charset="0"/>
              </a:rPr>
              <a:t>שני</a:t>
            </a:r>
            <a:r>
              <a:rPr lang="en-US" sz="4000" b="1" dirty="0" smtClean="0">
                <a:solidFill>
                  <a:srgbClr val="16302E"/>
                </a:solidFill>
                <a:latin typeface="Bookman Old Style" pitchFamily="34" charset="0"/>
              </a:rPr>
              <a:t/>
            </a:r>
            <a:br>
              <a:rPr lang="en-US" sz="4000" b="1" dirty="0" smtClean="0">
                <a:solidFill>
                  <a:srgbClr val="16302E"/>
                </a:solidFill>
                <a:latin typeface="Bookman Old Style" pitchFamily="34" charset="0"/>
              </a:rPr>
            </a:br>
            <a:r>
              <a:rPr lang="he-IL" sz="2200" b="1" dirty="0">
                <a:solidFill>
                  <a:srgbClr val="B8927F"/>
                </a:solidFill>
                <a:latin typeface="Arial" pitchFamily="34" charset="0"/>
                <a:ea typeface="Arial" pitchFamily="34" charset="-122"/>
                <a:cs typeface="Arial" pitchFamily="34" charset="-120"/>
              </a:rPr>
              <a:t>גידול במעי </a:t>
            </a:r>
            <a:r>
              <a:rPr lang="he-IL" sz="2200" b="1" u="sng" dirty="0">
                <a:solidFill>
                  <a:srgbClr val="B8927F"/>
                </a:solidFill>
                <a:latin typeface="Arial" pitchFamily="34" charset="0"/>
                <a:ea typeface="Arial" pitchFamily="34" charset="-122"/>
                <a:cs typeface="Arial" pitchFamily="34" charset="-120"/>
              </a:rPr>
              <a:t>הדק</a:t>
            </a:r>
            <a:r>
              <a:rPr lang="he-IL" sz="2200" b="1" dirty="0">
                <a:solidFill>
                  <a:srgbClr val="B8927F"/>
                </a:solidFill>
                <a:latin typeface="Arial" pitchFamily="34" charset="0"/>
                <a:ea typeface="Arial" pitchFamily="34" charset="-122"/>
                <a:cs typeface="Arial" pitchFamily="34" charset="-120"/>
              </a:rPr>
              <a:t> </a:t>
            </a:r>
            <a:r>
              <a:rPr lang="en-US" sz="2200" b="1" dirty="0">
                <a:solidFill>
                  <a:srgbClr val="B8927F"/>
                </a:solidFill>
                <a:latin typeface="Arial" pitchFamily="34" charset="0"/>
                <a:ea typeface="Arial" pitchFamily="34" charset="-122"/>
                <a:cs typeface="Arial" pitchFamily="34" charset="-120"/>
              </a:rPr>
              <a:t/>
            </a:r>
            <a:br>
              <a:rPr lang="en-US" sz="2200" b="1" dirty="0">
                <a:solidFill>
                  <a:srgbClr val="B8927F"/>
                </a:solidFill>
                <a:latin typeface="Arial" pitchFamily="34" charset="0"/>
                <a:ea typeface="Arial" pitchFamily="34" charset="-122"/>
                <a:cs typeface="Arial" pitchFamily="34" charset="-120"/>
              </a:rPr>
            </a:br>
            <a:endParaRPr lang="he-IL" sz="2200" b="1" dirty="0">
              <a:solidFill>
                <a:srgbClr val="B8927F"/>
              </a:solidFill>
              <a:latin typeface="Arial" pitchFamily="34" charset="0"/>
              <a:ea typeface="Arial" pitchFamily="34" charset="-122"/>
              <a:cs typeface="Arial" pitchFamily="34" charset="-120"/>
            </a:endParaRPr>
          </a:p>
          <a:p>
            <a:pPr algn="ctr"/>
            <a:r>
              <a:rPr lang="he-IL" sz="2200" b="1" dirty="0" smtClean="0">
                <a:solidFill>
                  <a:srgbClr val="B8927F"/>
                </a:solidFill>
                <a:latin typeface="Arial" pitchFamily="34" charset="0"/>
                <a:ea typeface="Arial" pitchFamily="34" charset="-122"/>
                <a:cs typeface="Arial" pitchFamily="34" charset="-120"/>
              </a:rPr>
              <a:t>אונקולוג אומר: </a:t>
            </a:r>
            <a:r>
              <a:rPr lang="en-US" sz="2200" b="1" dirty="0" smtClean="0">
                <a:solidFill>
                  <a:srgbClr val="B8927F"/>
                </a:solidFill>
                <a:latin typeface="Arial" pitchFamily="34" charset="0"/>
                <a:ea typeface="Arial" pitchFamily="34" charset="-122"/>
                <a:cs typeface="Arial" pitchFamily="34" charset="-120"/>
              </a:rPr>
              <a:t/>
            </a:r>
            <a:br>
              <a:rPr lang="en-US" sz="2200" b="1" dirty="0" smtClean="0">
                <a:solidFill>
                  <a:srgbClr val="B8927F"/>
                </a:solidFill>
                <a:latin typeface="Arial" pitchFamily="34" charset="0"/>
                <a:ea typeface="Arial" pitchFamily="34" charset="-122"/>
                <a:cs typeface="Arial" pitchFamily="34" charset="-120"/>
              </a:rPr>
            </a:br>
            <a:r>
              <a:rPr lang="he-IL" sz="2200" b="1" dirty="0" smtClean="0">
                <a:solidFill>
                  <a:srgbClr val="B8927F"/>
                </a:solidFill>
                <a:latin typeface="Arial" pitchFamily="34" charset="0"/>
                <a:ea typeface="Arial" pitchFamily="34" charset="-122"/>
                <a:cs typeface="Arial" pitchFamily="34" charset="-120"/>
              </a:rPr>
              <a:t>אין </a:t>
            </a:r>
            <a:r>
              <a:rPr lang="he-IL" sz="2200" b="1" dirty="0">
                <a:solidFill>
                  <a:srgbClr val="B8927F"/>
                </a:solidFill>
                <a:latin typeface="Arial" pitchFamily="34" charset="0"/>
                <a:ea typeface="Arial" pitchFamily="34" charset="-122"/>
                <a:cs typeface="Arial" pitchFamily="34" charset="-120"/>
              </a:rPr>
              <a:t>איחור באבחון </a:t>
            </a:r>
          </a:p>
          <a:p>
            <a:pPr algn="ctr"/>
            <a:r>
              <a:rPr lang="he-IL" sz="2200" b="1" dirty="0">
                <a:solidFill>
                  <a:srgbClr val="B8927F"/>
                </a:solidFill>
                <a:latin typeface="Arial" pitchFamily="34" charset="0"/>
                <a:ea typeface="Arial" pitchFamily="34" charset="-122"/>
                <a:cs typeface="Arial" pitchFamily="34" charset="-120"/>
              </a:rPr>
              <a:t>חלון ההזדמנויות לא </a:t>
            </a:r>
            <a:r>
              <a:rPr lang="he-IL" sz="2200" b="1" dirty="0" smtClean="0">
                <a:solidFill>
                  <a:srgbClr val="B8927F"/>
                </a:solidFill>
                <a:latin typeface="Arial" pitchFamily="34" charset="0"/>
                <a:ea typeface="Arial" pitchFamily="34" charset="-122"/>
                <a:cs typeface="Arial" pitchFamily="34" charset="-120"/>
              </a:rPr>
              <a:t>התפספס</a:t>
            </a:r>
            <a:endParaRPr lang="he-IL" sz="2200" b="1" dirty="0">
              <a:solidFill>
                <a:srgbClr val="B8927F"/>
              </a:solidFill>
              <a:latin typeface="Arial" pitchFamily="34" charset="0"/>
              <a:ea typeface="Arial" pitchFamily="34" charset="-122"/>
              <a:cs typeface="Arial" pitchFamily="34" charset="-120"/>
            </a:endParaRPr>
          </a:p>
        </p:txBody>
      </p:sp>
      <p:sp>
        <p:nvSpPr>
          <p:cNvPr id="9" name="Text 7"/>
          <p:cNvSpPr txBox="1"/>
          <p:nvPr/>
        </p:nvSpPr>
        <p:spPr>
          <a:xfrm>
            <a:off x="1097280" y="3886200"/>
            <a:ext cx="9994392" cy="1097280"/>
          </a:xfrm>
          <a:prstGeom prst="rect">
            <a:avLst/>
          </a:prstGeom>
          <a:noFill/>
          <a:ln/>
        </p:spPr>
        <p:txBody>
          <a:bodyPr wrap="square" rtlCol="0" anchor="ctr"/>
          <a:lstStyle/>
          <a:p>
            <a:pPr marL="0" indent="0" algn="ctr">
              <a:buNone/>
            </a:pPr>
            <a:endParaRPr lang="en-US" sz="2600" dirty="0"/>
          </a:p>
        </p:txBody>
      </p:sp>
    </p:spTree>
    <p:extLst>
      <p:ext uri="{BB962C8B-B14F-4D97-AF65-F5344CB8AC3E}">
        <p14:creationId xmlns:p14="http://schemas.microsoft.com/office/powerpoint/2010/main" val="115106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algn="r"/>
            <a:r>
              <a:rPr lang="he-IL" sz="2700" b="1" dirty="0" smtClean="0">
                <a:solidFill>
                  <a:srgbClr val="16302E"/>
                </a:solidFill>
                <a:latin typeface="Bookman Old Style" pitchFamily="34" charset="0"/>
              </a:rPr>
              <a:t>א</a:t>
            </a:r>
            <a:r>
              <a:rPr lang="he-IL" sz="2700" b="1" dirty="0" smtClean="0">
                <a:solidFill>
                  <a:srgbClr val="16302E"/>
                </a:solidFill>
                <a:latin typeface="Bookman Old Style" pitchFamily="34" charset="0"/>
              </a:rPr>
              <a:t>יחור </a:t>
            </a:r>
            <a:r>
              <a:rPr lang="he-IL" sz="2700" b="1" dirty="0" smtClean="0">
                <a:solidFill>
                  <a:srgbClr val="16302E"/>
                </a:solidFill>
                <a:latin typeface="Bookman Old Style" pitchFamily="34" charset="0"/>
              </a:rPr>
              <a:t>באבחון </a:t>
            </a:r>
            <a:r>
              <a:rPr lang="he-IL" sz="2700" b="1" dirty="0" smtClean="0">
                <a:solidFill>
                  <a:srgbClr val="16302E"/>
                </a:solidFill>
                <a:latin typeface="Bookman Old Style" pitchFamily="34" charset="0"/>
              </a:rPr>
              <a:t>צליאק: לא לעבוד על אוטומט/ מומחה ספציפי</a:t>
            </a:r>
            <a:endParaRPr lang="en-US" sz="27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algn="r"/>
            <a:endParaRPr lang="he-IL" sz="1600" dirty="0"/>
          </a:p>
        </p:txBody>
      </p:sp>
      <p:sp>
        <p:nvSpPr>
          <p:cNvPr id="4" name="Shape 2"/>
          <p:cNvSpPr/>
          <p:nvPr/>
        </p:nvSpPr>
        <p:spPr>
          <a:xfrm>
            <a:off x="8046720" y="2743200"/>
            <a:ext cx="1234440" cy="0"/>
          </a:xfrm>
          <a:prstGeom prst="line">
            <a:avLst/>
          </a:prstGeom>
          <a:noFill/>
          <a:ln w="25400">
            <a:solidFill>
              <a:srgbClr val="D7A928"/>
            </a:solidFill>
            <a:prstDash val="dash"/>
          </a:ln>
        </p:spPr>
      </p:sp>
      <p:sp>
        <p:nvSpPr>
          <p:cNvPr id="5" name="Shape 3"/>
          <p:cNvSpPr/>
          <p:nvPr/>
        </p:nvSpPr>
        <p:spPr>
          <a:xfrm>
            <a:off x="5257800" y="2743200"/>
            <a:ext cx="1234440" cy="0"/>
          </a:xfrm>
          <a:prstGeom prst="line">
            <a:avLst/>
          </a:prstGeom>
          <a:noFill/>
          <a:ln w="25400">
            <a:solidFill>
              <a:srgbClr val="D7A928"/>
            </a:solidFill>
            <a:prstDash val="dash"/>
          </a:ln>
        </p:spPr>
      </p:sp>
      <p:sp>
        <p:nvSpPr>
          <p:cNvPr id="6" name="Shape 4"/>
          <p:cNvSpPr/>
          <p:nvPr/>
        </p:nvSpPr>
        <p:spPr>
          <a:xfrm>
            <a:off x="2468880" y="2743200"/>
            <a:ext cx="1234440" cy="0"/>
          </a:xfrm>
          <a:prstGeom prst="line">
            <a:avLst/>
          </a:prstGeom>
          <a:noFill/>
          <a:ln w="25400">
            <a:solidFill>
              <a:srgbClr val="D7A928"/>
            </a:solidFill>
            <a:prstDash val="dash"/>
          </a:ln>
        </p:spPr>
      </p:sp>
      <p:sp>
        <p:nvSpPr>
          <p:cNvPr id="7" name="Shape 5"/>
          <p:cNvSpPr/>
          <p:nvPr/>
        </p:nvSpPr>
        <p:spPr>
          <a:xfrm>
            <a:off x="9281160" y="1965960"/>
            <a:ext cx="1554480" cy="1554480"/>
          </a:xfrm>
          <a:prstGeom prst="ellipse">
            <a:avLst/>
          </a:prstGeom>
          <a:solidFill>
            <a:srgbClr val="244A47"/>
          </a:solidFill>
          <a:ln w="25400">
            <a:solidFill>
              <a:srgbClr val="FFFFFF"/>
            </a:solidFill>
            <a:prstDash val="solid"/>
          </a:ln>
        </p:spPr>
      </p:sp>
      <p:sp>
        <p:nvSpPr>
          <p:cNvPr id="8" name="Text 6"/>
          <p:cNvSpPr txBox="1"/>
          <p:nvPr/>
        </p:nvSpPr>
        <p:spPr>
          <a:xfrm>
            <a:off x="9372600" y="2057400"/>
            <a:ext cx="1371600" cy="1371600"/>
          </a:xfrm>
          <a:prstGeom prst="rect">
            <a:avLst/>
          </a:prstGeom>
          <a:noFill/>
          <a:ln/>
        </p:spPr>
        <p:txBody>
          <a:bodyPr wrap="square" lIns="0" tIns="0" rIns="0" bIns="0" rtlCol="0" anchor="ctr"/>
          <a:lstStyle/>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צליאק</a:t>
            </a:r>
            <a:endParaRPr lang="en-US" sz="1300" dirty="0"/>
          </a:p>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לא מאובחן</a:t>
            </a:r>
            <a:endParaRPr lang="en-US" sz="1300" dirty="0"/>
          </a:p>
        </p:txBody>
      </p:sp>
      <p:sp>
        <p:nvSpPr>
          <p:cNvPr id="9" name="Shape 7"/>
          <p:cNvSpPr/>
          <p:nvPr/>
        </p:nvSpPr>
        <p:spPr>
          <a:xfrm>
            <a:off x="9802368" y="1737360"/>
            <a:ext cx="512064" cy="512064"/>
          </a:xfrm>
          <a:prstGeom prst="ellipse">
            <a:avLst/>
          </a:prstGeom>
          <a:solidFill>
            <a:srgbClr val="D7A928"/>
          </a:solidFill>
          <a:ln w="19050">
            <a:solidFill>
              <a:srgbClr val="FFFFFF"/>
            </a:solidFill>
            <a:prstDash val="solid"/>
          </a:ln>
        </p:spPr>
      </p:sp>
      <p:sp>
        <p:nvSpPr>
          <p:cNvPr id="10" name="Text 8"/>
          <p:cNvSpPr txBox="1"/>
          <p:nvPr/>
        </p:nvSpPr>
        <p:spPr>
          <a:xfrm>
            <a:off x="9802368" y="1737360"/>
            <a:ext cx="512064" cy="512064"/>
          </a:xfrm>
          <a:prstGeom prst="rect">
            <a:avLst/>
          </a:prstGeom>
          <a:noFill/>
          <a:ln/>
        </p:spPr>
        <p:txBody>
          <a:bodyPr wrap="square" lIns="0" tIns="0" rIns="0" bIns="0" rtlCol="0" anchor="ctr"/>
          <a:lstStyle/>
          <a:p>
            <a:pPr marL="0" indent="0" algn="ctr">
              <a:buNone/>
            </a:pPr>
            <a:r>
              <a:rPr lang="en-US" sz="1200" b="1" dirty="0">
                <a:solidFill>
                  <a:srgbClr val="16302E"/>
                </a:solidFill>
                <a:latin typeface="Calibri" pitchFamily="34" charset="0"/>
                <a:ea typeface="Calibri" pitchFamily="34" charset="-122"/>
                <a:cs typeface="Calibri" pitchFamily="34" charset="-120"/>
              </a:rPr>
              <a:t>01</a:t>
            </a:r>
            <a:endParaRPr lang="en-US" sz="1200" dirty="0"/>
          </a:p>
        </p:txBody>
      </p:sp>
      <p:sp>
        <p:nvSpPr>
          <p:cNvPr id="11" name="Shape 9"/>
          <p:cNvSpPr/>
          <p:nvPr/>
        </p:nvSpPr>
        <p:spPr>
          <a:xfrm>
            <a:off x="6492240" y="1965960"/>
            <a:ext cx="1554480" cy="1554480"/>
          </a:xfrm>
          <a:prstGeom prst="ellipse">
            <a:avLst/>
          </a:prstGeom>
          <a:solidFill>
            <a:srgbClr val="D7A928"/>
          </a:solidFill>
          <a:ln w="25400">
            <a:solidFill>
              <a:srgbClr val="FFFFFF"/>
            </a:solidFill>
            <a:prstDash val="solid"/>
          </a:ln>
        </p:spPr>
      </p:sp>
      <p:sp>
        <p:nvSpPr>
          <p:cNvPr id="12" name="Text 10"/>
          <p:cNvSpPr txBox="1"/>
          <p:nvPr/>
        </p:nvSpPr>
        <p:spPr>
          <a:xfrm>
            <a:off x="6583680" y="2057400"/>
            <a:ext cx="1371600" cy="1371600"/>
          </a:xfrm>
          <a:prstGeom prst="rect">
            <a:avLst/>
          </a:prstGeom>
          <a:noFill/>
          <a:ln/>
        </p:spPr>
        <p:txBody>
          <a:bodyPr wrap="square" lIns="0" tIns="0" rIns="0" bIns="0" rtlCol="0" anchor="ctr"/>
          <a:lstStyle/>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חשיפה מתמשכת</a:t>
            </a:r>
            <a:endParaRPr lang="en-US" sz="1300" dirty="0"/>
          </a:p>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לגלוטן</a:t>
            </a:r>
            <a:endParaRPr lang="en-US" sz="1300" dirty="0"/>
          </a:p>
        </p:txBody>
      </p:sp>
      <p:sp>
        <p:nvSpPr>
          <p:cNvPr id="13" name="Shape 11"/>
          <p:cNvSpPr/>
          <p:nvPr/>
        </p:nvSpPr>
        <p:spPr>
          <a:xfrm>
            <a:off x="7013448" y="1737360"/>
            <a:ext cx="512064" cy="512064"/>
          </a:xfrm>
          <a:prstGeom prst="ellipse">
            <a:avLst/>
          </a:prstGeom>
          <a:solidFill>
            <a:srgbClr val="D7A928"/>
          </a:solidFill>
          <a:ln w="19050">
            <a:solidFill>
              <a:srgbClr val="FFFFFF"/>
            </a:solidFill>
            <a:prstDash val="solid"/>
          </a:ln>
        </p:spPr>
      </p:sp>
      <p:sp>
        <p:nvSpPr>
          <p:cNvPr id="14" name="Text 12"/>
          <p:cNvSpPr txBox="1"/>
          <p:nvPr/>
        </p:nvSpPr>
        <p:spPr>
          <a:xfrm>
            <a:off x="7013448" y="1737360"/>
            <a:ext cx="512064" cy="512064"/>
          </a:xfrm>
          <a:prstGeom prst="rect">
            <a:avLst/>
          </a:prstGeom>
          <a:noFill/>
          <a:ln/>
        </p:spPr>
        <p:txBody>
          <a:bodyPr wrap="square" lIns="0" tIns="0" rIns="0" bIns="0" rtlCol="0" anchor="ctr"/>
          <a:lstStyle/>
          <a:p>
            <a:pPr marL="0" indent="0" algn="ctr">
              <a:buNone/>
            </a:pPr>
            <a:r>
              <a:rPr lang="en-US" sz="1200" b="1" dirty="0">
                <a:solidFill>
                  <a:srgbClr val="16302E"/>
                </a:solidFill>
                <a:latin typeface="Calibri" pitchFamily="34" charset="0"/>
                <a:ea typeface="Calibri" pitchFamily="34" charset="-122"/>
                <a:cs typeface="Calibri" pitchFamily="34" charset="-120"/>
              </a:rPr>
              <a:t>02</a:t>
            </a:r>
            <a:endParaRPr lang="en-US" sz="1200" dirty="0"/>
          </a:p>
        </p:txBody>
      </p:sp>
      <p:sp>
        <p:nvSpPr>
          <p:cNvPr id="15" name="Shape 13"/>
          <p:cNvSpPr/>
          <p:nvPr/>
        </p:nvSpPr>
        <p:spPr>
          <a:xfrm>
            <a:off x="3703320" y="1965960"/>
            <a:ext cx="1554480" cy="1554480"/>
          </a:xfrm>
          <a:prstGeom prst="ellipse">
            <a:avLst/>
          </a:prstGeom>
          <a:solidFill>
            <a:srgbClr val="B5654A"/>
          </a:solidFill>
          <a:ln w="25400">
            <a:solidFill>
              <a:srgbClr val="FFFFFF"/>
            </a:solidFill>
            <a:prstDash val="solid"/>
          </a:ln>
        </p:spPr>
      </p:sp>
      <p:sp>
        <p:nvSpPr>
          <p:cNvPr id="16" name="Text 14"/>
          <p:cNvSpPr txBox="1"/>
          <p:nvPr/>
        </p:nvSpPr>
        <p:spPr>
          <a:xfrm>
            <a:off x="3794760" y="2057400"/>
            <a:ext cx="1371600" cy="1371600"/>
          </a:xfrm>
          <a:prstGeom prst="rect">
            <a:avLst/>
          </a:prstGeom>
          <a:noFill/>
          <a:ln/>
        </p:spPr>
        <p:txBody>
          <a:bodyPr wrap="square" lIns="0" tIns="0" rIns="0" bIns="0" rtlCol="0" anchor="ctr"/>
          <a:lstStyle/>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דלקת</a:t>
            </a:r>
            <a:endParaRPr lang="en-US" sz="1300" dirty="0"/>
          </a:p>
          <a:p>
            <a:pPr marL="0" indent="0" algn="ctr">
              <a:lnSpc>
                <a:spcPct val="105000"/>
              </a:lnSpc>
              <a:buNone/>
            </a:pPr>
            <a:r>
              <a:rPr lang="en-US" sz="1300" b="1" dirty="0">
                <a:solidFill>
                  <a:srgbClr val="FFFFFF"/>
                </a:solidFill>
                <a:latin typeface="Calibri" pitchFamily="34" charset="0"/>
                <a:ea typeface="Calibri" pitchFamily="34" charset="-122"/>
                <a:cs typeface="Calibri" pitchFamily="34" charset="-120"/>
              </a:rPr>
              <a:t>כרונית</a:t>
            </a:r>
            <a:endParaRPr lang="en-US" sz="1300" dirty="0"/>
          </a:p>
        </p:txBody>
      </p:sp>
      <p:sp>
        <p:nvSpPr>
          <p:cNvPr id="17" name="Shape 15"/>
          <p:cNvSpPr/>
          <p:nvPr/>
        </p:nvSpPr>
        <p:spPr>
          <a:xfrm>
            <a:off x="4224528" y="1737360"/>
            <a:ext cx="512064" cy="512064"/>
          </a:xfrm>
          <a:prstGeom prst="ellipse">
            <a:avLst/>
          </a:prstGeom>
          <a:solidFill>
            <a:srgbClr val="D7A928"/>
          </a:solidFill>
          <a:ln w="19050">
            <a:solidFill>
              <a:srgbClr val="FFFFFF"/>
            </a:solidFill>
            <a:prstDash val="solid"/>
          </a:ln>
        </p:spPr>
      </p:sp>
      <p:sp>
        <p:nvSpPr>
          <p:cNvPr id="18" name="Text 16"/>
          <p:cNvSpPr txBox="1"/>
          <p:nvPr/>
        </p:nvSpPr>
        <p:spPr>
          <a:xfrm>
            <a:off x="4224528" y="1737360"/>
            <a:ext cx="512064" cy="512064"/>
          </a:xfrm>
          <a:prstGeom prst="rect">
            <a:avLst/>
          </a:prstGeom>
          <a:noFill/>
          <a:ln/>
        </p:spPr>
        <p:txBody>
          <a:bodyPr wrap="square" lIns="0" tIns="0" rIns="0" bIns="0" rtlCol="0" anchor="ctr"/>
          <a:lstStyle/>
          <a:p>
            <a:pPr marL="0" indent="0" algn="ctr">
              <a:buNone/>
            </a:pPr>
            <a:r>
              <a:rPr lang="en-US" sz="1200" b="1" dirty="0">
                <a:solidFill>
                  <a:srgbClr val="16302E"/>
                </a:solidFill>
                <a:latin typeface="Calibri" pitchFamily="34" charset="0"/>
                <a:ea typeface="Calibri" pitchFamily="34" charset="-122"/>
                <a:cs typeface="Calibri" pitchFamily="34" charset="-120"/>
              </a:rPr>
              <a:t>03</a:t>
            </a:r>
            <a:endParaRPr lang="en-US" sz="1200" dirty="0"/>
          </a:p>
        </p:txBody>
      </p:sp>
      <p:sp>
        <p:nvSpPr>
          <p:cNvPr id="19" name="Shape 17"/>
          <p:cNvSpPr/>
          <p:nvPr/>
        </p:nvSpPr>
        <p:spPr>
          <a:xfrm>
            <a:off x="914400" y="1965960"/>
            <a:ext cx="1554480" cy="1554480"/>
          </a:xfrm>
          <a:prstGeom prst="ellipse">
            <a:avLst/>
          </a:prstGeom>
          <a:solidFill>
            <a:srgbClr val="16302E"/>
          </a:solidFill>
          <a:ln w="25400">
            <a:solidFill>
              <a:srgbClr val="FFFFFF"/>
            </a:solidFill>
            <a:prstDash val="solid"/>
          </a:ln>
        </p:spPr>
      </p:sp>
      <p:sp>
        <p:nvSpPr>
          <p:cNvPr id="20" name="Text 18"/>
          <p:cNvSpPr txBox="1"/>
          <p:nvPr/>
        </p:nvSpPr>
        <p:spPr>
          <a:xfrm>
            <a:off x="1005840" y="2057400"/>
            <a:ext cx="1371600" cy="1371600"/>
          </a:xfrm>
          <a:prstGeom prst="rect">
            <a:avLst/>
          </a:prstGeom>
          <a:noFill/>
          <a:ln/>
        </p:spPr>
        <p:txBody>
          <a:bodyPr wrap="square" lIns="0" tIns="0" rIns="0" bIns="0" rtlCol="0" anchor="ctr"/>
          <a:lstStyle/>
          <a:p>
            <a:pPr marL="0" indent="0" algn="ctr">
              <a:lnSpc>
                <a:spcPct val="105000"/>
              </a:lnSpc>
              <a:buNone/>
            </a:pPr>
            <a:r>
              <a:rPr lang="en-US" sz="1300" b="1" dirty="0" err="1" smtClean="0">
                <a:solidFill>
                  <a:srgbClr val="FFFFFF"/>
                </a:solidFill>
                <a:latin typeface="Calibri" pitchFamily="34" charset="0"/>
                <a:ea typeface="Calibri" pitchFamily="34" charset="-122"/>
                <a:cs typeface="Calibri" pitchFamily="34" charset="-120"/>
              </a:rPr>
              <a:t>לימפומה</a:t>
            </a:r>
            <a:r>
              <a:rPr lang="en-US" sz="1300" b="1" dirty="0" smtClean="0">
                <a:solidFill>
                  <a:srgbClr val="FFFFFF"/>
                </a:solidFill>
                <a:latin typeface="Calibri" pitchFamily="34" charset="0"/>
                <a:ea typeface="Calibri" pitchFamily="34" charset="-122"/>
                <a:cs typeface="Calibri" pitchFamily="34" charset="-120"/>
              </a:rPr>
              <a:t> </a:t>
            </a:r>
            <a:r>
              <a:rPr lang="he-IL" sz="1300" b="1" dirty="0" smtClean="0">
                <a:solidFill>
                  <a:srgbClr val="FFFFFF"/>
                </a:solidFill>
                <a:latin typeface="Calibri" pitchFamily="34" charset="0"/>
                <a:ea typeface="Calibri" pitchFamily="34" charset="-122"/>
                <a:cs typeface="Calibri" pitchFamily="34" charset="-120"/>
              </a:rPr>
              <a:t>במעי הדק</a:t>
            </a:r>
            <a:endParaRPr lang="en-US" sz="1300" dirty="0"/>
          </a:p>
        </p:txBody>
      </p:sp>
      <p:sp>
        <p:nvSpPr>
          <p:cNvPr id="21" name="Shape 19"/>
          <p:cNvSpPr/>
          <p:nvPr/>
        </p:nvSpPr>
        <p:spPr>
          <a:xfrm>
            <a:off x="1435608" y="1737360"/>
            <a:ext cx="512064" cy="512064"/>
          </a:xfrm>
          <a:prstGeom prst="ellipse">
            <a:avLst/>
          </a:prstGeom>
          <a:solidFill>
            <a:srgbClr val="D7A928"/>
          </a:solidFill>
          <a:ln w="19050">
            <a:solidFill>
              <a:srgbClr val="FFFFFF"/>
            </a:solidFill>
            <a:prstDash val="solid"/>
          </a:ln>
        </p:spPr>
      </p:sp>
      <p:sp>
        <p:nvSpPr>
          <p:cNvPr id="22" name="Text 20"/>
          <p:cNvSpPr txBox="1"/>
          <p:nvPr/>
        </p:nvSpPr>
        <p:spPr>
          <a:xfrm>
            <a:off x="1435608" y="1737360"/>
            <a:ext cx="512064" cy="512064"/>
          </a:xfrm>
          <a:prstGeom prst="rect">
            <a:avLst/>
          </a:prstGeom>
          <a:noFill/>
          <a:ln/>
        </p:spPr>
        <p:txBody>
          <a:bodyPr wrap="square" lIns="0" tIns="0" rIns="0" bIns="0" rtlCol="0" anchor="ctr"/>
          <a:lstStyle/>
          <a:p>
            <a:pPr marL="0" indent="0" algn="ctr">
              <a:buNone/>
            </a:pPr>
            <a:r>
              <a:rPr lang="en-US" sz="1200" b="1" dirty="0">
                <a:solidFill>
                  <a:srgbClr val="16302E"/>
                </a:solidFill>
                <a:latin typeface="Calibri" pitchFamily="34" charset="0"/>
                <a:ea typeface="Calibri" pitchFamily="34" charset="-122"/>
                <a:cs typeface="Calibri" pitchFamily="34" charset="-120"/>
              </a:rPr>
              <a:t>04</a:t>
            </a:r>
            <a:endParaRPr lang="en-US" sz="1200" dirty="0"/>
          </a:p>
        </p:txBody>
      </p:sp>
      <p:sp>
        <p:nvSpPr>
          <p:cNvPr id="23" name="Shape 21"/>
          <p:cNvSpPr/>
          <p:nvPr/>
        </p:nvSpPr>
        <p:spPr>
          <a:xfrm>
            <a:off x="6355080" y="3977640"/>
            <a:ext cx="5257800" cy="2240280"/>
          </a:xfrm>
          <a:prstGeom prst="roundRect">
            <a:avLst>
              <a:gd name="adj" fmla="val 4898"/>
            </a:avLst>
          </a:prstGeom>
          <a:solidFill>
            <a:srgbClr val="F5E6BD"/>
          </a:solidFill>
          <a:ln/>
        </p:spPr>
      </p:sp>
      <p:sp>
        <p:nvSpPr>
          <p:cNvPr id="24" name="Text 22"/>
          <p:cNvSpPr txBox="1"/>
          <p:nvPr/>
        </p:nvSpPr>
        <p:spPr>
          <a:xfrm>
            <a:off x="6629400" y="4178808"/>
            <a:ext cx="4709160" cy="411480"/>
          </a:xfrm>
          <a:prstGeom prst="rect">
            <a:avLst/>
          </a:prstGeom>
          <a:noFill/>
          <a:ln/>
        </p:spPr>
        <p:txBody>
          <a:bodyPr wrap="square" lIns="0" tIns="0" rIns="0" bIns="0" rtlCol="0" anchor="ctr"/>
          <a:lstStyle/>
          <a:p>
            <a:pPr algn="r"/>
            <a:r>
              <a:rPr lang="he-IL" sz="2500" b="1" dirty="0">
                <a:solidFill>
                  <a:srgbClr val="244A47"/>
                </a:solidFill>
                <a:latin typeface="Bookman Old Style" pitchFamily="34" charset="0"/>
                <a:ea typeface="Bookman Old Style" pitchFamily="34" charset="-122"/>
                <a:cs typeface="Bookman Old Style" pitchFamily="34" charset="-120"/>
              </a:rPr>
              <a:t>כמה עולה </a:t>
            </a:r>
            <a:r>
              <a:rPr lang="he-IL" sz="2500" b="1" dirty="0" smtClean="0">
                <a:solidFill>
                  <a:srgbClr val="244A47"/>
                </a:solidFill>
                <a:latin typeface="Bookman Old Style" pitchFamily="34" charset="0"/>
                <a:ea typeface="Bookman Old Style" pitchFamily="34" charset="-122"/>
                <a:cs typeface="Bookman Old Style" pitchFamily="34" charset="-120"/>
              </a:rPr>
              <a:t>הסיכון?</a:t>
            </a:r>
            <a:endParaRPr lang="he-IL" sz="2500" dirty="0"/>
          </a:p>
          <a:p>
            <a:pPr marL="0" indent="0" algn="r">
              <a:buNone/>
            </a:pPr>
            <a:endParaRPr lang="en-US" sz="2500" dirty="0"/>
          </a:p>
        </p:txBody>
      </p:sp>
      <p:sp>
        <p:nvSpPr>
          <p:cNvPr id="25" name="Text 23"/>
          <p:cNvSpPr txBox="1"/>
          <p:nvPr/>
        </p:nvSpPr>
        <p:spPr>
          <a:xfrm>
            <a:off x="6629400" y="4636008"/>
            <a:ext cx="4709160" cy="777240"/>
          </a:xfrm>
          <a:prstGeom prst="rect">
            <a:avLst/>
          </a:prstGeom>
          <a:noFill/>
          <a:ln/>
        </p:spPr>
        <p:txBody>
          <a:bodyPr wrap="square" lIns="0" tIns="0" rIns="0" bIns="0" rtlCol="0" anchor="t"/>
          <a:lstStyle/>
          <a:p>
            <a:pPr algn="r">
              <a:lnSpc>
                <a:spcPct val="125000"/>
              </a:lnSpc>
              <a:spcAft>
                <a:spcPts val="800"/>
              </a:spcAft>
            </a:pPr>
            <a:r>
              <a:rPr lang="he-IL" sz="2500" dirty="0">
                <a:solidFill>
                  <a:srgbClr val="16302E"/>
                </a:solidFill>
                <a:latin typeface="Calibri" pitchFamily="34" charset="0"/>
                <a:ea typeface="Calibri" pitchFamily="34" charset="-122"/>
                <a:cs typeface="Calibri" pitchFamily="34" charset="-120"/>
              </a:rPr>
              <a:t>פי 16.9 סיכון ללימפומה במערכת העיכול</a:t>
            </a:r>
          </a:p>
          <a:p>
            <a:pPr algn="r">
              <a:lnSpc>
                <a:spcPct val="110000"/>
              </a:lnSpc>
              <a:spcAft>
                <a:spcPts val="800"/>
              </a:spcAft>
            </a:pPr>
            <a:r>
              <a:rPr lang="he-IL" sz="2500" dirty="0">
                <a:solidFill>
                  <a:srgbClr val="16302E"/>
                </a:solidFill>
                <a:latin typeface="Calibri" pitchFamily="34" charset="0"/>
                <a:ea typeface="Calibri" pitchFamily="34" charset="-122"/>
                <a:cs typeface="Calibri" pitchFamily="34" charset="-120"/>
              </a:rPr>
              <a:t>פי </a:t>
            </a:r>
            <a:r>
              <a:rPr lang="he-IL" sz="2500" dirty="0">
                <a:solidFill>
                  <a:srgbClr val="16302E"/>
                </a:solidFill>
                <a:latin typeface="Calibri" pitchFamily="34" charset="0"/>
                <a:ea typeface="Calibri" pitchFamily="34" charset="-122"/>
                <a:cs typeface="Calibri" pitchFamily="34" charset="-120"/>
              </a:rPr>
              <a:t>19.2 סיכון </a:t>
            </a:r>
            <a:r>
              <a:rPr lang="he-IL" sz="2500" dirty="0">
                <a:solidFill>
                  <a:srgbClr val="16302E"/>
                </a:solidFill>
                <a:latin typeface="Calibri" pitchFamily="34" charset="0"/>
                <a:ea typeface="Calibri" pitchFamily="34" charset="-122"/>
                <a:cs typeface="Calibri" pitchFamily="34" charset="-120"/>
              </a:rPr>
              <a:t>ללימפומה אחרת</a:t>
            </a:r>
            <a:endParaRPr lang="en-US" sz="2500" dirty="0">
              <a:solidFill>
                <a:srgbClr val="16302E"/>
              </a:solidFill>
              <a:latin typeface="Calibri" pitchFamily="34" charset="0"/>
              <a:ea typeface="Calibri" pitchFamily="34" charset="-122"/>
              <a:cs typeface="Calibri" pitchFamily="34" charset="-120"/>
            </a:endParaRPr>
          </a:p>
        </p:txBody>
      </p:sp>
      <p:sp>
        <p:nvSpPr>
          <p:cNvPr id="26" name="Text 24"/>
          <p:cNvSpPr txBox="1"/>
          <p:nvPr/>
        </p:nvSpPr>
        <p:spPr>
          <a:xfrm>
            <a:off x="6629400" y="5458968"/>
            <a:ext cx="4709160" cy="457200"/>
          </a:xfrm>
          <a:prstGeom prst="rect">
            <a:avLst/>
          </a:prstGeom>
          <a:noFill/>
          <a:ln/>
        </p:spPr>
        <p:txBody>
          <a:bodyPr wrap="square" lIns="0" tIns="0" rIns="0" bIns="0" rtlCol="0" anchor="t"/>
          <a:lstStyle/>
          <a:p>
            <a:pPr marL="0" indent="0" algn="r">
              <a:lnSpc>
                <a:spcPct val="120000"/>
              </a:lnSpc>
              <a:buNone/>
            </a:pPr>
            <a:endParaRPr lang="en-US" sz="1300" dirty="0"/>
          </a:p>
        </p:txBody>
      </p:sp>
      <p:sp>
        <p:nvSpPr>
          <p:cNvPr id="27" name="Text 25"/>
          <p:cNvSpPr txBox="1"/>
          <p:nvPr/>
        </p:nvSpPr>
        <p:spPr>
          <a:xfrm>
            <a:off x="6629400" y="5852160"/>
            <a:ext cx="4709160" cy="274320"/>
          </a:xfrm>
          <a:prstGeom prst="rect">
            <a:avLst/>
          </a:prstGeom>
          <a:noFill/>
          <a:ln/>
        </p:spPr>
        <p:txBody>
          <a:bodyPr wrap="square" lIns="0" tIns="0" rIns="0" bIns="0" rtlCol="0" anchor="ctr"/>
          <a:lstStyle/>
          <a:p>
            <a:pPr marL="0" indent="0" algn="r">
              <a:buNone/>
            </a:pPr>
            <a:endParaRPr lang="en-US" sz="1000" dirty="0"/>
          </a:p>
        </p:txBody>
      </p:sp>
      <p:sp>
        <p:nvSpPr>
          <p:cNvPr id="28" name="Shape 26"/>
          <p:cNvSpPr/>
          <p:nvPr/>
        </p:nvSpPr>
        <p:spPr>
          <a:xfrm>
            <a:off x="457200" y="3977640"/>
            <a:ext cx="5257800" cy="2240280"/>
          </a:xfrm>
          <a:prstGeom prst="roundRect">
            <a:avLst>
              <a:gd name="adj" fmla="val 4898"/>
            </a:avLst>
          </a:prstGeom>
          <a:solidFill>
            <a:srgbClr val="DCE7E5"/>
          </a:solidFill>
          <a:ln/>
        </p:spPr>
      </p:sp>
      <p:sp>
        <p:nvSpPr>
          <p:cNvPr id="29" name="Text 27"/>
          <p:cNvSpPr txBox="1"/>
          <p:nvPr/>
        </p:nvSpPr>
        <p:spPr>
          <a:xfrm>
            <a:off x="822960" y="4178808"/>
            <a:ext cx="4709160" cy="411480"/>
          </a:xfrm>
          <a:prstGeom prst="rect">
            <a:avLst/>
          </a:prstGeom>
          <a:noFill/>
          <a:ln/>
        </p:spPr>
        <p:txBody>
          <a:bodyPr wrap="square" lIns="0" tIns="0" rIns="0" bIns="0" rtlCol="0" anchor="ctr"/>
          <a:lstStyle/>
          <a:p>
            <a:pPr marL="0" indent="0" algn="r">
              <a:buNone/>
            </a:pPr>
            <a:r>
              <a:rPr lang="en-US" sz="2400" b="1" dirty="0" err="1">
                <a:solidFill>
                  <a:srgbClr val="244A47"/>
                </a:solidFill>
                <a:latin typeface="Bookman Old Style" pitchFamily="34" charset="0"/>
                <a:ea typeface="Bookman Old Style" pitchFamily="34" charset="-122"/>
                <a:cs typeface="Bookman Old Style" pitchFamily="34" charset="-120"/>
              </a:rPr>
              <a:t>אשם</a:t>
            </a:r>
            <a:r>
              <a:rPr lang="en-US" sz="2400" b="1" dirty="0">
                <a:solidFill>
                  <a:srgbClr val="244A47"/>
                </a:solidFill>
                <a:latin typeface="Bookman Old Style" pitchFamily="34" charset="0"/>
                <a:ea typeface="Bookman Old Style" pitchFamily="34" charset="-122"/>
                <a:cs typeface="Bookman Old Style" pitchFamily="34" charset="-120"/>
              </a:rPr>
              <a:t> </a:t>
            </a:r>
            <a:r>
              <a:rPr lang="en-US" sz="2400" b="1" dirty="0" err="1">
                <a:solidFill>
                  <a:srgbClr val="244A47"/>
                </a:solidFill>
                <a:latin typeface="Bookman Old Style" pitchFamily="34" charset="0"/>
                <a:ea typeface="Bookman Old Style" pitchFamily="34" charset="-122"/>
                <a:cs typeface="Bookman Old Style" pitchFamily="34" charset="-120"/>
              </a:rPr>
              <a:t>תורם</a:t>
            </a:r>
            <a:r>
              <a:rPr lang="en-US" sz="2400" b="1" dirty="0">
                <a:solidFill>
                  <a:srgbClr val="244A47"/>
                </a:solidFill>
                <a:latin typeface="Bookman Old Style" pitchFamily="34" charset="0"/>
                <a:ea typeface="Bookman Old Style" pitchFamily="34" charset="-122"/>
                <a:cs typeface="Bookman Old Style" pitchFamily="34" charset="-120"/>
              </a:rPr>
              <a:t> </a:t>
            </a:r>
            <a:r>
              <a:rPr lang="en-US" sz="2400" b="1" dirty="0" err="1">
                <a:solidFill>
                  <a:srgbClr val="244A47"/>
                </a:solidFill>
                <a:latin typeface="Bookman Old Style" pitchFamily="34" charset="0"/>
                <a:ea typeface="Bookman Old Style" pitchFamily="34" charset="-122"/>
                <a:cs typeface="Bookman Old Style" pitchFamily="34" charset="-120"/>
              </a:rPr>
              <a:t>של</a:t>
            </a:r>
            <a:r>
              <a:rPr lang="en-US" sz="2400" b="1" dirty="0">
                <a:solidFill>
                  <a:srgbClr val="244A47"/>
                </a:solidFill>
                <a:latin typeface="Bookman Old Style" pitchFamily="34" charset="0"/>
                <a:ea typeface="Bookman Old Style" pitchFamily="34" charset="-122"/>
                <a:cs typeface="Bookman Old Style" pitchFamily="34" charset="-120"/>
              </a:rPr>
              <a:t> </a:t>
            </a:r>
            <a:r>
              <a:rPr lang="en-US" sz="2400" b="1" dirty="0" err="1">
                <a:solidFill>
                  <a:srgbClr val="244A47"/>
                </a:solidFill>
                <a:latin typeface="Bookman Old Style" pitchFamily="34" charset="0"/>
                <a:ea typeface="Bookman Old Style" pitchFamily="34" charset="-122"/>
                <a:cs typeface="Bookman Old Style" pitchFamily="34" charset="-120"/>
              </a:rPr>
              <a:t>המטופל</a:t>
            </a:r>
            <a:r>
              <a:rPr lang="he-IL" sz="2400" b="1" dirty="0">
                <a:solidFill>
                  <a:srgbClr val="244A47"/>
                </a:solidFill>
                <a:latin typeface="Bookman Old Style" pitchFamily="34" charset="0"/>
                <a:ea typeface="Bookman Old Style" pitchFamily="34" charset="-122"/>
                <a:cs typeface="Bookman Old Style" pitchFamily="34" charset="-120"/>
              </a:rPr>
              <a:t>? </a:t>
            </a:r>
            <a:r>
              <a:rPr lang="en-US" sz="2400" b="1" dirty="0">
                <a:solidFill>
                  <a:srgbClr val="244A47"/>
                </a:solidFill>
                <a:latin typeface="Bookman Old Style" pitchFamily="34" charset="0"/>
                <a:ea typeface="Bookman Old Style" pitchFamily="34" charset="-122"/>
                <a:cs typeface="Bookman Old Style" pitchFamily="34" charset="-120"/>
              </a:rPr>
              <a:t> </a:t>
            </a:r>
            <a:endParaRPr lang="en-US" sz="2400" b="1" dirty="0">
              <a:solidFill>
                <a:srgbClr val="244A47"/>
              </a:solidFill>
              <a:latin typeface="Bookman Old Style" pitchFamily="34" charset="0"/>
              <a:ea typeface="Bookman Old Style" pitchFamily="34" charset="-122"/>
              <a:cs typeface="Bookman Old Style" pitchFamily="34" charset="-120"/>
            </a:endParaRPr>
          </a:p>
        </p:txBody>
      </p:sp>
      <p:sp>
        <p:nvSpPr>
          <p:cNvPr id="30" name="Text 28"/>
          <p:cNvSpPr txBox="1"/>
          <p:nvPr/>
        </p:nvSpPr>
        <p:spPr>
          <a:xfrm>
            <a:off x="822960" y="4663440"/>
            <a:ext cx="4709160" cy="1051560"/>
          </a:xfrm>
          <a:prstGeom prst="rect">
            <a:avLst/>
          </a:prstGeom>
          <a:noFill/>
          <a:ln/>
        </p:spPr>
        <p:txBody>
          <a:bodyPr wrap="square" lIns="0" tIns="0" rIns="0" bIns="0" rtlCol="0" anchor="t"/>
          <a:lstStyle/>
          <a:p>
            <a:pPr algn="r">
              <a:lnSpc>
                <a:spcPct val="125000"/>
              </a:lnSpc>
            </a:pPr>
            <a:r>
              <a:rPr lang="he-IL" sz="2500" dirty="0" smtClean="0">
                <a:solidFill>
                  <a:srgbClr val="16302E"/>
                </a:solidFill>
                <a:latin typeface="Calibri" pitchFamily="34" charset="0"/>
                <a:ea typeface="Calibri" pitchFamily="34" charset="-122"/>
                <a:cs typeface="Calibri" pitchFamily="34" charset="-120"/>
              </a:rPr>
              <a:t>האחריות </a:t>
            </a:r>
            <a:r>
              <a:rPr lang="he-IL" sz="2500" dirty="0">
                <a:solidFill>
                  <a:srgbClr val="16302E"/>
                </a:solidFill>
                <a:latin typeface="Calibri" pitchFamily="34" charset="0"/>
                <a:ea typeface="Calibri" pitchFamily="34" charset="-122"/>
                <a:cs typeface="Calibri" pitchFamily="34" charset="-120"/>
              </a:rPr>
              <a:t>לחשוד, לבדוק ולאבחן מוטלת על הרופא בלבד.</a:t>
            </a:r>
          </a:p>
        </p:txBody>
      </p:sp>
      <p:sp>
        <p:nvSpPr>
          <p:cNvPr id="31" name="Text 29"/>
          <p:cNvSpPr txBox="1"/>
          <p:nvPr/>
        </p:nvSpPr>
        <p:spPr>
          <a:xfrm>
            <a:off x="822960" y="5623560"/>
            <a:ext cx="4709160" cy="457200"/>
          </a:xfrm>
          <a:prstGeom prst="rect">
            <a:avLst/>
          </a:prstGeom>
          <a:noFill/>
          <a:ln/>
        </p:spPr>
        <p:txBody>
          <a:bodyPr wrap="square" lIns="0" tIns="0" rIns="0" bIns="0" rtlCol="0" anchor="t"/>
          <a:lstStyle/>
          <a:p>
            <a:pPr algn="r">
              <a:lnSpc>
                <a:spcPct val="120000"/>
              </a:lnSpc>
            </a:pPr>
            <a:endParaRPr lang="he-IL" sz="1250" b="1" dirty="0">
              <a:solidFill>
                <a:srgbClr val="244A47"/>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4139622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algn="r" rtl="1"/>
            <a:r>
              <a:rPr lang="he-IL" sz="3400" b="1" dirty="0">
                <a:solidFill>
                  <a:srgbClr val="244A47"/>
                </a:solidFill>
                <a:latin typeface="Arial" pitchFamily="34" charset="0"/>
                <a:ea typeface="Arial" pitchFamily="34" charset="-122"/>
                <a:cs typeface="Arial" pitchFamily="34" charset="-120"/>
              </a:rPr>
              <a:t>אזהרה עצמית: המקרה של סטפני עם הכתף בלידה</a:t>
            </a:r>
            <a:endParaRPr lang="en-US" sz="3400" b="1" dirty="0">
              <a:solidFill>
                <a:srgbClr val="244A47"/>
              </a:solidFill>
              <a:latin typeface="Arial" pitchFamily="34" charset="0"/>
              <a:ea typeface="Arial" pitchFamily="34" charset="-122"/>
              <a:cs typeface="Arial" pitchFamily="34" charset="-120"/>
            </a:endParaRPr>
          </a:p>
        </p:txBody>
      </p:sp>
      <p:sp>
        <p:nvSpPr>
          <p:cNvPr id="3" name="Text 1"/>
          <p:cNvSpPr/>
          <p:nvPr/>
        </p:nvSpPr>
        <p:spPr>
          <a:xfrm>
            <a:off x="640080" y="1078992"/>
            <a:ext cx="10908792" cy="457200"/>
          </a:xfrm>
          <a:prstGeom prst="rect">
            <a:avLst/>
          </a:prstGeom>
          <a:noFill/>
          <a:ln/>
        </p:spPr>
        <p:txBody>
          <a:bodyPr wrap="square" rtlCol="0" anchor="ctr"/>
          <a:lstStyle/>
          <a:p>
            <a:pPr marL="0" indent="0" algn="r" rtl="1">
              <a:buNone/>
            </a:pPr>
            <a:endParaRPr lang="en-US" sz="1400" dirty="0"/>
          </a:p>
        </p:txBody>
      </p:sp>
      <p:sp>
        <p:nvSpPr>
          <p:cNvPr id="4" name="Shape 2"/>
          <p:cNvSpPr/>
          <p:nvPr/>
        </p:nvSpPr>
        <p:spPr>
          <a:xfrm>
            <a:off x="8095488" y="1874520"/>
            <a:ext cx="3453384" cy="3200400"/>
          </a:xfrm>
          <a:prstGeom prst="roundRect">
            <a:avLst>
              <a:gd name="adj" fmla="val 2857"/>
            </a:avLst>
          </a:prstGeom>
          <a:solidFill>
            <a:srgbClr val="B5654A"/>
          </a:solidFill>
          <a:ln/>
        </p:spPr>
      </p:sp>
      <p:sp>
        <p:nvSpPr>
          <p:cNvPr id="5" name="Text 3"/>
          <p:cNvSpPr/>
          <p:nvPr/>
        </p:nvSpPr>
        <p:spPr>
          <a:xfrm>
            <a:off x="8260080" y="2057400"/>
            <a:ext cx="3124200" cy="502920"/>
          </a:xfrm>
          <a:prstGeom prst="rect">
            <a:avLst/>
          </a:prstGeom>
          <a:noFill/>
          <a:ln/>
        </p:spPr>
        <p:txBody>
          <a:bodyPr wrap="square" rtlCol="0" anchor="ctr"/>
          <a:lstStyle/>
          <a:p>
            <a:pPr marL="0" indent="0" algn="ctr">
              <a:lnSpc>
                <a:spcPct val="110000"/>
              </a:lnSpc>
              <a:buNone/>
            </a:pPr>
            <a:r>
              <a:rPr lang="en-US" sz="1400" b="1" dirty="0">
                <a:solidFill>
                  <a:srgbClr val="FFFFFF"/>
                </a:solidFill>
                <a:latin typeface="Arial" pitchFamily="34" charset="0"/>
                <a:ea typeface="Arial" pitchFamily="34" charset="-122"/>
                <a:cs typeface="Arial" pitchFamily="34" charset="-120"/>
              </a:rPr>
              <a:t>ללא איסור גורף</a:t>
            </a:r>
            <a:endParaRPr lang="en-US" sz="1400" dirty="0"/>
          </a:p>
        </p:txBody>
      </p:sp>
      <p:sp>
        <p:nvSpPr>
          <p:cNvPr id="6" name="Text 4"/>
          <p:cNvSpPr/>
          <p:nvPr/>
        </p:nvSpPr>
        <p:spPr>
          <a:xfrm>
            <a:off x="8260080" y="2542032"/>
            <a:ext cx="3124200" cy="365760"/>
          </a:xfrm>
          <a:prstGeom prst="rect">
            <a:avLst/>
          </a:prstGeom>
          <a:noFill/>
          <a:ln/>
        </p:spPr>
        <p:txBody>
          <a:bodyPr wrap="square" rtlCol="0" anchor="ctr"/>
          <a:lstStyle/>
          <a:p>
            <a:pPr marL="0" indent="0" algn="ctr">
              <a:buNone/>
            </a:pPr>
            <a:r>
              <a:rPr lang="en-US" sz="1200" dirty="0">
                <a:solidFill>
                  <a:srgbClr val="FFE9DE"/>
                </a:solidFill>
                <a:latin typeface="Arial" pitchFamily="34" charset="0"/>
                <a:ea typeface="Arial" pitchFamily="34" charset="-122"/>
                <a:cs typeface="Arial" pitchFamily="34" charset="-120"/>
              </a:rPr>
              <a:t>1 מדינה</a:t>
            </a:r>
            <a:endParaRPr lang="en-US" sz="1200" dirty="0"/>
          </a:p>
        </p:txBody>
      </p:sp>
      <p:sp>
        <p:nvSpPr>
          <p:cNvPr id="7" name="Shape 5"/>
          <p:cNvSpPr/>
          <p:nvPr/>
        </p:nvSpPr>
        <p:spPr>
          <a:xfrm>
            <a:off x="8461248" y="2999232"/>
            <a:ext cx="2721864" cy="0"/>
          </a:xfrm>
          <a:prstGeom prst="line">
            <a:avLst/>
          </a:prstGeom>
          <a:noFill/>
          <a:ln w="9525">
            <a:solidFill>
              <a:srgbClr val="FFFFFF">
                <a:alpha val="60000"/>
              </a:srgbClr>
            </a:solidFill>
            <a:prstDash val="solid"/>
          </a:ln>
        </p:spPr>
      </p:sp>
      <p:sp>
        <p:nvSpPr>
          <p:cNvPr id="8" name="Text 6"/>
          <p:cNvSpPr/>
          <p:nvPr/>
        </p:nvSpPr>
        <p:spPr>
          <a:xfrm>
            <a:off x="8369808" y="3200400"/>
            <a:ext cx="2904744" cy="365760"/>
          </a:xfrm>
          <a:prstGeom prst="rect">
            <a:avLst/>
          </a:prstGeom>
          <a:noFill/>
          <a:ln/>
        </p:spPr>
        <p:txBody>
          <a:bodyPr wrap="square" rtlCol="0" anchor="ctr"/>
          <a:lstStyle/>
          <a:p>
            <a:pPr algn="r" rtl="1"/>
            <a:r>
              <a:rPr lang="he-IL" sz="1250" dirty="0">
                <a:solidFill>
                  <a:schemeClr val="bg1"/>
                </a:solidFill>
              </a:rPr>
              <a:t>•  ישראל: השאלה המשפטית נבחנת לפי אינדיקציה, אופן ביצוע ותיעוד</a:t>
            </a:r>
          </a:p>
          <a:p>
            <a:pPr marL="0" indent="0" algn="r" rtl="1">
              <a:buNone/>
            </a:pPr>
            <a:endParaRPr lang="en-US" sz="1250" dirty="0">
              <a:solidFill>
                <a:schemeClr val="bg1"/>
              </a:solidFill>
            </a:endParaRPr>
          </a:p>
        </p:txBody>
      </p:sp>
      <p:sp>
        <p:nvSpPr>
          <p:cNvPr id="9" name="Shape 7"/>
          <p:cNvSpPr/>
          <p:nvPr/>
        </p:nvSpPr>
        <p:spPr>
          <a:xfrm>
            <a:off x="4367784" y="1874520"/>
            <a:ext cx="3453384" cy="3200400"/>
          </a:xfrm>
          <a:prstGeom prst="roundRect">
            <a:avLst>
              <a:gd name="adj" fmla="val 2857"/>
            </a:avLst>
          </a:prstGeom>
          <a:solidFill>
            <a:srgbClr val="8A7A3A"/>
          </a:solidFill>
          <a:ln/>
        </p:spPr>
      </p:sp>
      <p:sp>
        <p:nvSpPr>
          <p:cNvPr id="10" name="Text 8"/>
          <p:cNvSpPr/>
          <p:nvPr/>
        </p:nvSpPr>
        <p:spPr>
          <a:xfrm>
            <a:off x="4532376" y="2057400"/>
            <a:ext cx="3124200" cy="502920"/>
          </a:xfrm>
          <a:prstGeom prst="rect">
            <a:avLst/>
          </a:prstGeom>
          <a:noFill/>
          <a:ln/>
        </p:spPr>
        <p:txBody>
          <a:bodyPr wrap="square" rtlCol="0" anchor="ctr"/>
          <a:lstStyle/>
          <a:p>
            <a:pPr marL="0" indent="0" algn="ctr">
              <a:lnSpc>
                <a:spcPct val="110000"/>
              </a:lnSpc>
              <a:buNone/>
            </a:pPr>
            <a:r>
              <a:rPr lang="en-US" sz="1400" b="1" dirty="0">
                <a:solidFill>
                  <a:srgbClr val="FFFFFF"/>
                </a:solidFill>
                <a:latin typeface="Arial" pitchFamily="34" charset="0"/>
                <a:ea typeface="Arial" pitchFamily="34" charset="-122"/>
                <a:cs typeface="Arial" pitchFamily="34" charset="-120"/>
              </a:rPr>
              <a:t>מוגבל ושנוי במחלוקת</a:t>
            </a:r>
            <a:endParaRPr lang="en-US" sz="1400" dirty="0"/>
          </a:p>
        </p:txBody>
      </p:sp>
      <p:sp>
        <p:nvSpPr>
          <p:cNvPr id="11" name="Text 9"/>
          <p:cNvSpPr/>
          <p:nvPr/>
        </p:nvSpPr>
        <p:spPr>
          <a:xfrm>
            <a:off x="4532376" y="2542032"/>
            <a:ext cx="3124200" cy="365760"/>
          </a:xfrm>
          <a:prstGeom prst="rect">
            <a:avLst/>
          </a:prstGeom>
          <a:noFill/>
          <a:ln/>
        </p:spPr>
        <p:txBody>
          <a:bodyPr wrap="square" rtlCol="0" anchor="ctr"/>
          <a:lstStyle/>
          <a:p>
            <a:pPr marL="0" indent="0" algn="ctr">
              <a:buNone/>
            </a:pPr>
            <a:r>
              <a:rPr lang="en-US" sz="1200" dirty="0">
                <a:solidFill>
                  <a:srgbClr val="E4EAE9"/>
                </a:solidFill>
                <a:latin typeface="Arial" pitchFamily="34" charset="0"/>
                <a:ea typeface="Arial" pitchFamily="34" charset="-122"/>
                <a:cs typeface="Arial" pitchFamily="34" charset="-120"/>
              </a:rPr>
              <a:t>4 מדינות</a:t>
            </a:r>
            <a:endParaRPr lang="en-US" sz="1200" dirty="0"/>
          </a:p>
        </p:txBody>
      </p:sp>
      <p:sp>
        <p:nvSpPr>
          <p:cNvPr id="12" name="Shape 10"/>
          <p:cNvSpPr/>
          <p:nvPr/>
        </p:nvSpPr>
        <p:spPr>
          <a:xfrm>
            <a:off x="4733544" y="2999232"/>
            <a:ext cx="2721864" cy="0"/>
          </a:xfrm>
          <a:prstGeom prst="line">
            <a:avLst/>
          </a:prstGeom>
          <a:noFill/>
          <a:ln w="9525">
            <a:solidFill>
              <a:srgbClr val="FFFFFF">
                <a:alpha val="60000"/>
              </a:srgbClr>
            </a:solidFill>
            <a:prstDash val="solid"/>
          </a:ln>
        </p:spPr>
      </p:sp>
      <p:sp>
        <p:nvSpPr>
          <p:cNvPr id="13" name="Text 11"/>
          <p:cNvSpPr/>
          <p:nvPr/>
        </p:nvSpPr>
        <p:spPr>
          <a:xfrm>
            <a:off x="4642104" y="3200400"/>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גרמניה</a:t>
            </a:r>
            <a:endParaRPr lang="en-US" sz="1250" dirty="0"/>
          </a:p>
        </p:txBody>
      </p:sp>
      <p:sp>
        <p:nvSpPr>
          <p:cNvPr id="14" name="Text 12"/>
          <p:cNvSpPr/>
          <p:nvPr/>
        </p:nvSpPr>
        <p:spPr>
          <a:xfrm>
            <a:off x="4642104" y="3584448"/>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איטליה</a:t>
            </a:r>
            <a:endParaRPr lang="en-US" sz="1250" dirty="0"/>
          </a:p>
        </p:txBody>
      </p:sp>
      <p:sp>
        <p:nvSpPr>
          <p:cNvPr id="15" name="Text 13"/>
          <p:cNvSpPr/>
          <p:nvPr/>
        </p:nvSpPr>
        <p:spPr>
          <a:xfrm>
            <a:off x="4642104" y="3968496"/>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דרום קוריאה</a:t>
            </a:r>
            <a:endParaRPr lang="en-US" sz="1250" dirty="0"/>
          </a:p>
        </p:txBody>
      </p:sp>
      <p:sp>
        <p:nvSpPr>
          <p:cNvPr id="16" name="Text 14"/>
          <p:cNvSpPr/>
          <p:nvPr/>
        </p:nvSpPr>
        <p:spPr>
          <a:xfrm>
            <a:off x="4642104" y="4352544"/>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דרום אפריקה</a:t>
            </a:r>
            <a:endParaRPr lang="en-US" sz="1250" dirty="0"/>
          </a:p>
        </p:txBody>
      </p:sp>
      <p:sp>
        <p:nvSpPr>
          <p:cNvPr id="17" name="Shape 15"/>
          <p:cNvSpPr/>
          <p:nvPr/>
        </p:nvSpPr>
        <p:spPr>
          <a:xfrm>
            <a:off x="640080" y="1874520"/>
            <a:ext cx="3453384" cy="3200400"/>
          </a:xfrm>
          <a:prstGeom prst="roundRect">
            <a:avLst>
              <a:gd name="adj" fmla="val 2857"/>
            </a:avLst>
          </a:prstGeom>
          <a:solidFill>
            <a:srgbClr val="3C6360"/>
          </a:solidFill>
          <a:ln/>
        </p:spPr>
      </p:sp>
      <p:sp>
        <p:nvSpPr>
          <p:cNvPr id="18" name="Text 16"/>
          <p:cNvSpPr/>
          <p:nvPr/>
        </p:nvSpPr>
        <p:spPr>
          <a:xfrm>
            <a:off x="804672" y="2057400"/>
            <a:ext cx="3124200" cy="502920"/>
          </a:xfrm>
          <a:prstGeom prst="rect">
            <a:avLst/>
          </a:prstGeom>
          <a:noFill/>
          <a:ln/>
        </p:spPr>
        <p:txBody>
          <a:bodyPr wrap="square" rtlCol="0" anchor="ctr"/>
          <a:lstStyle/>
          <a:p>
            <a:pPr marL="0" indent="0" algn="ctr">
              <a:lnSpc>
                <a:spcPct val="110000"/>
              </a:lnSpc>
              <a:buNone/>
            </a:pPr>
            <a:r>
              <a:rPr lang="en-US" sz="1400" b="1" dirty="0">
                <a:solidFill>
                  <a:srgbClr val="FFFFFF"/>
                </a:solidFill>
                <a:latin typeface="Arial" pitchFamily="34" charset="0"/>
                <a:ea typeface="Arial" pitchFamily="34" charset="-122"/>
                <a:cs typeface="Arial" pitchFamily="34" charset="-120"/>
              </a:rPr>
              <a:t>המלצה להימנע</a:t>
            </a:r>
            <a:endParaRPr lang="en-US" sz="1400" dirty="0"/>
          </a:p>
        </p:txBody>
      </p:sp>
      <p:sp>
        <p:nvSpPr>
          <p:cNvPr id="19" name="Text 17"/>
          <p:cNvSpPr/>
          <p:nvPr/>
        </p:nvSpPr>
        <p:spPr>
          <a:xfrm>
            <a:off x="804672" y="2542032"/>
            <a:ext cx="3124200" cy="365760"/>
          </a:xfrm>
          <a:prstGeom prst="rect">
            <a:avLst/>
          </a:prstGeom>
          <a:noFill/>
          <a:ln/>
        </p:spPr>
        <p:txBody>
          <a:bodyPr wrap="square" rtlCol="0" anchor="ctr"/>
          <a:lstStyle/>
          <a:p>
            <a:pPr marL="0" indent="0" algn="ctr">
              <a:buNone/>
            </a:pPr>
            <a:r>
              <a:rPr lang="en-US" sz="1200" dirty="0">
                <a:solidFill>
                  <a:srgbClr val="E4EAE9"/>
                </a:solidFill>
                <a:latin typeface="Arial" pitchFamily="34" charset="0"/>
                <a:ea typeface="Arial" pitchFamily="34" charset="-122"/>
                <a:cs typeface="Arial" pitchFamily="34" charset="-120"/>
              </a:rPr>
              <a:t>4 מדינות</a:t>
            </a:r>
            <a:endParaRPr lang="en-US" sz="1200" dirty="0"/>
          </a:p>
        </p:txBody>
      </p:sp>
      <p:sp>
        <p:nvSpPr>
          <p:cNvPr id="20" name="Shape 18"/>
          <p:cNvSpPr/>
          <p:nvPr/>
        </p:nvSpPr>
        <p:spPr>
          <a:xfrm>
            <a:off x="1005840" y="2999232"/>
            <a:ext cx="2721864" cy="0"/>
          </a:xfrm>
          <a:prstGeom prst="line">
            <a:avLst/>
          </a:prstGeom>
          <a:noFill/>
          <a:ln w="9525">
            <a:solidFill>
              <a:srgbClr val="FFFFFF">
                <a:alpha val="60000"/>
              </a:srgbClr>
            </a:solidFill>
            <a:prstDash val="solid"/>
          </a:ln>
        </p:spPr>
      </p:sp>
      <p:sp>
        <p:nvSpPr>
          <p:cNvPr id="21" name="Text 19"/>
          <p:cNvSpPr/>
          <p:nvPr/>
        </p:nvSpPr>
        <p:spPr>
          <a:xfrm>
            <a:off x="914400" y="3200400"/>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צרפת</a:t>
            </a:r>
            <a:endParaRPr lang="en-US" sz="1250" dirty="0"/>
          </a:p>
        </p:txBody>
      </p:sp>
      <p:sp>
        <p:nvSpPr>
          <p:cNvPr id="22" name="Text 20"/>
          <p:cNvSpPr/>
          <p:nvPr/>
        </p:nvSpPr>
        <p:spPr>
          <a:xfrm>
            <a:off x="914400" y="3584448"/>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בריטניה</a:t>
            </a:r>
            <a:endParaRPr lang="en-US" sz="1250" dirty="0"/>
          </a:p>
        </p:txBody>
      </p:sp>
      <p:sp>
        <p:nvSpPr>
          <p:cNvPr id="23" name="Text 21"/>
          <p:cNvSpPr/>
          <p:nvPr/>
        </p:nvSpPr>
        <p:spPr>
          <a:xfrm>
            <a:off x="914400" y="3968496"/>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ארצות הברית</a:t>
            </a:r>
            <a:endParaRPr lang="en-US" sz="1250" dirty="0"/>
          </a:p>
        </p:txBody>
      </p:sp>
      <p:sp>
        <p:nvSpPr>
          <p:cNvPr id="24" name="Text 22"/>
          <p:cNvSpPr/>
          <p:nvPr/>
        </p:nvSpPr>
        <p:spPr>
          <a:xfrm>
            <a:off x="914400" y="4352544"/>
            <a:ext cx="2904744" cy="365760"/>
          </a:xfrm>
          <a:prstGeom prst="rect">
            <a:avLst/>
          </a:prstGeom>
          <a:noFill/>
          <a:ln/>
        </p:spPr>
        <p:txBody>
          <a:bodyPr wrap="square" rtlCol="0" anchor="ctr"/>
          <a:lstStyle/>
          <a:p>
            <a:pPr marL="0" indent="0" algn="r" rtl="1">
              <a:buNone/>
            </a:pPr>
            <a:r>
              <a:rPr lang="en-US" sz="1250" dirty="0">
                <a:solidFill>
                  <a:srgbClr val="FFFFFF"/>
                </a:solidFill>
                <a:latin typeface="Arial" pitchFamily="34" charset="0"/>
                <a:ea typeface="Arial" pitchFamily="34" charset="-122"/>
                <a:cs typeface="Arial" pitchFamily="34" charset="-120"/>
              </a:rPr>
              <a:t>•  אוסטריה</a:t>
            </a:r>
            <a:endParaRPr lang="en-US" sz="1250" dirty="0"/>
          </a:p>
        </p:txBody>
      </p:sp>
      <p:sp>
        <p:nvSpPr>
          <p:cNvPr id="25" name="Shape 23"/>
          <p:cNvSpPr/>
          <p:nvPr/>
        </p:nvSpPr>
        <p:spPr>
          <a:xfrm>
            <a:off x="640080" y="5349240"/>
            <a:ext cx="10908792" cy="822960"/>
          </a:xfrm>
          <a:prstGeom prst="roundRect">
            <a:avLst>
              <a:gd name="adj" fmla="val 11111"/>
            </a:avLst>
          </a:prstGeom>
          <a:solidFill>
            <a:srgbClr val="F7F5F0"/>
          </a:solidFill>
          <a:ln/>
        </p:spPr>
      </p:sp>
      <p:sp>
        <p:nvSpPr>
          <p:cNvPr id="26" name="Text 24"/>
          <p:cNvSpPr/>
          <p:nvPr/>
        </p:nvSpPr>
        <p:spPr>
          <a:xfrm>
            <a:off x="914400" y="5349240"/>
            <a:ext cx="10360152" cy="822960"/>
          </a:xfrm>
          <a:prstGeom prst="rect">
            <a:avLst/>
          </a:prstGeom>
          <a:noFill/>
          <a:ln/>
        </p:spPr>
        <p:txBody>
          <a:bodyPr wrap="square" rtlCol="0" anchor="ctr"/>
          <a:lstStyle/>
          <a:p>
            <a:pPr marL="0" indent="0" algn="r" rtl="1">
              <a:buNone/>
            </a:pPr>
            <a:endParaRPr lang="en-US" sz="1300" dirty="0"/>
          </a:p>
        </p:txBody>
      </p:sp>
    </p:spTree>
    <p:extLst>
      <p:ext uri="{BB962C8B-B14F-4D97-AF65-F5344CB8AC3E}">
        <p14:creationId xmlns:p14="http://schemas.microsoft.com/office/powerpoint/2010/main" val="2281249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40080"/>
          </a:xfrm>
          <a:prstGeom prst="rect">
            <a:avLst/>
          </a:prstGeom>
          <a:noFill/>
          <a:ln/>
        </p:spPr>
        <p:txBody>
          <a:bodyPr wrap="square" lIns="0" tIns="0" rIns="0" bIns="0" rtlCol="0" anchor="ctr"/>
          <a:lstStyle/>
          <a:p>
            <a:pPr marL="0" indent="0" algn="r" rtl="1">
              <a:buNone/>
            </a:pPr>
            <a:r>
              <a:rPr lang="he-IL" sz="2600" b="1" dirty="0" smtClean="0">
                <a:solidFill>
                  <a:srgbClr val="16302E"/>
                </a:solidFill>
                <a:latin typeface="Arial" pitchFamily="34" charset="0"/>
                <a:cs typeface="Arial" pitchFamily="34" charset="-120"/>
              </a:rPr>
              <a:t>"לא לחפש רק מתחת לפנס" / האם המומחה יודע </a:t>
            </a:r>
            <a:r>
              <a:rPr lang="he-IL" sz="2600" b="1" dirty="0" err="1" smtClean="0">
                <a:solidFill>
                  <a:srgbClr val="16302E"/>
                </a:solidFill>
                <a:latin typeface="Arial" pitchFamily="34" charset="0"/>
                <a:cs typeface="Arial" pitchFamily="34" charset="-120"/>
              </a:rPr>
              <a:t>הכל</a:t>
            </a:r>
            <a:r>
              <a:rPr lang="he-IL" sz="2600" b="1" dirty="0" smtClean="0">
                <a:solidFill>
                  <a:srgbClr val="16302E"/>
                </a:solidFill>
                <a:latin typeface="Arial" pitchFamily="34" charset="0"/>
                <a:cs typeface="Arial" pitchFamily="34" charset="-120"/>
              </a:rPr>
              <a:t>? האם אני במקום הנכון	</a:t>
            </a:r>
            <a:endParaRPr lang="en-US" sz="2600" dirty="0"/>
          </a:p>
        </p:txBody>
      </p:sp>
      <p:sp>
        <p:nvSpPr>
          <p:cNvPr id="8" name="Shape 6"/>
          <p:cNvSpPr/>
          <p:nvPr/>
        </p:nvSpPr>
        <p:spPr>
          <a:xfrm>
            <a:off x="877265" y="2138680"/>
            <a:ext cx="10515600" cy="1417320"/>
          </a:xfrm>
          <a:prstGeom prst="roundRect">
            <a:avLst>
              <a:gd name="adj" fmla="val 6452"/>
            </a:avLst>
          </a:prstGeom>
          <a:solidFill>
            <a:srgbClr val="FFFFFF"/>
          </a:solidFill>
          <a:ln w="12700">
            <a:solidFill>
              <a:srgbClr val="E4E0D6"/>
            </a:solidFill>
            <a:prstDash val="solid"/>
          </a:ln>
        </p:spPr>
      </p:sp>
      <p:sp>
        <p:nvSpPr>
          <p:cNvPr id="9" name="Shape 7"/>
          <p:cNvSpPr/>
          <p:nvPr/>
        </p:nvSpPr>
        <p:spPr>
          <a:xfrm>
            <a:off x="1088136" y="2667000"/>
            <a:ext cx="658368" cy="658368"/>
          </a:xfrm>
          <a:prstGeom prst="ellipse">
            <a:avLst/>
          </a:prstGeom>
          <a:solidFill>
            <a:srgbClr val="D7A928"/>
          </a:solidFill>
          <a:ln/>
        </p:spPr>
      </p:sp>
      <p:sp>
        <p:nvSpPr>
          <p:cNvPr id="10" name="Text 8"/>
          <p:cNvSpPr txBox="1"/>
          <p:nvPr/>
        </p:nvSpPr>
        <p:spPr>
          <a:xfrm>
            <a:off x="1088136" y="2632710"/>
            <a:ext cx="658368" cy="658368"/>
          </a:xfrm>
          <a:prstGeom prst="rect">
            <a:avLst/>
          </a:prstGeom>
          <a:noFill/>
          <a:ln/>
        </p:spPr>
        <p:txBody>
          <a:bodyPr wrap="square" lIns="0" tIns="0" rIns="0" bIns="0" rtlCol="0" anchor="ctr"/>
          <a:lstStyle/>
          <a:p>
            <a:pPr marL="0" indent="0" algn="ctr">
              <a:buNone/>
            </a:pPr>
            <a:r>
              <a:rPr lang="he-IL" b="1" dirty="0" smtClean="0">
                <a:solidFill>
                  <a:srgbClr val="16302E"/>
                </a:solidFill>
                <a:latin typeface="Arial" pitchFamily="34" charset="0"/>
                <a:cs typeface="Arial" pitchFamily="34" charset="-120"/>
              </a:rPr>
              <a:t>ג</a:t>
            </a:r>
            <a:endParaRPr lang="en-US" sz="1800" dirty="0"/>
          </a:p>
        </p:txBody>
      </p:sp>
      <p:sp>
        <p:nvSpPr>
          <p:cNvPr id="11" name="Text 9"/>
          <p:cNvSpPr txBox="1"/>
          <p:nvPr/>
        </p:nvSpPr>
        <p:spPr>
          <a:xfrm>
            <a:off x="1962404" y="2361946"/>
            <a:ext cx="9052560" cy="970788"/>
          </a:xfrm>
          <a:prstGeom prst="rect">
            <a:avLst/>
          </a:prstGeom>
          <a:noFill/>
          <a:ln/>
        </p:spPr>
        <p:txBody>
          <a:bodyPr wrap="square" lIns="0" tIns="0" rIns="0" bIns="0" rtlCol="0" anchor="ctr"/>
          <a:lstStyle/>
          <a:p>
            <a:pPr algn="r" rtl="1"/>
            <a:r>
              <a:rPr lang="en-US" sz="1600" dirty="0" smtClean="0"/>
              <a:t/>
            </a:r>
            <a:br>
              <a:rPr lang="en-US" sz="1600" dirty="0" smtClean="0"/>
            </a:br>
            <a:r>
              <a:rPr lang="he-IL" sz="1600" b="1" dirty="0" smtClean="0"/>
              <a:t>סרטן, רק החמצת חלון ההזדמנויות לטיפול? רק איחור באבחון? </a:t>
            </a:r>
            <a:r>
              <a:rPr lang="en-US" sz="1600" b="1" dirty="0" smtClean="0"/>
              <a:t/>
            </a:r>
            <a:br>
              <a:rPr lang="en-US" sz="1600" b="1" dirty="0" smtClean="0"/>
            </a:br>
            <a:r>
              <a:rPr lang="he-IL" sz="1600" b="1" dirty="0" smtClean="0"/>
              <a:t>תכנון </a:t>
            </a:r>
            <a:r>
              <a:rPr lang="he-IL" sz="1600" b="1" dirty="0"/>
              <a:t>לא נכון של שדה הקרינה</a:t>
            </a:r>
            <a:r>
              <a:rPr lang="he-IL" sz="1600" dirty="0"/>
              <a:t> </a:t>
            </a:r>
          </a:p>
          <a:p>
            <a:pPr algn="r" rtl="1"/>
            <a:r>
              <a:rPr lang="he-IL" sz="1600" dirty="0"/>
              <a:t>במיוחד בגידולים מהצוואר ומעלה, </a:t>
            </a:r>
            <a:r>
              <a:rPr lang="he-IL" sz="1600" dirty="0" err="1"/>
              <a:t>איזור</a:t>
            </a:r>
            <a:r>
              <a:rPr lang="he-IL" sz="1600" dirty="0"/>
              <a:t> צפוף: </a:t>
            </a:r>
            <a:r>
              <a:rPr lang="he-IL" sz="1600" dirty="0" err="1"/>
              <a:t>א.א.ג</a:t>
            </a:r>
            <a:r>
              <a:rPr lang="he-IL" sz="1600" dirty="0"/>
              <a:t>. פה ולסת, </a:t>
            </a:r>
            <a:r>
              <a:rPr lang="he-IL" sz="1600" dirty="0" smtClean="0"/>
              <a:t>לוע</a:t>
            </a:r>
            <a:endParaRPr lang="he-IL" sz="1600" dirty="0"/>
          </a:p>
          <a:p>
            <a:pPr algn="r" rtl="1"/>
            <a:r>
              <a:rPr lang="he-IL" sz="1600" dirty="0"/>
              <a:t>הנזק: </a:t>
            </a:r>
            <a:r>
              <a:rPr lang="he-IL" sz="1600" dirty="0" smtClean="0"/>
              <a:t>לאיבר בריא סמוך.  </a:t>
            </a:r>
            <a:endParaRPr lang="he-IL" sz="1600" dirty="0"/>
          </a:p>
        </p:txBody>
      </p:sp>
      <p:sp>
        <p:nvSpPr>
          <p:cNvPr id="12" name="Text 10"/>
          <p:cNvSpPr txBox="1"/>
          <p:nvPr/>
        </p:nvSpPr>
        <p:spPr>
          <a:xfrm>
            <a:off x="2011680" y="3456432"/>
            <a:ext cx="9052560" cy="822960"/>
          </a:xfrm>
          <a:prstGeom prst="rect">
            <a:avLst/>
          </a:prstGeom>
          <a:noFill/>
          <a:ln/>
        </p:spPr>
        <p:txBody>
          <a:bodyPr wrap="square" lIns="0" tIns="0" rIns="0" bIns="0" rtlCol="0" anchor="ctr"/>
          <a:lstStyle/>
          <a:p>
            <a:pPr algn="r" rtl="1"/>
            <a:endParaRPr lang="he-IL" sz="1400" dirty="0"/>
          </a:p>
        </p:txBody>
      </p:sp>
      <p:sp>
        <p:nvSpPr>
          <p:cNvPr id="13" name="Shape 11"/>
          <p:cNvSpPr/>
          <p:nvPr/>
        </p:nvSpPr>
        <p:spPr>
          <a:xfrm>
            <a:off x="822960" y="4361994"/>
            <a:ext cx="10515600" cy="1627326"/>
          </a:xfrm>
          <a:prstGeom prst="roundRect">
            <a:avLst>
              <a:gd name="adj" fmla="val 6452"/>
            </a:avLst>
          </a:prstGeom>
          <a:solidFill>
            <a:srgbClr val="F7F5F0"/>
          </a:solidFill>
          <a:ln/>
        </p:spPr>
      </p:sp>
      <p:sp>
        <p:nvSpPr>
          <p:cNvPr id="14" name="Shape 12"/>
          <p:cNvSpPr/>
          <p:nvPr/>
        </p:nvSpPr>
        <p:spPr>
          <a:xfrm>
            <a:off x="1088136" y="4951476"/>
            <a:ext cx="658368" cy="658368"/>
          </a:xfrm>
          <a:prstGeom prst="ellipse">
            <a:avLst/>
          </a:prstGeom>
          <a:solidFill>
            <a:srgbClr val="D7A928"/>
          </a:solidFill>
          <a:ln/>
        </p:spPr>
      </p:sp>
      <p:sp>
        <p:nvSpPr>
          <p:cNvPr id="15" name="Text 13"/>
          <p:cNvSpPr txBox="1"/>
          <p:nvPr/>
        </p:nvSpPr>
        <p:spPr>
          <a:xfrm>
            <a:off x="1088136" y="4951476"/>
            <a:ext cx="658368" cy="658368"/>
          </a:xfrm>
          <a:prstGeom prst="rect">
            <a:avLst/>
          </a:prstGeom>
          <a:noFill/>
          <a:ln/>
        </p:spPr>
        <p:txBody>
          <a:bodyPr wrap="square" lIns="0" tIns="0" rIns="0" bIns="0" rtlCol="0" anchor="ctr"/>
          <a:lstStyle/>
          <a:p>
            <a:pPr marL="0" indent="0" algn="ctr">
              <a:buNone/>
            </a:pPr>
            <a:r>
              <a:rPr lang="he-IL" b="1" dirty="0">
                <a:solidFill>
                  <a:srgbClr val="16302E"/>
                </a:solidFill>
                <a:latin typeface="Arial" pitchFamily="34" charset="0"/>
                <a:cs typeface="Arial" pitchFamily="34" charset="-120"/>
              </a:rPr>
              <a:t>ד</a:t>
            </a:r>
            <a:endParaRPr lang="en-US" sz="1800" dirty="0"/>
          </a:p>
        </p:txBody>
      </p:sp>
      <p:sp>
        <p:nvSpPr>
          <p:cNvPr id="16" name="Text 14"/>
          <p:cNvSpPr txBox="1"/>
          <p:nvPr/>
        </p:nvSpPr>
        <p:spPr>
          <a:xfrm>
            <a:off x="2011680" y="4681728"/>
            <a:ext cx="9052560" cy="411480"/>
          </a:xfrm>
          <a:prstGeom prst="rect">
            <a:avLst/>
          </a:prstGeom>
          <a:noFill/>
          <a:ln/>
        </p:spPr>
        <p:txBody>
          <a:bodyPr wrap="square" lIns="0" tIns="0" rIns="0" bIns="0" rtlCol="0" anchor="ctr"/>
          <a:lstStyle/>
          <a:p>
            <a:pPr algn="r" rtl="1"/>
            <a:r>
              <a:rPr lang="he-IL" sz="1600" dirty="0"/>
              <a:t/>
            </a:r>
            <a:br>
              <a:rPr lang="he-IL" sz="1600" dirty="0"/>
            </a:br>
            <a:r>
              <a:rPr lang="he-IL" sz="1600" b="1" dirty="0" smtClean="0"/>
              <a:t>בתיקי אי </a:t>
            </a:r>
            <a:r>
              <a:rPr lang="he-IL" sz="1600" b="1" dirty="0"/>
              <a:t>גילוי מום </a:t>
            </a:r>
            <a:r>
              <a:rPr lang="he-IL" sz="1600" dirty="0"/>
              <a:t>– מה אם המומחה יגיד החמצה אבל לא היית מקבל הפסקת הריון? ד"ר </a:t>
            </a:r>
            <a:r>
              <a:rPr lang="he-IL" sz="1600" dirty="0" smtClean="0"/>
              <a:t>גיא-</a:t>
            </a:r>
            <a:r>
              <a:rPr lang="he-IL" sz="1600" dirty="0" err="1" smtClean="0"/>
              <a:t>לצ'ינסקי</a:t>
            </a:r>
            <a:r>
              <a:rPr lang="he-IL" sz="1600" dirty="0"/>
              <a:t>, איך מתגברים על מי השפיר כי הרי טיפת דם תהפוך את מי השפיר לעכורים? השיטה גאונית: מרוקנים את הרחם ממי שפיר ומזרימים פנימה גז. משיבים את המים עם גמר הניתוח. מרתק. </a:t>
            </a:r>
            <a:r>
              <a:rPr lang="he-IL" sz="1600" dirty="0" err="1"/>
              <a:t>פייסבוק</a:t>
            </a:r>
            <a:r>
              <a:rPr lang="he-IL" sz="1600" dirty="0"/>
              <a:t>. ספינה </a:t>
            </a:r>
            <a:r>
              <a:rPr lang="he-IL" sz="1600" dirty="0" err="1"/>
              <a:t>ביפידה</a:t>
            </a:r>
            <a:r>
              <a:rPr lang="he-IL" sz="1600" dirty="0"/>
              <a:t>. ניתן לזהות אותו וגם תינתן הפסקת הריון. הבעיה ל: מגזר חרדי וערבי. מאידך, פס"ד המר לא היה רק רע. </a:t>
            </a:r>
          </a:p>
        </p:txBody>
      </p:sp>
      <p:sp>
        <p:nvSpPr>
          <p:cNvPr id="17" name="Text 15"/>
          <p:cNvSpPr txBox="1"/>
          <p:nvPr/>
        </p:nvSpPr>
        <p:spPr>
          <a:xfrm>
            <a:off x="2011680" y="5102352"/>
            <a:ext cx="9052560" cy="822960"/>
          </a:xfrm>
          <a:prstGeom prst="rect">
            <a:avLst/>
          </a:prstGeom>
          <a:noFill/>
          <a:ln/>
        </p:spPr>
        <p:txBody>
          <a:bodyPr wrap="square" lIns="0" tIns="0" rIns="0" bIns="0" rtlCol="0" anchor="ctr"/>
          <a:lstStyle/>
          <a:p>
            <a:pPr marL="0" indent="0" algn="r" rtl="1">
              <a:lnSpc>
                <a:spcPct val="120000"/>
              </a:lnSpc>
              <a:buNone/>
            </a:pPr>
            <a:endParaRPr lang="en-US" sz="1300" dirty="0"/>
          </a:p>
        </p:txBody>
      </p:sp>
      <p:sp>
        <p:nvSpPr>
          <p:cNvPr id="18" name="Text 16"/>
          <p:cNvSpPr txBox="1"/>
          <p:nvPr/>
        </p:nvSpPr>
        <p:spPr>
          <a:xfrm>
            <a:off x="457200" y="6400800"/>
            <a:ext cx="4572000" cy="274320"/>
          </a:xfrm>
          <a:prstGeom prst="rect">
            <a:avLst/>
          </a:prstGeom>
          <a:noFill/>
          <a:ln/>
        </p:spPr>
        <p:txBody>
          <a:bodyPr wrap="square" lIns="0" tIns="0" rIns="0" bIns="0" rtlCol="0" anchor="ctr"/>
          <a:lstStyle/>
          <a:p>
            <a:pPr marL="0" indent="0" algn="l" rtl="1">
              <a:buNone/>
            </a:pPr>
            <a:endParaRPr lang="en-US" sz="1000" dirty="0"/>
          </a:p>
        </p:txBody>
      </p:sp>
      <p:sp>
        <p:nvSpPr>
          <p:cNvPr id="19" name="Text 17"/>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10</a:t>
            </a:r>
            <a:endParaRPr lang="en-US" sz="1000" dirty="0"/>
          </a:p>
        </p:txBody>
      </p:sp>
    </p:spTree>
    <p:extLst>
      <p:ext uri="{BB962C8B-B14F-4D97-AF65-F5344CB8AC3E}">
        <p14:creationId xmlns:p14="http://schemas.microsoft.com/office/powerpoint/2010/main" val="3152489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marL="0" indent="0" algn="r">
              <a:buNone/>
            </a:pPr>
            <a:r>
              <a:rPr lang="he-IL" sz="2800" b="1" dirty="0" smtClean="0">
                <a:solidFill>
                  <a:srgbClr val="16302E"/>
                </a:solidFill>
                <a:latin typeface="Bookman Old Style" pitchFamily="34" charset="0"/>
                <a:ea typeface="Bookman Old Style" pitchFamily="34" charset="-122"/>
                <a:cs typeface="Bookman Old Style" pitchFamily="34" charset="-120"/>
              </a:rPr>
              <a:t> אזהרה עצמית</a:t>
            </a:r>
            <a:r>
              <a:rPr lang="en-US" sz="2800" b="1" dirty="0" smtClean="0">
                <a:solidFill>
                  <a:srgbClr val="16302E"/>
                </a:solidFill>
                <a:latin typeface="Bookman Old Style" pitchFamily="34" charset="0"/>
                <a:ea typeface="Bookman Old Style" pitchFamily="34" charset="-122"/>
                <a:cs typeface="Bookman Old Style" pitchFamily="34" charset="-120"/>
              </a:rPr>
              <a:t>,</a:t>
            </a:r>
            <a:r>
              <a:rPr lang="he-IL" sz="2800" b="1" dirty="0" smtClean="0">
                <a:solidFill>
                  <a:srgbClr val="16302E"/>
                </a:solidFill>
                <a:latin typeface="Bookman Old Style" pitchFamily="34" charset="0"/>
                <a:ea typeface="Bookman Old Style" pitchFamily="34" charset="-122"/>
                <a:cs typeface="Bookman Old Style" pitchFamily="34" charset="-120"/>
              </a:rPr>
              <a:t> </a:t>
            </a:r>
            <a:r>
              <a:rPr lang="en-US" sz="2800" b="1" dirty="0" err="1" smtClean="0">
                <a:solidFill>
                  <a:srgbClr val="16302E"/>
                </a:solidFill>
                <a:latin typeface="Bookman Old Style" pitchFamily="34" charset="0"/>
                <a:ea typeface="Bookman Old Style" pitchFamily="34" charset="-122"/>
                <a:cs typeface="Bookman Old Style" pitchFamily="34" charset="-120"/>
              </a:rPr>
              <a:t>לא</a:t>
            </a:r>
            <a:r>
              <a:rPr lang="en-US" sz="2800" b="1" dirty="0" smtClean="0">
                <a:solidFill>
                  <a:srgbClr val="16302E"/>
                </a:solidFill>
                <a:latin typeface="Bookman Old Style" pitchFamily="34" charset="0"/>
                <a:ea typeface="Bookman Old Style" pitchFamily="34" charset="-122"/>
                <a:cs typeface="Bookman Old Style" pitchFamily="34" charset="-120"/>
              </a:rPr>
              <a:t> </a:t>
            </a:r>
            <a:r>
              <a:rPr lang="en-US" sz="2800" b="1" dirty="0">
                <a:solidFill>
                  <a:srgbClr val="16302E"/>
                </a:solidFill>
                <a:latin typeface="Bookman Old Style" pitchFamily="34" charset="0"/>
                <a:ea typeface="Bookman Old Style" pitchFamily="34" charset="-122"/>
                <a:cs typeface="Bookman Old Style" pitchFamily="34" charset="-120"/>
              </a:rPr>
              <a:t>רק </a:t>
            </a:r>
            <a:r>
              <a:rPr lang="en-US" sz="2800" b="1" dirty="0" err="1">
                <a:solidFill>
                  <a:srgbClr val="16302E"/>
                </a:solidFill>
                <a:latin typeface="Bookman Old Style" pitchFamily="34" charset="0"/>
                <a:ea typeface="Bookman Old Style" pitchFamily="34" charset="-122"/>
                <a:cs typeface="Bookman Old Style" pitchFamily="34" charset="-120"/>
              </a:rPr>
              <a:t>איחור</a:t>
            </a:r>
            <a:r>
              <a:rPr lang="en-US" sz="2800" b="1" dirty="0">
                <a:solidFill>
                  <a:srgbClr val="16302E"/>
                </a:solidFill>
                <a:latin typeface="Bookman Old Style" pitchFamily="34" charset="0"/>
                <a:ea typeface="Bookman Old Style" pitchFamily="34" charset="-122"/>
                <a:cs typeface="Bookman Old Style" pitchFamily="34" charset="-120"/>
              </a:rPr>
              <a:t> </a:t>
            </a:r>
            <a:r>
              <a:rPr lang="en-US" sz="2800" b="1" dirty="0" err="1" smtClean="0">
                <a:solidFill>
                  <a:srgbClr val="16302E"/>
                </a:solidFill>
                <a:latin typeface="Bookman Old Style" pitchFamily="34" charset="0"/>
                <a:ea typeface="Bookman Old Style" pitchFamily="34" charset="-122"/>
                <a:cs typeface="Bookman Old Style" pitchFamily="34" charset="-120"/>
              </a:rPr>
              <a:t>באבחון</a:t>
            </a:r>
            <a:r>
              <a:rPr lang="en-US" sz="2800" b="1" dirty="0" smtClean="0">
                <a:solidFill>
                  <a:srgbClr val="16302E"/>
                </a:solidFill>
                <a:latin typeface="Bookman Old Style" pitchFamily="34" charset="0"/>
                <a:ea typeface="Bookman Old Style" pitchFamily="34" charset="-122"/>
                <a:cs typeface="Bookman Old Style" pitchFamily="34" charset="-120"/>
              </a:rPr>
              <a:t>/ </a:t>
            </a:r>
            <a:r>
              <a:rPr lang="en-US" sz="2800" b="1" dirty="0" err="1" smtClean="0">
                <a:solidFill>
                  <a:srgbClr val="16302E"/>
                </a:solidFill>
                <a:latin typeface="Bookman Old Style" pitchFamily="34" charset="0"/>
                <a:ea typeface="Bookman Old Style" pitchFamily="34" charset="-122"/>
                <a:cs typeface="Bookman Old Style" pitchFamily="34" charset="-120"/>
              </a:rPr>
              <a:t>תכנון</a:t>
            </a:r>
            <a:r>
              <a:rPr lang="en-US" sz="2800" b="1" dirty="0" smtClean="0">
                <a:solidFill>
                  <a:srgbClr val="16302E"/>
                </a:solidFill>
                <a:latin typeface="Bookman Old Style" pitchFamily="34" charset="0"/>
                <a:ea typeface="Bookman Old Style" pitchFamily="34" charset="-122"/>
                <a:cs typeface="Bookman Old Style" pitchFamily="34" charset="-120"/>
              </a:rPr>
              <a:t> </a:t>
            </a:r>
            <a:r>
              <a:rPr lang="en-US" sz="2800" b="1" dirty="0">
                <a:solidFill>
                  <a:srgbClr val="16302E"/>
                </a:solidFill>
                <a:latin typeface="Bookman Old Style" pitchFamily="34" charset="0"/>
                <a:ea typeface="Bookman Old Style" pitchFamily="34" charset="-122"/>
                <a:cs typeface="Bookman Old Style" pitchFamily="34" charset="-120"/>
              </a:rPr>
              <a:t>שגוי של שדה הקרינה</a:t>
            </a:r>
            <a:endParaRPr lang="en-US" sz="2800" dirty="0"/>
          </a:p>
        </p:txBody>
      </p:sp>
      <p:sp>
        <p:nvSpPr>
          <p:cNvPr id="3" name="Text 1"/>
          <p:cNvSpPr txBox="1"/>
          <p:nvPr/>
        </p:nvSpPr>
        <p:spPr>
          <a:xfrm>
            <a:off x="548640" y="1051560"/>
            <a:ext cx="11064240" cy="411480"/>
          </a:xfrm>
          <a:prstGeom prst="rect">
            <a:avLst/>
          </a:prstGeom>
          <a:noFill/>
          <a:ln/>
        </p:spPr>
        <p:txBody>
          <a:bodyPr wrap="square" lIns="0" tIns="0" rIns="0" bIns="0" rtlCol="0" anchor="ctr"/>
          <a:lstStyle/>
          <a:p>
            <a:pPr marL="0" indent="0" algn="r">
              <a:buNone/>
            </a:pPr>
            <a:endParaRPr lang="en-US" sz="1700" dirty="0"/>
          </a:p>
        </p:txBody>
      </p:sp>
      <p:sp>
        <p:nvSpPr>
          <p:cNvPr id="4" name="Text 2"/>
          <p:cNvSpPr txBox="1"/>
          <p:nvPr/>
        </p:nvSpPr>
        <p:spPr>
          <a:xfrm>
            <a:off x="548640" y="1874520"/>
            <a:ext cx="5486400" cy="1051560"/>
          </a:xfrm>
          <a:prstGeom prst="rect">
            <a:avLst/>
          </a:prstGeom>
          <a:noFill/>
          <a:ln/>
        </p:spPr>
        <p:txBody>
          <a:bodyPr wrap="square" lIns="0" tIns="0" rIns="0" bIns="0" rtlCol="0" anchor="t"/>
          <a:lstStyle/>
          <a:p>
            <a:pPr algn="r">
              <a:lnSpc>
                <a:spcPct val="125000"/>
              </a:lnSpc>
            </a:pPr>
            <a:r>
              <a:rPr lang="he-IL" sz="1500" dirty="0"/>
              <a:t>רשלנות רפואית באבחון סרטן אינה מתמצה רק בפספוס חלון ההזדמנויות לטיפול. כשל יכול להתרחש גם בשלב מאוחר יותר - בתכנון הטיפול עצמו, ובפרט: בתכנון שדה הקרינה.</a:t>
            </a:r>
          </a:p>
          <a:p>
            <a:pPr marL="0" indent="0" algn="r">
              <a:lnSpc>
                <a:spcPct val="125000"/>
              </a:lnSpc>
              <a:buNone/>
            </a:pPr>
            <a:endParaRPr lang="en-US" sz="1500" dirty="0"/>
          </a:p>
        </p:txBody>
      </p:sp>
      <p:sp>
        <p:nvSpPr>
          <p:cNvPr id="5" name="Shape 3"/>
          <p:cNvSpPr/>
          <p:nvPr/>
        </p:nvSpPr>
        <p:spPr>
          <a:xfrm>
            <a:off x="548640" y="3063240"/>
            <a:ext cx="5486400" cy="1234440"/>
          </a:xfrm>
          <a:prstGeom prst="roundRect">
            <a:avLst>
              <a:gd name="adj" fmla="val 7407"/>
            </a:avLst>
          </a:prstGeom>
          <a:solidFill>
            <a:srgbClr val="DCE7E5"/>
          </a:solidFill>
          <a:ln/>
        </p:spPr>
      </p:sp>
      <p:sp>
        <p:nvSpPr>
          <p:cNvPr id="6" name="Text 4"/>
          <p:cNvSpPr txBox="1"/>
          <p:nvPr/>
        </p:nvSpPr>
        <p:spPr>
          <a:xfrm>
            <a:off x="822960" y="3200400"/>
            <a:ext cx="4937760" cy="365760"/>
          </a:xfrm>
          <a:prstGeom prst="rect">
            <a:avLst/>
          </a:prstGeom>
          <a:noFill/>
          <a:ln/>
        </p:spPr>
        <p:txBody>
          <a:bodyPr wrap="square" lIns="0" tIns="0" rIns="0" bIns="0" rtlCol="0" anchor="ctr"/>
          <a:lstStyle/>
          <a:p>
            <a:pPr marL="0" indent="0" algn="r">
              <a:buNone/>
            </a:pPr>
            <a:r>
              <a:rPr lang="en-US" sz="1500" b="1" dirty="0">
                <a:solidFill>
                  <a:srgbClr val="244A47"/>
                </a:solidFill>
                <a:latin typeface="Bookman Old Style" pitchFamily="34" charset="0"/>
                <a:ea typeface="Bookman Old Style" pitchFamily="34" charset="-122"/>
                <a:cs typeface="Bookman Old Style" pitchFamily="34" charset="-120"/>
              </a:rPr>
              <a:t>אזור בסיכון מיוחד</a:t>
            </a:r>
            <a:endParaRPr lang="en-US" sz="1500" dirty="0"/>
          </a:p>
        </p:txBody>
      </p:sp>
      <p:sp>
        <p:nvSpPr>
          <p:cNvPr id="7" name="Text 5"/>
          <p:cNvSpPr txBox="1"/>
          <p:nvPr/>
        </p:nvSpPr>
        <p:spPr>
          <a:xfrm>
            <a:off x="822960" y="3566160"/>
            <a:ext cx="4937760" cy="640080"/>
          </a:xfrm>
          <a:prstGeom prst="rect">
            <a:avLst/>
          </a:prstGeom>
          <a:noFill/>
          <a:ln/>
        </p:spPr>
        <p:txBody>
          <a:bodyPr wrap="square" lIns="0" tIns="0" rIns="0" bIns="0" rtlCol="0" anchor="t"/>
          <a:lstStyle/>
          <a:p>
            <a:pPr algn="r">
              <a:lnSpc>
                <a:spcPct val="120000"/>
              </a:lnSpc>
            </a:pPr>
            <a:r>
              <a:rPr lang="he-IL" sz="1350" dirty="0"/>
              <a:t>גידולים מהצוואר ומעלה ממוקמים באזור אנטומי צפוף במיוחד, שבו איברים קריטיים סמוכים זה לזה.</a:t>
            </a:r>
          </a:p>
          <a:p>
            <a:pPr marL="0" indent="0" algn="r">
              <a:lnSpc>
                <a:spcPct val="120000"/>
              </a:lnSpc>
              <a:buNone/>
            </a:pPr>
            <a:endParaRPr lang="en-US" sz="1350" dirty="0"/>
          </a:p>
        </p:txBody>
      </p:sp>
      <p:sp>
        <p:nvSpPr>
          <p:cNvPr id="8" name="Shape 6"/>
          <p:cNvSpPr/>
          <p:nvPr/>
        </p:nvSpPr>
        <p:spPr>
          <a:xfrm>
            <a:off x="548640" y="4480560"/>
            <a:ext cx="5486400" cy="1234440"/>
          </a:xfrm>
          <a:prstGeom prst="roundRect">
            <a:avLst>
              <a:gd name="adj" fmla="val 7407"/>
            </a:avLst>
          </a:prstGeom>
          <a:solidFill>
            <a:srgbClr val="F0DCD4"/>
          </a:solidFill>
          <a:ln/>
        </p:spPr>
      </p:sp>
      <p:sp>
        <p:nvSpPr>
          <p:cNvPr id="9" name="Text 7"/>
          <p:cNvSpPr txBox="1"/>
          <p:nvPr/>
        </p:nvSpPr>
        <p:spPr>
          <a:xfrm>
            <a:off x="822960" y="4617720"/>
            <a:ext cx="4937760" cy="365760"/>
          </a:xfrm>
          <a:prstGeom prst="rect">
            <a:avLst/>
          </a:prstGeom>
          <a:noFill/>
          <a:ln/>
        </p:spPr>
        <p:txBody>
          <a:bodyPr wrap="square" lIns="0" tIns="0" rIns="0" bIns="0" rtlCol="0" anchor="ctr"/>
          <a:lstStyle/>
          <a:p>
            <a:pPr marL="0" indent="0" algn="r">
              <a:buNone/>
            </a:pPr>
            <a:r>
              <a:rPr lang="en-US" sz="1500" b="1" dirty="0">
                <a:solidFill>
                  <a:srgbClr val="B5654A"/>
                </a:solidFill>
                <a:latin typeface="Bookman Old Style" pitchFamily="34" charset="0"/>
                <a:ea typeface="Bookman Old Style" pitchFamily="34" charset="-122"/>
                <a:cs typeface="Bookman Old Style" pitchFamily="34" charset="-120"/>
              </a:rPr>
              <a:t>הנזק</a:t>
            </a:r>
            <a:endParaRPr lang="en-US" sz="1500" dirty="0"/>
          </a:p>
        </p:txBody>
      </p:sp>
      <p:sp>
        <p:nvSpPr>
          <p:cNvPr id="10" name="Text 8"/>
          <p:cNvSpPr txBox="1"/>
          <p:nvPr/>
        </p:nvSpPr>
        <p:spPr>
          <a:xfrm>
            <a:off x="822960" y="4983480"/>
            <a:ext cx="4937760" cy="640080"/>
          </a:xfrm>
          <a:prstGeom prst="rect">
            <a:avLst/>
          </a:prstGeom>
          <a:noFill/>
          <a:ln/>
        </p:spPr>
        <p:txBody>
          <a:bodyPr wrap="square" lIns="0" tIns="0" rIns="0" bIns="0" rtlCol="0" anchor="t"/>
          <a:lstStyle/>
          <a:p>
            <a:pPr algn="r">
              <a:lnSpc>
                <a:spcPct val="120000"/>
              </a:lnSpc>
            </a:pPr>
            <a:r>
              <a:rPr lang="he-IL" sz="1350" dirty="0"/>
              <a:t>תכנון לא מדויק של שדה הקרינה עלול לפגוע באיבר בריא סמוך, שכלל לא היה חלק ממוקד הגידול.</a:t>
            </a:r>
          </a:p>
          <a:p>
            <a:pPr marL="0" indent="0" algn="r">
              <a:lnSpc>
                <a:spcPct val="120000"/>
              </a:lnSpc>
              <a:buNone/>
            </a:pPr>
            <a:endParaRPr lang="en-US" sz="1350" dirty="0"/>
          </a:p>
        </p:txBody>
      </p:sp>
      <p:sp>
        <p:nvSpPr>
          <p:cNvPr id="11" name="Shape 9"/>
          <p:cNvSpPr/>
          <p:nvPr/>
        </p:nvSpPr>
        <p:spPr>
          <a:xfrm>
            <a:off x="8366760" y="3063240"/>
            <a:ext cx="1874520" cy="1874520"/>
          </a:xfrm>
          <a:prstGeom prst="ellipse">
            <a:avLst/>
          </a:prstGeom>
          <a:solidFill>
            <a:srgbClr val="D7A928"/>
          </a:solidFill>
          <a:ln w="25400">
            <a:solidFill>
              <a:srgbClr val="FFFFFF"/>
            </a:solidFill>
            <a:prstDash val="solid"/>
          </a:ln>
        </p:spPr>
      </p:sp>
      <p:sp>
        <p:nvSpPr>
          <p:cNvPr id="12" name="Text 10"/>
          <p:cNvSpPr txBox="1"/>
          <p:nvPr/>
        </p:nvSpPr>
        <p:spPr>
          <a:xfrm>
            <a:off x="8366760" y="3063240"/>
            <a:ext cx="1874520" cy="1874520"/>
          </a:xfrm>
          <a:prstGeom prst="rect">
            <a:avLst/>
          </a:prstGeom>
          <a:noFill/>
          <a:ln/>
        </p:spPr>
        <p:txBody>
          <a:bodyPr wrap="square" lIns="0" tIns="0" rIns="0" bIns="0" rtlCol="0" anchor="ctr"/>
          <a:lstStyle/>
          <a:p>
            <a:pPr marL="0" indent="0" algn="ctr">
              <a:buNone/>
            </a:pPr>
            <a:r>
              <a:rPr lang="en-US" sz="1400" b="1" dirty="0">
                <a:solidFill>
                  <a:srgbClr val="16302E"/>
                </a:solidFill>
                <a:latin typeface="Calibri" pitchFamily="34" charset="0"/>
                <a:ea typeface="Calibri" pitchFamily="34" charset="-122"/>
                <a:cs typeface="Calibri" pitchFamily="34" charset="-120"/>
              </a:rPr>
              <a:t>שדה</a:t>
            </a:r>
            <a:endParaRPr lang="en-US" sz="1400" dirty="0"/>
          </a:p>
          <a:p>
            <a:pPr marL="0" indent="0" algn="ctr">
              <a:buNone/>
            </a:pPr>
            <a:r>
              <a:rPr lang="en-US" sz="1400" b="1" dirty="0">
                <a:solidFill>
                  <a:srgbClr val="16302E"/>
                </a:solidFill>
                <a:latin typeface="Calibri" pitchFamily="34" charset="0"/>
                <a:ea typeface="Calibri" pitchFamily="34" charset="-122"/>
                <a:cs typeface="Calibri" pitchFamily="34" charset="-120"/>
              </a:rPr>
              <a:t>הקרינה</a:t>
            </a:r>
            <a:endParaRPr lang="en-US" sz="1400" dirty="0"/>
          </a:p>
        </p:txBody>
      </p:sp>
      <p:sp>
        <p:nvSpPr>
          <p:cNvPr id="13" name="Shape 11"/>
          <p:cNvSpPr/>
          <p:nvPr/>
        </p:nvSpPr>
        <p:spPr>
          <a:xfrm>
            <a:off x="8549640" y="1600200"/>
            <a:ext cx="1371600" cy="1371600"/>
          </a:xfrm>
          <a:prstGeom prst="ellipse">
            <a:avLst/>
          </a:prstGeom>
          <a:solidFill>
            <a:srgbClr val="244A47"/>
          </a:solidFill>
          <a:ln w="25400">
            <a:solidFill>
              <a:srgbClr val="FFFFFF"/>
            </a:solidFill>
            <a:prstDash val="solid"/>
          </a:ln>
        </p:spPr>
      </p:sp>
      <p:sp>
        <p:nvSpPr>
          <p:cNvPr id="14" name="Text 12"/>
          <p:cNvSpPr txBox="1"/>
          <p:nvPr/>
        </p:nvSpPr>
        <p:spPr>
          <a:xfrm>
            <a:off x="8549640" y="1600200"/>
            <a:ext cx="1371600" cy="1371600"/>
          </a:xfrm>
          <a:prstGeom prst="rect">
            <a:avLst/>
          </a:prstGeom>
          <a:noFill/>
          <a:ln/>
        </p:spPr>
        <p:txBody>
          <a:bodyPr wrap="square" lIns="0" tIns="0" rIns="0" bIns="0" rtlCol="0" anchor="ctr"/>
          <a:lstStyle/>
          <a:p>
            <a:pPr marL="0" indent="0" algn="ctr">
              <a:buNone/>
            </a:pPr>
            <a:r>
              <a:rPr lang="he-IL" sz="1300" b="1" dirty="0" err="1" smtClean="0">
                <a:solidFill>
                  <a:srgbClr val="FFFFFF"/>
                </a:solidFill>
                <a:latin typeface="Calibri" pitchFamily="34" charset="0"/>
                <a:cs typeface="Calibri" pitchFamily="34" charset="-120"/>
              </a:rPr>
              <a:t>א.א.ג</a:t>
            </a:r>
            <a:endParaRPr lang="en-US" sz="1300" dirty="0"/>
          </a:p>
        </p:txBody>
      </p:sp>
      <p:sp>
        <p:nvSpPr>
          <p:cNvPr id="15" name="Shape 13"/>
          <p:cNvSpPr/>
          <p:nvPr/>
        </p:nvSpPr>
        <p:spPr>
          <a:xfrm>
            <a:off x="6720840" y="3200400"/>
            <a:ext cx="1508760" cy="1508760"/>
          </a:xfrm>
          <a:prstGeom prst="ellipse">
            <a:avLst/>
          </a:prstGeom>
          <a:solidFill>
            <a:srgbClr val="244A47"/>
          </a:solidFill>
          <a:ln w="25400">
            <a:solidFill>
              <a:srgbClr val="FFFFFF"/>
            </a:solidFill>
            <a:prstDash val="solid"/>
          </a:ln>
        </p:spPr>
      </p:sp>
      <p:sp>
        <p:nvSpPr>
          <p:cNvPr id="16" name="Text 14"/>
          <p:cNvSpPr txBox="1"/>
          <p:nvPr/>
        </p:nvSpPr>
        <p:spPr>
          <a:xfrm>
            <a:off x="6720840" y="3200400"/>
            <a:ext cx="1508760" cy="1508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פה ולסת</a:t>
            </a:r>
            <a:endParaRPr lang="en-US" sz="1300" dirty="0"/>
          </a:p>
        </p:txBody>
      </p:sp>
      <p:sp>
        <p:nvSpPr>
          <p:cNvPr id="17" name="Shape 15"/>
          <p:cNvSpPr/>
          <p:nvPr/>
        </p:nvSpPr>
        <p:spPr>
          <a:xfrm>
            <a:off x="8229600" y="4709160"/>
            <a:ext cx="1417320" cy="1417320"/>
          </a:xfrm>
          <a:prstGeom prst="ellipse">
            <a:avLst/>
          </a:prstGeom>
          <a:solidFill>
            <a:srgbClr val="244A47"/>
          </a:solidFill>
          <a:ln w="25400">
            <a:solidFill>
              <a:srgbClr val="FFFFFF"/>
            </a:solidFill>
            <a:prstDash val="solid"/>
          </a:ln>
        </p:spPr>
      </p:sp>
      <p:sp>
        <p:nvSpPr>
          <p:cNvPr id="18" name="Text 16"/>
          <p:cNvSpPr txBox="1"/>
          <p:nvPr/>
        </p:nvSpPr>
        <p:spPr>
          <a:xfrm>
            <a:off x="8229600" y="4709160"/>
            <a:ext cx="1417320" cy="14173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לוע</a:t>
            </a:r>
            <a:endParaRPr lang="en-US" sz="1300" dirty="0"/>
          </a:p>
        </p:txBody>
      </p:sp>
      <p:sp>
        <p:nvSpPr>
          <p:cNvPr id="19" name="Shape 17"/>
          <p:cNvSpPr/>
          <p:nvPr/>
        </p:nvSpPr>
        <p:spPr>
          <a:xfrm>
            <a:off x="10104120" y="3337560"/>
            <a:ext cx="1371600" cy="1371600"/>
          </a:xfrm>
          <a:prstGeom prst="ellipse">
            <a:avLst/>
          </a:prstGeom>
          <a:solidFill>
            <a:srgbClr val="B5654A"/>
          </a:solidFill>
          <a:ln w="25400">
            <a:solidFill>
              <a:srgbClr val="FFFFFF"/>
            </a:solidFill>
            <a:prstDash val="solid"/>
          </a:ln>
        </p:spPr>
      </p:sp>
      <p:sp>
        <p:nvSpPr>
          <p:cNvPr id="20" name="Text 18"/>
          <p:cNvSpPr txBox="1"/>
          <p:nvPr/>
        </p:nvSpPr>
        <p:spPr>
          <a:xfrm>
            <a:off x="10104120" y="3337560"/>
            <a:ext cx="1371600" cy="13716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איבר</a:t>
            </a:r>
            <a:endParaRPr lang="en-US" sz="1300" dirty="0"/>
          </a:p>
          <a:p>
            <a:pPr marL="0" indent="0" algn="ctr">
              <a:buNone/>
            </a:pPr>
            <a:r>
              <a:rPr lang="en-US" sz="1300" b="1" dirty="0">
                <a:solidFill>
                  <a:srgbClr val="FFFFFF"/>
                </a:solidFill>
                <a:latin typeface="Calibri" pitchFamily="34" charset="0"/>
                <a:ea typeface="Calibri" pitchFamily="34" charset="-122"/>
                <a:cs typeface="Calibri" pitchFamily="34" charset="-120"/>
              </a:rPr>
              <a:t>בריא</a:t>
            </a:r>
            <a:endParaRPr lang="en-US" sz="1300" dirty="0"/>
          </a:p>
        </p:txBody>
      </p:sp>
      <p:sp>
        <p:nvSpPr>
          <p:cNvPr id="21" name="Text 19"/>
          <p:cNvSpPr txBox="1"/>
          <p:nvPr/>
        </p:nvSpPr>
        <p:spPr>
          <a:xfrm>
            <a:off x="6309360" y="6263640"/>
            <a:ext cx="5303520" cy="365760"/>
          </a:xfrm>
          <a:prstGeom prst="rect">
            <a:avLst/>
          </a:prstGeom>
          <a:noFill/>
          <a:ln/>
        </p:spPr>
        <p:txBody>
          <a:bodyPr wrap="square" lIns="0" tIns="0" rIns="0" bIns="0" rtlCol="0" anchor="ctr"/>
          <a:lstStyle/>
          <a:p>
            <a:pPr marL="0" indent="0" algn="ctr">
              <a:buNone/>
            </a:pPr>
            <a:endParaRPr lang="en-US" sz="1150" dirty="0"/>
          </a:p>
        </p:txBody>
      </p:sp>
    </p:spTree>
    <p:extLst>
      <p:ext uri="{BB962C8B-B14F-4D97-AF65-F5344CB8AC3E}">
        <p14:creationId xmlns:p14="http://schemas.microsoft.com/office/powerpoint/2010/main" val="1564833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algn="r"/>
            <a:r>
              <a:rPr lang="he-IL" sz="3000" dirty="0"/>
              <a:t>"הם </a:t>
            </a:r>
            <a:r>
              <a:rPr lang="he-IL" sz="3000" dirty="0" smtClean="0"/>
              <a:t>מוסלמים אדוקים</a:t>
            </a:r>
            <a:r>
              <a:rPr lang="he-IL" sz="3000" dirty="0" smtClean="0"/>
              <a:t>, הם חרדים</a:t>
            </a:r>
            <a:r>
              <a:rPr lang="he-IL" sz="3000" dirty="0"/>
              <a:t>" אינה טענת הגנה</a:t>
            </a:r>
          </a:p>
        </p:txBody>
      </p:sp>
      <p:sp>
        <p:nvSpPr>
          <p:cNvPr id="3" name="Text 1"/>
          <p:cNvSpPr txBox="1"/>
          <p:nvPr/>
        </p:nvSpPr>
        <p:spPr>
          <a:xfrm>
            <a:off x="548640" y="1051560"/>
            <a:ext cx="11064240" cy="411480"/>
          </a:xfrm>
          <a:prstGeom prst="rect">
            <a:avLst/>
          </a:prstGeom>
          <a:noFill/>
          <a:ln/>
        </p:spPr>
        <p:txBody>
          <a:bodyPr wrap="square" lIns="0" tIns="0" rIns="0" bIns="0" rtlCol="0" anchor="ctr"/>
          <a:lstStyle/>
          <a:p>
            <a:pPr algn="r"/>
            <a:r>
              <a:rPr lang="he-IL" sz="1700" b="1" dirty="0">
                <a:solidFill>
                  <a:srgbClr val="244A47"/>
                </a:solidFill>
                <a:latin typeface="Calibri" pitchFamily="34" charset="0"/>
                <a:ea typeface="Calibri" pitchFamily="34" charset="-122"/>
                <a:cs typeface="Calibri" pitchFamily="34" charset="-120"/>
              </a:rPr>
              <a:t>סיבתיות באי-גילוי מום עוברי, כשההורים ממגזר חרדי או ערבי</a:t>
            </a:r>
          </a:p>
        </p:txBody>
      </p:sp>
      <p:sp>
        <p:nvSpPr>
          <p:cNvPr id="4" name="Text 2"/>
          <p:cNvSpPr txBox="1"/>
          <p:nvPr/>
        </p:nvSpPr>
        <p:spPr>
          <a:xfrm>
            <a:off x="548640" y="1600200"/>
            <a:ext cx="11064240" cy="914400"/>
          </a:xfrm>
          <a:prstGeom prst="rect">
            <a:avLst/>
          </a:prstGeom>
          <a:noFill/>
          <a:ln/>
        </p:spPr>
        <p:txBody>
          <a:bodyPr wrap="square" lIns="0" tIns="0" rIns="0" bIns="0" rtlCol="0" anchor="t"/>
          <a:lstStyle/>
          <a:p>
            <a:pPr algn="r">
              <a:lnSpc>
                <a:spcPct val="125000"/>
              </a:lnSpc>
            </a:pPr>
            <a:r>
              <a:rPr lang="he-IL" sz="1450" dirty="0">
                <a:solidFill>
                  <a:srgbClr val="16302E"/>
                </a:solidFill>
                <a:latin typeface="Calibri" pitchFamily="34" charset="0"/>
                <a:ea typeface="Calibri" pitchFamily="34" charset="-122"/>
                <a:cs typeface="Calibri" pitchFamily="34" charset="-120"/>
              </a:rPr>
              <a:t>גם כשמומחה קובע כי אובחן באיחור מום עוברי (למשל, ספינה </a:t>
            </a:r>
            <a:r>
              <a:rPr lang="he-IL" sz="1450" dirty="0" err="1">
                <a:solidFill>
                  <a:srgbClr val="16302E"/>
                </a:solidFill>
                <a:latin typeface="Calibri" pitchFamily="34" charset="0"/>
                <a:ea typeface="Calibri" pitchFamily="34" charset="-122"/>
                <a:cs typeface="Calibri" pitchFamily="34" charset="-120"/>
              </a:rPr>
              <a:t>ביפידה</a:t>
            </a:r>
            <a:r>
              <a:rPr lang="he-IL" sz="1450" dirty="0">
                <a:solidFill>
                  <a:srgbClr val="16302E"/>
                </a:solidFill>
                <a:latin typeface="Calibri" pitchFamily="34" charset="0"/>
                <a:ea typeface="Calibri" pitchFamily="34" charset="-122"/>
                <a:cs typeface="Calibri" pitchFamily="34" charset="-120"/>
              </a:rPr>
              <a:t>, הניתן היום לזיהוי ולהפסקת הריון), נותרת לנתבע טענת הגנה מרכזית: שגם אילו התגלה המום בזמן, ההורים לא היו בוחרים להפסיק את </a:t>
            </a:r>
            <a:r>
              <a:rPr lang="he-IL" sz="1450" dirty="0" err="1">
                <a:solidFill>
                  <a:srgbClr val="16302E"/>
                </a:solidFill>
                <a:latin typeface="Calibri" pitchFamily="34" charset="0"/>
                <a:ea typeface="Calibri" pitchFamily="34" charset="-122"/>
                <a:cs typeface="Calibri" pitchFamily="34" charset="-120"/>
              </a:rPr>
              <a:t>ההריון</a:t>
            </a:r>
            <a:r>
              <a:rPr lang="he-IL" sz="1450" dirty="0">
                <a:solidFill>
                  <a:srgbClr val="16302E"/>
                </a:solidFill>
                <a:latin typeface="Calibri" pitchFamily="34" charset="0"/>
                <a:ea typeface="Calibri" pitchFamily="34" charset="-122"/>
                <a:cs typeface="Calibri" pitchFamily="34" charset="-120"/>
              </a:rPr>
              <a:t>. פסק דין המר קבע כיצד יש להתמודד עם טענה זו כשהנתבע נסמך על השתייכות דתית או מגזרית של ההורים.</a:t>
            </a:r>
          </a:p>
        </p:txBody>
      </p:sp>
      <p:sp>
        <p:nvSpPr>
          <p:cNvPr id="5" name="Shape 3"/>
          <p:cNvSpPr/>
          <p:nvPr/>
        </p:nvSpPr>
        <p:spPr>
          <a:xfrm>
            <a:off x="6355080" y="2697480"/>
            <a:ext cx="5257800" cy="2331720"/>
          </a:xfrm>
          <a:prstGeom prst="roundRect">
            <a:avLst>
              <a:gd name="adj" fmla="val 4706"/>
            </a:avLst>
          </a:prstGeom>
          <a:solidFill>
            <a:srgbClr val="F0DCD4"/>
          </a:solidFill>
          <a:ln w="12700">
            <a:solidFill>
              <a:srgbClr val="B5654A"/>
            </a:solidFill>
            <a:prstDash val="solid"/>
          </a:ln>
        </p:spPr>
      </p:sp>
      <p:sp>
        <p:nvSpPr>
          <p:cNvPr id="6" name="Shape 4"/>
          <p:cNvSpPr/>
          <p:nvPr/>
        </p:nvSpPr>
        <p:spPr>
          <a:xfrm>
            <a:off x="10744200" y="2377440"/>
            <a:ext cx="640080" cy="640080"/>
          </a:xfrm>
          <a:prstGeom prst="ellipse">
            <a:avLst/>
          </a:prstGeom>
          <a:solidFill>
            <a:srgbClr val="D7A928"/>
          </a:solidFill>
          <a:ln/>
        </p:spPr>
      </p:sp>
      <p:sp>
        <p:nvSpPr>
          <p:cNvPr id="7" name="Text 5"/>
          <p:cNvSpPr txBox="1"/>
          <p:nvPr/>
        </p:nvSpPr>
        <p:spPr>
          <a:xfrm>
            <a:off x="10744200" y="2377440"/>
            <a:ext cx="64008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alibri" pitchFamily="34" charset="0"/>
                <a:ea typeface="Calibri" pitchFamily="34" charset="-122"/>
                <a:cs typeface="Calibri" pitchFamily="34" charset="-120"/>
              </a:rPr>
              <a:t>✕</a:t>
            </a:r>
            <a:endParaRPr lang="en-US" sz="2600" dirty="0"/>
          </a:p>
        </p:txBody>
      </p:sp>
      <p:sp>
        <p:nvSpPr>
          <p:cNvPr id="8" name="Text 6"/>
          <p:cNvSpPr txBox="1"/>
          <p:nvPr/>
        </p:nvSpPr>
        <p:spPr>
          <a:xfrm>
            <a:off x="6675120" y="2971800"/>
            <a:ext cx="4617720" cy="457200"/>
          </a:xfrm>
          <a:prstGeom prst="rect">
            <a:avLst/>
          </a:prstGeom>
          <a:noFill/>
          <a:ln/>
        </p:spPr>
        <p:txBody>
          <a:bodyPr wrap="square" lIns="0" tIns="0" rIns="0" bIns="0" rtlCol="0" anchor="ctr"/>
          <a:lstStyle/>
          <a:p>
            <a:pPr marL="0" indent="0" algn="r">
              <a:buNone/>
            </a:pPr>
            <a:r>
              <a:rPr lang="en-US" sz="1800" b="1" dirty="0">
                <a:solidFill>
                  <a:srgbClr val="B5654A"/>
                </a:solidFill>
                <a:latin typeface="Bookman Old Style" pitchFamily="34" charset="0"/>
                <a:ea typeface="Bookman Old Style" pitchFamily="34" charset="-122"/>
                <a:cs typeface="Bookman Old Style" pitchFamily="34" charset="-120"/>
              </a:rPr>
              <a:t>הכללה </a:t>
            </a:r>
            <a:r>
              <a:rPr lang="en-US" sz="1800" b="1" dirty="0" err="1">
                <a:solidFill>
                  <a:srgbClr val="B5654A"/>
                </a:solidFill>
                <a:latin typeface="Bookman Old Style" pitchFamily="34" charset="0"/>
                <a:ea typeface="Bookman Old Style" pitchFamily="34" charset="-122"/>
                <a:cs typeface="Bookman Old Style" pitchFamily="34" charset="-120"/>
              </a:rPr>
              <a:t>גורפת</a:t>
            </a:r>
            <a:r>
              <a:rPr lang="en-US" sz="1800" b="1" dirty="0">
                <a:solidFill>
                  <a:srgbClr val="B5654A"/>
                </a:solidFill>
                <a:latin typeface="Bookman Old Style" pitchFamily="34" charset="0"/>
                <a:ea typeface="Bookman Old Style" pitchFamily="34" charset="-122"/>
                <a:cs typeface="Bookman Old Style" pitchFamily="34" charset="-120"/>
              </a:rPr>
              <a:t> </a:t>
            </a:r>
            <a:r>
              <a:rPr lang="en-US" sz="1800" b="1" dirty="0" err="1" smtClean="0">
                <a:solidFill>
                  <a:srgbClr val="B5654A"/>
                </a:solidFill>
                <a:latin typeface="Bookman Old Style" pitchFamily="34" charset="0"/>
                <a:ea typeface="Bookman Old Style" pitchFamily="34" charset="-122"/>
                <a:cs typeface="Bookman Old Style" pitchFamily="34" charset="-120"/>
              </a:rPr>
              <a:t>לא</a:t>
            </a:r>
            <a:r>
              <a:rPr lang="en-US" sz="1800" b="1" dirty="0" smtClean="0">
                <a:solidFill>
                  <a:srgbClr val="B5654A"/>
                </a:solidFill>
                <a:latin typeface="Bookman Old Style" pitchFamily="34" charset="0"/>
                <a:ea typeface="Bookman Old Style" pitchFamily="34" charset="-122"/>
                <a:cs typeface="Bookman Old Style" pitchFamily="34" charset="-120"/>
              </a:rPr>
              <a:t> </a:t>
            </a:r>
            <a:r>
              <a:rPr lang="en-US" sz="1800" b="1" dirty="0">
                <a:solidFill>
                  <a:srgbClr val="B5654A"/>
                </a:solidFill>
                <a:latin typeface="Bookman Old Style" pitchFamily="34" charset="0"/>
                <a:ea typeface="Bookman Old Style" pitchFamily="34" charset="-122"/>
                <a:cs typeface="Bookman Old Style" pitchFamily="34" charset="-120"/>
              </a:rPr>
              <a:t>מספיקה</a:t>
            </a:r>
            <a:endParaRPr lang="en-US" sz="1800" dirty="0"/>
          </a:p>
        </p:txBody>
      </p:sp>
      <p:sp>
        <p:nvSpPr>
          <p:cNvPr id="9" name="Text 7"/>
          <p:cNvSpPr txBox="1"/>
          <p:nvPr/>
        </p:nvSpPr>
        <p:spPr>
          <a:xfrm>
            <a:off x="6675120" y="3520440"/>
            <a:ext cx="4617720" cy="1280160"/>
          </a:xfrm>
          <a:prstGeom prst="rect">
            <a:avLst/>
          </a:prstGeom>
          <a:noFill/>
          <a:ln/>
        </p:spPr>
        <p:txBody>
          <a:bodyPr wrap="square" lIns="0" tIns="0" rIns="0" bIns="0" rtlCol="0" anchor="t"/>
          <a:lstStyle/>
          <a:p>
            <a:pPr algn="r">
              <a:lnSpc>
                <a:spcPct val="120000"/>
              </a:lnSpc>
              <a:spcAft>
                <a:spcPts val="600"/>
              </a:spcAft>
            </a:pPr>
            <a:r>
              <a:rPr lang="he-IL" sz="1400" b="1" dirty="0">
                <a:solidFill>
                  <a:srgbClr val="16302E"/>
                </a:solidFill>
                <a:latin typeface="Calibri" pitchFamily="34" charset="0"/>
                <a:ea typeface="Calibri" pitchFamily="34" charset="-122"/>
                <a:cs typeface="Calibri" pitchFamily="34" charset="-120"/>
              </a:rPr>
              <a:t>„הם חרדים“</a:t>
            </a:r>
          </a:p>
          <a:p>
            <a:pPr algn="r">
              <a:lnSpc>
                <a:spcPct val="120000"/>
              </a:lnSpc>
              <a:spcAft>
                <a:spcPts val="600"/>
              </a:spcAft>
            </a:pPr>
            <a:r>
              <a:rPr lang="he-IL" sz="1400" b="1" dirty="0">
                <a:solidFill>
                  <a:srgbClr val="16302E"/>
                </a:solidFill>
                <a:latin typeface="Calibri" pitchFamily="34" charset="0"/>
                <a:ea typeface="Calibri" pitchFamily="34" charset="-122"/>
                <a:cs typeface="Calibri" pitchFamily="34" charset="-120"/>
              </a:rPr>
              <a:t>„הם </a:t>
            </a:r>
            <a:r>
              <a:rPr lang="he-IL" sz="1400" b="1" dirty="0" smtClean="0">
                <a:solidFill>
                  <a:srgbClr val="16302E"/>
                </a:solidFill>
                <a:latin typeface="Calibri" pitchFamily="34" charset="0"/>
                <a:ea typeface="Calibri" pitchFamily="34" charset="-122"/>
                <a:cs typeface="Calibri" pitchFamily="34" charset="-120"/>
              </a:rPr>
              <a:t>מוסלמים, </a:t>
            </a:r>
            <a:r>
              <a:rPr lang="he-IL" sz="1400" b="1" dirty="0">
                <a:solidFill>
                  <a:srgbClr val="16302E"/>
                </a:solidFill>
                <a:latin typeface="Calibri" pitchFamily="34" charset="0"/>
                <a:ea typeface="Calibri" pitchFamily="34" charset="-122"/>
                <a:cs typeface="Calibri" pitchFamily="34" charset="-120"/>
              </a:rPr>
              <a:t>ולכן לא היו מפילים“</a:t>
            </a:r>
          </a:p>
          <a:p>
            <a:pPr algn="r">
              <a:lnSpc>
                <a:spcPct val="120000"/>
              </a:lnSpc>
              <a:spcAft>
                <a:spcPts val="600"/>
              </a:spcAft>
            </a:pPr>
            <a:r>
              <a:rPr lang="he-IL" sz="1400" dirty="0">
                <a:solidFill>
                  <a:srgbClr val="16302E"/>
                </a:solidFill>
                <a:latin typeface="Calibri" pitchFamily="34" charset="0"/>
                <a:ea typeface="Calibri" pitchFamily="34" charset="-122"/>
                <a:cs typeface="Calibri" pitchFamily="34" charset="-120"/>
              </a:rPr>
              <a:t>טענה כללית לפי השתייכות דתית-מגזרית, ללא כל בחינה של ההורים הספציפיים - אינה סותרת את חזקת הסיבתיות.</a:t>
            </a:r>
          </a:p>
        </p:txBody>
      </p:sp>
      <p:sp>
        <p:nvSpPr>
          <p:cNvPr id="10" name="Shape 8"/>
          <p:cNvSpPr/>
          <p:nvPr/>
        </p:nvSpPr>
        <p:spPr>
          <a:xfrm>
            <a:off x="548640" y="2697480"/>
            <a:ext cx="5257800" cy="2331720"/>
          </a:xfrm>
          <a:prstGeom prst="roundRect">
            <a:avLst>
              <a:gd name="adj" fmla="val 4706"/>
            </a:avLst>
          </a:prstGeom>
          <a:solidFill>
            <a:srgbClr val="DCE7E5"/>
          </a:solidFill>
          <a:ln w="12700">
            <a:solidFill>
              <a:srgbClr val="244A47"/>
            </a:solidFill>
            <a:prstDash val="solid"/>
          </a:ln>
        </p:spPr>
      </p:sp>
      <p:sp>
        <p:nvSpPr>
          <p:cNvPr id="11" name="Shape 9"/>
          <p:cNvSpPr/>
          <p:nvPr/>
        </p:nvSpPr>
        <p:spPr>
          <a:xfrm>
            <a:off x="4937760" y="2377440"/>
            <a:ext cx="640080" cy="640080"/>
          </a:xfrm>
          <a:prstGeom prst="ellipse">
            <a:avLst/>
          </a:prstGeom>
          <a:solidFill>
            <a:srgbClr val="D7A928"/>
          </a:solidFill>
          <a:ln/>
        </p:spPr>
      </p:sp>
      <p:sp>
        <p:nvSpPr>
          <p:cNvPr id="12" name="Text 10"/>
          <p:cNvSpPr txBox="1"/>
          <p:nvPr/>
        </p:nvSpPr>
        <p:spPr>
          <a:xfrm>
            <a:off x="4937760" y="2377440"/>
            <a:ext cx="64008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alibri" pitchFamily="34" charset="0"/>
                <a:ea typeface="Calibri" pitchFamily="34" charset="-122"/>
                <a:cs typeface="Calibri" pitchFamily="34" charset="-120"/>
              </a:rPr>
              <a:t>✓</a:t>
            </a:r>
            <a:endParaRPr lang="en-US" sz="2600" dirty="0"/>
          </a:p>
        </p:txBody>
      </p:sp>
      <p:sp>
        <p:nvSpPr>
          <p:cNvPr id="13" name="Text 11"/>
          <p:cNvSpPr txBox="1"/>
          <p:nvPr/>
        </p:nvSpPr>
        <p:spPr>
          <a:xfrm>
            <a:off x="868680" y="2971800"/>
            <a:ext cx="4617720" cy="457200"/>
          </a:xfrm>
          <a:prstGeom prst="rect">
            <a:avLst/>
          </a:prstGeom>
          <a:noFill/>
          <a:ln/>
        </p:spPr>
        <p:txBody>
          <a:bodyPr wrap="square" lIns="0" tIns="0" rIns="0" bIns="0" rtlCol="0" anchor="ctr"/>
          <a:lstStyle/>
          <a:p>
            <a:pPr marL="0" indent="0" algn="r">
              <a:buNone/>
            </a:pPr>
            <a:r>
              <a:rPr lang="en-US" sz="1800" b="1" dirty="0">
                <a:solidFill>
                  <a:srgbClr val="244A47"/>
                </a:solidFill>
                <a:latin typeface="Bookman Old Style" pitchFamily="34" charset="0"/>
                <a:ea typeface="Bookman Old Style" pitchFamily="34" charset="-122"/>
                <a:cs typeface="Bookman Old Style" pitchFamily="34" charset="-120"/>
              </a:rPr>
              <a:t>מה שעל הנתבע להוכיח בפועל</a:t>
            </a:r>
            <a:endParaRPr lang="en-US" sz="1800" dirty="0"/>
          </a:p>
        </p:txBody>
      </p:sp>
      <p:sp>
        <p:nvSpPr>
          <p:cNvPr id="14" name="Text 12"/>
          <p:cNvSpPr txBox="1"/>
          <p:nvPr/>
        </p:nvSpPr>
        <p:spPr>
          <a:xfrm>
            <a:off x="868680" y="3520440"/>
            <a:ext cx="4617720" cy="1280160"/>
          </a:xfrm>
          <a:prstGeom prst="rect">
            <a:avLst/>
          </a:prstGeom>
          <a:noFill/>
          <a:ln/>
        </p:spPr>
        <p:txBody>
          <a:bodyPr wrap="square" lIns="0" tIns="0" rIns="0" bIns="0" rtlCol="0" anchor="t"/>
          <a:lstStyle/>
          <a:p>
            <a:pPr algn="r">
              <a:lnSpc>
                <a:spcPct val="120000"/>
              </a:lnSpc>
            </a:pPr>
            <a:r>
              <a:rPr lang="he-IL" sz="1400" dirty="0">
                <a:solidFill>
                  <a:srgbClr val="16302E"/>
                </a:solidFill>
                <a:latin typeface="Calibri" pitchFamily="34" charset="0"/>
                <a:ea typeface="Calibri" pitchFamily="34" charset="-122"/>
                <a:cs typeface="Calibri" pitchFamily="34" charset="-120"/>
              </a:rPr>
              <a:t>ראיות אינדיבידואליות הנוגעות באופן ספציפי להורים המסוימים - לא הנחה סטטיסטית על הקבוצה כולה. השתייכות דתית-מגזרית יכולה להישקל, אך רק כנתון אחד מני רבים, לצד הראיות האישיות בתיק.</a:t>
            </a:r>
          </a:p>
        </p:txBody>
      </p:sp>
      <p:sp>
        <p:nvSpPr>
          <p:cNvPr id="15" name="Shape 13"/>
          <p:cNvSpPr/>
          <p:nvPr/>
        </p:nvSpPr>
        <p:spPr>
          <a:xfrm>
            <a:off x="548640" y="5257800"/>
            <a:ext cx="11064240" cy="1051560"/>
          </a:xfrm>
          <a:prstGeom prst="roundRect">
            <a:avLst>
              <a:gd name="adj" fmla="val 8696"/>
            </a:avLst>
          </a:prstGeom>
          <a:solidFill>
            <a:srgbClr val="F5E6BD"/>
          </a:solidFill>
          <a:ln/>
        </p:spPr>
      </p:sp>
      <p:sp>
        <p:nvSpPr>
          <p:cNvPr id="16" name="Text 14"/>
          <p:cNvSpPr txBox="1"/>
          <p:nvPr/>
        </p:nvSpPr>
        <p:spPr>
          <a:xfrm>
            <a:off x="868680" y="5376672"/>
            <a:ext cx="10424160" cy="548640"/>
          </a:xfrm>
          <a:prstGeom prst="rect">
            <a:avLst/>
          </a:prstGeom>
          <a:noFill/>
          <a:ln/>
        </p:spPr>
        <p:txBody>
          <a:bodyPr wrap="square" lIns="0" tIns="0" rIns="0" bIns="0" rtlCol="0" anchor="ctr"/>
          <a:lstStyle/>
          <a:p>
            <a:pPr algn="r"/>
            <a:r>
              <a:rPr lang="he-IL" sz="1700" b="1" dirty="0">
                <a:solidFill>
                  <a:srgbClr val="244A47"/>
                </a:solidFill>
                <a:latin typeface="Calibri" pitchFamily="34" charset="0"/>
                <a:ea typeface="Calibri" pitchFamily="34" charset="-122"/>
                <a:cs typeface="Calibri" pitchFamily="34" charset="-120"/>
              </a:rPr>
              <a:t>„השתייכות דתית-מגזרית היא לכל היותר נתון אחד, שיש לבחון בזהירות לצד הראיות </a:t>
            </a:r>
            <a:r>
              <a:rPr lang="he-IL" sz="1700" b="1" dirty="0" smtClean="0">
                <a:solidFill>
                  <a:srgbClr val="244A47"/>
                </a:solidFill>
                <a:latin typeface="Calibri" pitchFamily="34" charset="0"/>
                <a:ea typeface="Calibri" pitchFamily="34" charset="-122"/>
                <a:cs typeface="Calibri" pitchFamily="34" charset="-120"/>
              </a:rPr>
              <a:t>האישיות</a:t>
            </a:r>
            <a:r>
              <a:rPr lang="he-IL" sz="1600" dirty="0" smtClean="0"/>
              <a:t>“</a:t>
            </a:r>
            <a:endParaRPr lang="he-IL" sz="1600" dirty="0"/>
          </a:p>
          <a:p>
            <a:pPr marL="0" indent="0" algn="r">
              <a:buNone/>
            </a:pPr>
            <a:endParaRPr lang="en-US" sz="1600" dirty="0"/>
          </a:p>
        </p:txBody>
      </p:sp>
      <p:sp>
        <p:nvSpPr>
          <p:cNvPr id="17" name="Text 15"/>
          <p:cNvSpPr txBox="1"/>
          <p:nvPr/>
        </p:nvSpPr>
        <p:spPr>
          <a:xfrm>
            <a:off x="868680" y="5916168"/>
            <a:ext cx="10424160" cy="320040"/>
          </a:xfrm>
          <a:prstGeom prst="rect">
            <a:avLst/>
          </a:prstGeom>
          <a:noFill/>
          <a:ln/>
        </p:spPr>
        <p:txBody>
          <a:bodyPr wrap="square" lIns="0" tIns="0" rIns="0" bIns="0" rtlCol="0" anchor="ctr"/>
          <a:lstStyle/>
          <a:p>
            <a:pPr marL="0" indent="0" algn="r">
              <a:buNone/>
            </a:pPr>
            <a:r>
              <a:rPr lang="en-US" sz="1200" dirty="0">
                <a:solidFill>
                  <a:srgbClr val="B5654A"/>
                </a:solidFill>
                <a:latin typeface="Calibri" pitchFamily="34" charset="0"/>
                <a:ea typeface="Calibri" pitchFamily="34" charset="-122"/>
                <a:cs typeface="Calibri" pitchFamily="34" charset="-120"/>
              </a:rPr>
              <a:t>פסק דין המר</a:t>
            </a:r>
            <a:endParaRPr lang="en-US" sz="1200" dirty="0"/>
          </a:p>
        </p:txBody>
      </p:sp>
    </p:spTree>
    <p:extLst>
      <p:ext uri="{BB962C8B-B14F-4D97-AF65-F5344CB8AC3E}">
        <p14:creationId xmlns:p14="http://schemas.microsoft.com/office/powerpoint/2010/main" val="209347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875520" y="-1828800"/>
            <a:ext cx="5029200" cy="5029200"/>
          </a:xfrm>
          <a:prstGeom prst="ellipse">
            <a:avLst/>
          </a:prstGeom>
          <a:solidFill>
            <a:srgbClr val="244A47">
              <a:alpha val="65000"/>
            </a:srgbClr>
          </a:solidFill>
          <a:ln/>
        </p:spPr>
      </p:sp>
      <p:sp>
        <p:nvSpPr>
          <p:cNvPr id="3" name="Text 1"/>
          <p:cNvSpPr txBox="1"/>
          <p:nvPr/>
        </p:nvSpPr>
        <p:spPr>
          <a:xfrm>
            <a:off x="7406640" y="1188720"/>
            <a:ext cx="2743200" cy="1828800"/>
          </a:xfrm>
          <a:prstGeom prst="rect">
            <a:avLst/>
          </a:prstGeom>
          <a:noFill/>
          <a:ln/>
        </p:spPr>
        <p:txBody>
          <a:bodyPr wrap="square" lIns="0" tIns="0" rIns="0" bIns="0" rtlCol="0" anchor="ctr"/>
          <a:lstStyle/>
          <a:p>
            <a:pPr marL="0" indent="0" algn="l">
              <a:buNone/>
            </a:pPr>
            <a:r>
              <a:rPr lang="en-US" sz="13000" b="1" dirty="0" smtClean="0">
                <a:solidFill>
                  <a:srgbClr val="D7A928"/>
                </a:solidFill>
                <a:latin typeface="Arial" pitchFamily="34" charset="0"/>
                <a:ea typeface="Arial" pitchFamily="34" charset="-122"/>
                <a:cs typeface="Arial" pitchFamily="34" charset="-120"/>
              </a:rPr>
              <a:t>4</a:t>
            </a:r>
            <a:endParaRPr lang="en-US" sz="13000" dirty="0"/>
          </a:p>
        </p:txBody>
      </p:sp>
      <p:sp>
        <p:nvSpPr>
          <p:cNvPr id="4" name="Text 2"/>
          <p:cNvSpPr txBox="1"/>
          <p:nvPr/>
        </p:nvSpPr>
        <p:spPr>
          <a:xfrm>
            <a:off x="3291840" y="2651760"/>
            <a:ext cx="8229600" cy="1097280"/>
          </a:xfrm>
          <a:prstGeom prst="rect">
            <a:avLst/>
          </a:prstGeom>
          <a:noFill/>
          <a:ln/>
        </p:spPr>
        <p:txBody>
          <a:bodyPr wrap="square" lIns="0" tIns="0" rIns="0" bIns="0" rtlCol="0" anchor="ctr"/>
          <a:lstStyle/>
          <a:p>
            <a:pPr marL="0" indent="0" algn="ctr" rtl="1">
              <a:buNone/>
            </a:pPr>
            <a:r>
              <a:rPr lang="en-US" sz="3200" b="1" dirty="0" err="1" smtClean="0">
                <a:solidFill>
                  <a:schemeClr val="tx1">
                    <a:lumMod val="65000"/>
                    <a:lumOff val="35000"/>
                  </a:schemeClr>
                </a:solidFill>
                <a:latin typeface="Arial" pitchFamily="34" charset="0"/>
                <a:ea typeface="Arial" pitchFamily="34" charset="-122"/>
                <a:cs typeface="Arial" pitchFamily="34" charset="-120"/>
              </a:rPr>
              <a:t>לשכנוע</a:t>
            </a:r>
            <a:r>
              <a:rPr lang="en-US" sz="3200" b="1" dirty="0" smtClean="0">
                <a:solidFill>
                  <a:schemeClr val="tx1">
                    <a:lumMod val="65000"/>
                    <a:lumOff val="35000"/>
                  </a:schemeClr>
                </a:solidFill>
                <a:latin typeface="Arial" pitchFamily="34" charset="0"/>
                <a:ea typeface="Arial" pitchFamily="34" charset="-122"/>
                <a:cs typeface="Arial" pitchFamily="34" charset="-120"/>
              </a:rPr>
              <a:t> </a:t>
            </a:r>
            <a:r>
              <a:rPr lang="en-US" sz="3200" b="1" dirty="0" err="1">
                <a:solidFill>
                  <a:schemeClr val="tx1">
                    <a:lumMod val="65000"/>
                    <a:lumOff val="35000"/>
                  </a:schemeClr>
                </a:solidFill>
                <a:latin typeface="Arial" pitchFamily="34" charset="0"/>
                <a:ea typeface="Arial" pitchFamily="34" charset="-122"/>
                <a:cs typeface="Arial" pitchFamily="34" charset="-120"/>
              </a:rPr>
              <a:t>מומחה</a:t>
            </a:r>
            <a:r>
              <a:rPr lang="en-US" sz="3200" b="1" dirty="0">
                <a:solidFill>
                  <a:schemeClr val="tx1">
                    <a:lumMod val="65000"/>
                    <a:lumOff val="35000"/>
                  </a:schemeClr>
                </a:solidFill>
                <a:latin typeface="Arial" pitchFamily="34" charset="0"/>
                <a:ea typeface="Arial" pitchFamily="34" charset="-122"/>
                <a:cs typeface="Arial" pitchFamily="34" charset="-120"/>
              </a:rPr>
              <a:t> </a:t>
            </a:r>
            <a:r>
              <a:rPr lang="en-US" sz="3200" b="1" dirty="0" err="1" smtClean="0">
                <a:solidFill>
                  <a:schemeClr val="tx1">
                    <a:lumMod val="65000"/>
                    <a:lumOff val="35000"/>
                  </a:schemeClr>
                </a:solidFill>
                <a:latin typeface="Arial" pitchFamily="34" charset="0"/>
                <a:ea typeface="Arial" pitchFamily="34" charset="-122"/>
                <a:cs typeface="Arial" pitchFamily="34" charset="-120"/>
              </a:rPr>
              <a:t>מהסס</a:t>
            </a:r>
            <a:r>
              <a:rPr lang="en-US" sz="3200" b="1" dirty="0" smtClean="0">
                <a:solidFill>
                  <a:schemeClr val="tx1">
                    <a:lumMod val="65000"/>
                    <a:lumOff val="35000"/>
                  </a:schemeClr>
                </a:solidFill>
                <a:latin typeface="Arial" pitchFamily="34" charset="0"/>
                <a:ea typeface="Arial" pitchFamily="34" charset="-122"/>
                <a:cs typeface="Arial" pitchFamily="34" charset="-120"/>
              </a:rPr>
              <a:t/>
            </a:r>
            <a:br>
              <a:rPr lang="en-US" sz="3200" b="1" dirty="0" smtClean="0">
                <a:solidFill>
                  <a:schemeClr val="tx1">
                    <a:lumMod val="65000"/>
                    <a:lumOff val="35000"/>
                  </a:schemeClr>
                </a:solidFill>
                <a:latin typeface="Arial" pitchFamily="34" charset="0"/>
                <a:ea typeface="Arial" pitchFamily="34" charset="-122"/>
                <a:cs typeface="Arial" pitchFamily="34" charset="-120"/>
              </a:rPr>
            </a:br>
            <a:endParaRPr lang="en-US" sz="3200" dirty="0">
              <a:solidFill>
                <a:schemeClr val="tx1">
                  <a:lumMod val="65000"/>
                  <a:lumOff val="35000"/>
                </a:schemeClr>
              </a:solidFill>
            </a:endParaRPr>
          </a:p>
        </p:txBody>
      </p:sp>
      <p:sp>
        <p:nvSpPr>
          <p:cNvPr id="5" name="Text 3"/>
          <p:cNvSpPr txBox="1"/>
          <p:nvPr/>
        </p:nvSpPr>
        <p:spPr>
          <a:xfrm>
            <a:off x="3291840" y="3566160"/>
            <a:ext cx="8229600" cy="548640"/>
          </a:xfrm>
          <a:prstGeom prst="rect">
            <a:avLst/>
          </a:prstGeom>
          <a:noFill/>
          <a:ln/>
        </p:spPr>
        <p:txBody>
          <a:bodyPr wrap="square" lIns="0" tIns="0" rIns="0" bIns="0" rtlCol="0" anchor="ctr"/>
          <a:lstStyle/>
          <a:p>
            <a:pPr marL="0" indent="0" algn="r" rtl="1">
              <a:buNone/>
            </a:pPr>
            <a:r>
              <a:rPr lang="en-US" sz="3300" i="1" dirty="0">
                <a:solidFill>
                  <a:schemeClr val="tx1">
                    <a:lumMod val="85000"/>
                    <a:lumOff val="15000"/>
                  </a:schemeClr>
                </a:solidFill>
                <a:latin typeface="Arial" pitchFamily="34" charset="0"/>
                <a:ea typeface="Arial" pitchFamily="34" charset="-122"/>
                <a:cs typeface="Arial" pitchFamily="34" charset="-120"/>
              </a:rPr>
              <a:t>טקטיקות שנבחנו בפועל בתיקי רשלנות </a:t>
            </a:r>
            <a:r>
              <a:rPr lang="en-US" sz="3300" i="1" dirty="0" err="1">
                <a:solidFill>
                  <a:schemeClr val="tx1">
                    <a:lumMod val="85000"/>
                    <a:lumOff val="15000"/>
                  </a:schemeClr>
                </a:solidFill>
                <a:latin typeface="Arial" pitchFamily="34" charset="0"/>
                <a:ea typeface="Arial" pitchFamily="34" charset="-122"/>
                <a:cs typeface="Arial" pitchFamily="34" charset="-120"/>
              </a:rPr>
              <a:t>רפואית</a:t>
            </a:r>
            <a:r>
              <a:rPr lang="en-US" sz="3300" i="1" dirty="0">
                <a:solidFill>
                  <a:schemeClr val="tx1">
                    <a:lumMod val="85000"/>
                    <a:lumOff val="15000"/>
                  </a:schemeClr>
                </a:solidFill>
                <a:latin typeface="Arial" pitchFamily="34" charset="0"/>
                <a:ea typeface="Arial" pitchFamily="34" charset="-122"/>
                <a:cs typeface="Arial" pitchFamily="34" charset="-120"/>
              </a:rPr>
              <a:t> </a:t>
            </a:r>
            <a:r>
              <a:rPr lang="en-US" sz="3300" i="1" dirty="0" err="1" smtClean="0">
                <a:solidFill>
                  <a:schemeClr val="tx1">
                    <a:lumMod val="85000"/>
                    <a:lumOff val="15000"/>
                  </a:schemeClr>
                </a:solidFill>
                <a:latin typeface="Arial" pitchFamily="34" charset="0"/>
                <a:ea typeface="Arial" pitchFamily="34" charset="-122"/>
                <a:cs typeface="Arial" pitchFamily="34" charset="-120"/>
              </a:rPr>
              <a:t>להוציא</a:t>
            </a:r>
            <a:r>
              <a:rPr lang="en-US" sz="3300" i="1" dirty="0" smtClean="0">
                <a:solidFill>
                  <a:schemeClr val="tx1">
                    <a:lumMod val="85000"/>
                    <a:lumOff val="15000"/>
                  </a:schemeClr>
                </a:solidFill>
                <a:latin typeface="Arial" pitchFamily="34" charset="0"/>
                <a:ea typeface="Arial" pitchFamily="34" charset="-122"/>
                <a:cs typeface="Arial" pitchFamily="34" charset="-120"/>
              </a:rPr>
              <a:t> </a:t>
            </a:r>
            <a:r>
              <a:rPr lang="en-US" sz="3300" i="1" dirty="0">
                <a:solidFill>
                  <a:schemeClr val="tx1">
                    <a:lumMod val="85000"/>
                    <a:lumOff val="15000"/>
                  </a:schemeClr>
                </a:solidFill>
                <a:latin typeface="Arial" pitchFamily="34" charset="0"/>
                <a:ea typeface="Arial" pitchFamily="34" charset="-122"/>
                <a:cs typeface="Arial" pitchFamily="34" charset="-120"/>
              </a:rPr>
              <a:t>חוות דעת ממומחה שמתלבט</a:t>
            </a:r>
            <a:endParaRPr lang="en-US" sz="3300" dirty="0">
              <a:solidFill>
                <a:schemeClr val="tx1">
                  <a:lumMod val="85000"/>
                  <a:lumOff val="15000"/>
                </a:schemeClr>
              </a:solidFill>
            </a:endParaRPr>
          </a:p>
        </p:txBody>
      </p:sp>
      <p:sp>
        <p:nvSpPr>
          <p:cNvPr id="6" name="Text 4"/>
          <p:cNvSpPr txBox="1"/>
          <p:nvPr/>
        </p:nvSpPr>
        <p:spPr>
          <a:xfrm>
            <a:off x="457200" y="6400800"/>
            <a:ext cx="4572000" cy="274320"/>
          </a:xfrm>
          <a:prstGeom prst="rect">
            <a:avLst/>
          </a:prstGeom>
          <a:noFill/>
          <a:ln/>
        </p:spPr>
        <p:txBody>
          <a:bodyPr wrap="square" lIns="0" tIns="0" rIns="0" bIns="0" rtlCol="0" anchor="ctr"/>
          <a:lstStyle/>
          <a:p>
            <a:pPr marL="0" indent="0" algn="l" rtl="1">
              <a:buNone/>
            </a:pPr>
            <a:r>
              <a:rPr lang="en-US" sz="1000" dirty="0">
                <a:solidFill>
                  <a:srgbClr val="9FB5B2"/>
                </a:solidFill>
                <a:latin typeface="Arial" pitchFamily="34" charset="0"/>
                <a:ea typeface="Arial" pitchFamily="34" charset="-122"/>
                <a:cs typeface="Arial" pitchFamily="34" charset="-120"/>
              </a:rPr>
              <a:t>עו״ד </a:t>
            </a:r>
            <a:r>
              <a:rPr lang="en-US" sz="1000" dirty="0" err="1">
                <a:solidFill>
                  <a:srgbClr val="9FB5B2"/>
                </a:solidFill>
                <a:latin typeface="Arial" pitchFamily="34" charset="0"/>
                <a:ea typeface="Arial" pitchFamily="34" charset="-122"/>
                <a:cs typeface="Arial" pitchFamily="34" charset="-120"/>
              </a:rPr>
              <a:t>אורן</a:t>
            </a:r>
            <a:r>
              <a:rPr lang="en-US" sz="1000" dirty="0">
                <a:solidFill>
                  <a:srgbClr val="9FB5B2"/>
                </a:solidFill>
                <a:latin typeface="Arial" pitchFamily="34" charset="0"/>
                <a:ea typeface="Arial" pitchFamily="34" charset="-122"/>
                <a:cs typeface="Arial" pitchFamily="34" charset="-120"/>
              </a:rPr>
              <a:t> </a:t>
            </a:r>
            <a:r>
              <a:rPr lang="en-US" sz="1000" dirty="0" err="1" smtClean="0">
                <a:solidFill>
                  <a:srgbClr val="9FB5B2"/>
                </a:solidFill>
                <a:latin typeface="Arial" pitchFamily="34" charset="0"/>
                <a:ea typeface="Arial" pitchFamily="34" charset="-122"/>
                <a:cs typeface="Arial" pitchFamily="34" charset="-120"/>
              </a:rPr>
              <a:t>בושרי</a:t>
            </a:r>
            <a:r>
              <a:rPr lang="en-US" sz="1000" dirty="0" smtClean="0">
                <a:solidFill>
                  <a:srgbClr val="9FB5B2"/>
                </a:solidFill>
                <a:latin typeface="Arial" pitchFamily="34" charset="0"/>
                <a:ea typeface="Arial" pitchFamily="34" charset="-122"/>
                <a:cs typeface="Arial" pitchFamily="34" charset="-120"/>
              </a:rPr>
              <a:t> </a:t>
            </a:r>
            <a:r>
              <a:rPr lang="en-US" sz="1000" dirty="0">
                <a:solidFill>
                  <a:srgbClr val="9FB5B2"/>
                </a:solidFill>
                <a:latin typeface="Arial" pitchFamily="34" charset="0"/>
                <a:ea typeface="Arial" pitchFamily="34" charset="-122"/>
                <a:cs typeface="Arial" pitchFamily="34" charset="-120"/>
              </a:rPr>
              <a:t>| רשלנות רפואית</a:t>
            </a:r>
            <a:endParaRPr lang="en-US" sz="1000" dirty="0"/>
          </a:p>
        </p:txBody>
      </p:sp>
      <p:sp>
        <p:nvSpPr>
          <p:cNvPr id="7" name="Text 5"/>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9</a:t>
            </a:r>
            <a:endParaRPr lang="en-US" sz="1000" dirty="0"/>
          </a:p>
        </p:txBody>
      </p:sp>
    </p:spTree>
    <p:extLst>
      <p:ext uri="{BB962C8B-B14F-4D97-AF65-F5344CB8AC3E}">
        <p14:creationId xmlns:p14="http://schemas.microsoft.com/office/powerpoint/2010/main" val="1987036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40080"/>
          </a:xfrm>
          <a:prstGeom prst="rect">
            <a:avLst/>
          </a:prstGeom>
          <a:noFill/>
          <a:ln/>
        </p:spPr>
        <p:txBody>
          <a:bodyPr wrap="square" lIns="0" tIns="0" rIns="0" bIns="0" rtlCol="0" anchor="ctr"/>
          <a:lstStyle/>
          <a:p>
            <a:pPr marL="0" indent="0" algn="r" rtl="1">
              <a:buNone/>
            </a:pPr>
            <a:endParaRPr lang="en-US" sz="2600" dirty="0"/>
          </a:p>
        </p:txBody>
      </p:sp>
      <p:sp>
        <p:nvSpPr>
          <p:cNvPr id="8" name="Shape 6"/>
          <p:cNvSpPr/>
          <p:nvPr/>
        </p:nvSpPr>
        <p:spPr>
          <a:xfrm>
            <a:off x="822960" y="2926080"/>
            <a:ext cx="10515600" cy="1417320"/>
          </a:xfrm>
          <a:prstGeom prst="roundRect">
            <a:avLst>
              <a:gd name="adj" fmla="val 6452"/>
            </a:avLst>
          </a:prstGeom>
          <a:solidFill>
            <a:srgbClr val="FFFFFF"/>
          </a:solidFill>
          <a:ln w="12700">
            <a:solidFill>
              <a:srgbClr val="E4E0D6"/>
            </a:solidFill>
            <a:prstDash val="solid"/>
          </a:ln>
        </p:spPr>
      </p:sp>
      <p:sp>
        <p:nvSpPr>
          <p:cNvPr id="9" name="Shape 7"/>
          <p:cNvSpPr/>
          <p:nvPr/>
        </p:nvSpPr>
        <p:spPr>
          <a:xfrm>
            <a:off x="1088136" y="3305556"/>
            <a:ext cx="658368" cy="658368"/>
          </a:xfrm>
          <a:prstGeom prst="ellipse">
            <a:avLst/>
          </a:prstGeom>
          <a:solidFill>
            <a:srgbClr val="D7A928"/>
          </a:solidFill>
          <a:ln/>
        </p:spPr>
      </p:sp>
      <p:sp>
        <p:nvSpPr>
          <p:cNvPr id="10" name="Text 8"/>
          <p:cNvSpPr txBox="1"/>
          <p:nvPr/>
        </p:nvSpPr>
        <p:spPr>
          <a:xfrm>
            <a:off x="1088136" y="3305556"/>
            <a:ext cx="658368" cy="658368"/>
          </a:xfrm>
          <a:prstGeom prst="rect">
            <a:avLst/>
          </a:prstGeom>
          <a:noFill/>
          <a:ln/>
        </p:spPr>
        <p:txBody>
          <a:bodyPr wrap="square" lIns="0" tIns="0" rIns="0" bIns="0" rtlCol="0" anchor="ctr"/>
          <a:lstStyle/>
          <a:p>
            <a:pPr marL="0" indent="0" algn="ctr">
              <a:buNone/>
            </a:pPr>
            <a:r>
              <a:rPr lang="en-US" sz="1800" b="1" dirty="0" smtClean="0">
                <a:solidFill>
                  <a:srgbClr val="16302E"/>
                </a:solidFill>
                <a:latin typeface="Arial" pitchFamily="34" charset="0"/>
                <a:ea typeface="Arial" pitchFamily="34" charset="-122"/>
                <a:cs typeface="Arial" pitchFamily="34" charset="-120"/>
              </a:rPr>
              <a:t>1</a:t>
            </a:r>
            <a:endParaRPr lang="en-US" sz="1800" dirty="0"/>
          </a:p>
        </p:txBody>
      </p:sp>
      <p:sp>
        <p:nvSpPr>
          <p:cNvPr id="11" name="Text 9"/>
          <p:cNvSpPr txBox="1"/>
          <p:nvPr/>
        </p:nvSpPr>
        <p:spPr>
          <a:xfrm>
            <a:off x="2011680" y="3035808"/>
            <a:ext cx="9052560" cy="411480"/>
          </a:xfrm>
          <a:prstGeom prst="rect">
            <a:avLst/>
          </a:prstGeom>
          <a:noFill/>
          <a:ln/>
        </p:spPr>
        <p:txBody>
          <a:bodyPr wrap="square" lIns="0" tIns="0" rIns="0" bIns="0" rtlCol="0" anchor="ctr"/>
          <a:lstStyle/>
          <a:p>
            <a:pPr marL="0" indent="0" algn="r" rtl="1">
              <a:buNone/>
            </a:pPr>
            <a:r>
              <a:rPr lang="en-US" sz="1600" b="1" dirty="0">
                <a:solidFill>
                  <a:srgbClr val="16302E"/>
                </a:solidFill>
                <a:latin typeface="Arial" pitchFamily="34" charset="0"/>
                <a:ea typeface="Arial" pitchFamily="34" charset="-122"/>
                <a:cs typeface="Arial" pitchFamily="34" charset="-120"/>
              </a:rPr>
              <a:t>המומחה לא רוצה להשתמש </a:t>
            </a:r>
            <a:r>
              <a:rPr lang="en-US" sz="1600" b="1" dirty="0" err="1">
                <a:solidFill>
                  <a:srgbClr val="16302E"/>
                </a:solidFill>
                <a:latin typeface="Arial" pitchFamily="34" charset="0"/>
                <a:ea typeface="Arial" pitchFamily="34" charset="-122"/>
                <a:cs typeface="Arial" pitchFamily="34" charset="-120"/>
              </a:rPr>
              <a:t>במילה</a:t>
            </a:r>
            <a:r>
              <a:rPr lang="en-US" sz="1600" b="1" dirty="0">
                <a:solidFill>
                  <a:srgbClr val="16302E"/>
                </a:solidFill>
                <a:latin typeface="Arial" pitchFamily="34" charset="0"/>
                <a:ea typeface="Arial" pitchFamily="34" charset="-122"/>
                <a:cs typeface="Arial" pitchFamily="34" charset="-120"/>
              </a:rPr>
              <a:t> </a:t>
            </a:r>
            <a:r>
              <a:rPr lang="he-IL" sz="1600" b="1" dirty="0" smtClean="0">
                <a:solidFill>
                  <a:srgbClr val="16302E"/>
                </a:solidFill>
                <a:latin typeface="Arial" pitchFamily="34" charset="0"/>
                <a:ea typeface="Arial" pitchFamily="34" charset="-122"/>
                <a:cs typeface="Arial" pitchFamily="34" charset="-120"/>
              </a:rPr>
              <a:t>"רשלנות"</a:t>
            </a:r>
            <a:endParaRPr lang="en-US" sz="1600" dirty="0"/>
          </a:p>
        </p:txBody>
      </p:sp>
      <p:sp>
        <p:nvSpPr>
          <p:cNvPr id="12" name="Text 10"/>
          <p:cNvSpPr txBox="1"/>
          <p:nvPr/>
        </p:nvSpPr>
        <p:spPr>
          <a:xfrm>
            <a:off x="2011680" y="3456432"/>
            <a:ext cx="9052560" cy="822960"/>
          </a:xfrm>
          <a:prstGeom prst="rect">
            <a:avLst/>
          </a:prstGeom>
          <a:noFill/>
          <a:ln/>
        </p:spPr>
        <p:txBody>
          <a:bodyPr wrap="square" lIns="0" tIns="0" rIns="0" bIns="0" rtlCol="0" anchor="ctr"/>
          <a:lstStyle/>
          <a:p>
            <a:pPr algn="r" rtl="1">
              <a:lnSpc>
                <a:spcPct val="120000"/>
              </a:lnSpc>
            </a:pPr>
            <a:r>
              <a:rPr lang="he-IL" sz="1300" dirty="0"/>
              <a:t>אין צורך. די בכך שהמומחה יקבע סטייה מהסטנדרט הרפואי המקובל – בית המשפט הוא שגוזר ממנה את המסקנה המשפטית.</a:t>
            </a:r>
          </a:p>
          <a:p>
            <a:pPr marL="0" indent="0" algn="r" rtl="1">
              <a:lnSpc>
                <a:spcPct val="120000"/>
              </a:lnSpc>
              <a:buNone/>
            </a:pPr>
            <a:endParaRPr lang="en-US" sz="1300" dirty="0"/>
          </a:p>
        </p:txBody>
      </p:sp>
      <p:sp>
        <p:nvSpPr>
          <p:cNvPr id="13" name="Shape 11"/>
          <p:cNvSpPr/>
          <p:nvPr/>
        </p:nvSpPr>
        <p:spPr>
          <a:xfrm>
            <a:off x="822960" y="4572000"/>
            <a:ext cx="10515600" cy="1417320"/>
          </a:xfrm>
          <a:prstGeom prst="roundRect">
            <a:avLst>
              <a:gd name="adj" fmla="val 6452"/>
            </a:avLst>
          </a:prstGeom>
          <a:solidFill>
            <a:srgbClr val="F7F5F0"/>
          </a:solidFill>
          <a:ln/>
        </p:spPr>
      </p:sp>
      <p:sp>
        <p:nvSpPr>
          <p:cNvPr id="14" name="Shape 12"/>
          <p:cNvSpPr/>
          <p:nvPr/>
        </p:nvSpPr>
        <p:spPr>
          <a:xfrm>
            <a:off x="1088136" y="4951476"/>
            <a:ext cx="658368" cy="658368"/>
          </a:xfrm>
          <a:prstGeom prst="ellipse">
            <a:avLst/>
          </a:prstGeom>
          <a:solidFill>
            <a:srgbClr val="D7A928"/>
          </a:solidFill>
          <a:ln/>
        </p:spPr>
      </p:sp>
      <p:sp>
        <p:nvSpPr>
          <p:cNvPr id="15" name="Text 13"/>
          <p:cNvSpPr txBox="1"/>
          <p:nvPr/>
        </p:nvSpPr>
        <p:spPr>
          <a:xfrm>
            <a:off x="1088136" y="4951476"/>
            <a:ext cx="658368" cy="658368"/>
          </a:xfrm>
          <a:prstGeom prst="rect">
            <a:avLst/>
          </a:prstGeom>
          <a:noFill/>
          <a:ln/>
        </p:spPr>
        <p:txBody>
          <a:bodyPr wrap="square" lIns="0" tIns="0" rIns="0" bIns="0" rtlCol="0" anchor="ctr"/>
          <a:lstStyle/>
          <a:p>
            <a:pPr marL="0" indent="0" algn="ctr">
              <a:buNone/>
            </a:pPr>
            <a:r>
              <a:rPr lang="en-US" b="1" dirty="0">
                <a:solidFill>
                  <a:srgbClr val="16302E"/>
                </a:solidFill>
                <a:latin typeface="Arial" pitchFamily="34" charset="0"/>
                <a:cs typeface="Arial" pitchFamily="34" charset="-120"/>
              </a:rPr>
              <a:t>2</a:t>
            </a:r>
            <a:endParaRPr lang="en-US" sz="1800" dirty="0"/>
          </a:p>
        </p:txBody>
      </p:sp>
      <p:sp>
        <p:nvSpPr>
          <p:cNvPr id="16" name="Text 14"/>
          <p:cNvSpPr txBox="1"/>
          <p:nvPr/>
        </p:nvSpPr>
        <p:spPr>
          <a:xfrm>
            <a:off x="2011680" y="4681728"/>
            <a:ext cx="9052560" cy="411480"/>
          </a:xfrm>
          <a:prstGeom prst="rect">
            <a:avLst/>
          </a:prstGeom>
          <a:noFill/>
          <a:ln/>
        </p:spPr>
        <p:txBody>
          <a:bodyPr wrap="square" lIns="0" tIns="0" rIns="0" bIns="0" rtlCol="0" anchor="ctr"/>
          <a:lstStyle/>
          <a:p>
            <a:pPr algn="r" rtl="1"/>
            <a:r>
              <a:rPr lang="he-IL" sz="1600" b="1" dirty="0"/>
              <a:t>“חיסכון קטן בעלות” גרם לנזק</a:t>
            </a:r>
          </a:p>
          <a:p>
            <a:pPr marL="0" indent="0" algn="r" rtl="1">
              <a:buNone/>
            </a:pPr>
            <a:endParaRPr lang="en-US" sz="1600" b="1" dirty="0"/>
          </a:p>
        </p:txBody>
      </p:sp>
      <p:sp>
        <p:nvSpPr>
          <p:cNvPr id="17" name="Text 15"/>
          <p:cNvSpPr txBox="1"/>
          <p:nvPr/>
        </p:nvSpPr>
        <p:spPr>
          <a:xfrm>
            <a:off x="2011680" y="5102352"/>
            <a:ext cx="9052560" cy="822960"/>
          </a:xfrm>
          <a:prstGeom prst="rect">
            <a:avLst/>
          </a:prstGeom>
          <a:noFill/>
          <a:ln/>
        </p:spPr>
        <p:txBody>
          <a:bodyPr wrap="square" lIns="0" tIns="0" rIns="0" bIns="0" rtlCol="0" anchor="ctr"/>
          <a:lstStyle/>
          <a:p>
            <a:pPr algn="r" rtl="1">
              <a:lnSpc>
                <a:spcPct val="120000"/>
              </a:lnSpc>
            </a:pPr>
            <a:r>
              <a:rPr lang="he-IL" sz="1300" dirty="0"/>
              <a:t>כשקיימת חלופה זולה ובטוחה יותר </a:t>
            </a:r>
            <a:r>
              <a:rPr lang="he-IL" sz="1300" dirty="0" smtClean="0"/>
              <a:t>שדולג </a:t>
            </a:r>
            <a:r>
              <a:rPr lang="he-IL" sz="1300" dirty="0"/>
              <a:t>עליה בלי הצדקה רפואית – יש בכך משקל ראייתי משמעותי.</a:t>
            </a:r>
          </a:p>
          <a:p>
            <a:pPr marL="0" indent="0" algn="r" rtl="1">
              <a:lnSpc>
                <a:spcPct val="120000"/>
              </a:lnSpc>
              <a:buNone/>
            </a:pPr>
            <a:endParaRPr lang="en-US" sz="1300" dirty="0"/>
          </a:p>
        </p:txBody>
      </p:sp>
      <p:sp>
        <p:nvSpPr>
          <p:cNvPr id="18" name="Text 16"/>
          <p:cNvSpPr txBox="1"/>
          <p:nvPr/>
        </p:nvSpPr>
        <p:spPr>
          <a:xfrm>
            <a:off x="457200" y="6400800"/>
            <a:ext cx="4572000" cy="274320"/>
          </a:xfrm>
          <a:prstGeom prst="rect">
            <a:avLst/>
          </a:prstGeom>
          <a:noFill/>
          <a:ln/>
        </p:spPr>
        <p:txBody>
          <a:bodyPr wrap="square" lIns="0" tIns="0" rIns="0" bIns="0" rtlCol="0" anchor="ctr"/>
          <a:lstStyle/>
          <a:p>
            <a:pPr marL="0" indent="0" algn="l" rtl="1">
              <a:buNone/>
            </a:pPr>
            <a:endParaRPr lang="en-US" sz="1000" dirty="0"/>
          </a:p>
        </p:txBody>
      </p:sp>
      <p:sp>
        <p:nvSpPr>
          <p:cNvPr id="19" name="Text 17"/>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10</a:t>
            </a:r>
            <a:endParaRPr lang="en-US" sz="1000" dirty="0"/>
          </a:p>
        </p:txBody>
      </p:sp>
    </p:spTree>
    <p:extLst>
      <p:ext uri="{BB962C8B-B14F-4D97-AF65-F5344CB8AC3E}">
        <p14:creationId xmlns:p14="http://schemas.microsoft.com/office/powerpoint/2010/main" val="2281787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40080"/>
          </a:xfrm>
          <a:prstGeom prst="rect">
            <a:avLst/>
          </a:prstGeom>
          <a:noFill/>
          <a:ln/>
        </p:spPr>
        <p:txBody>
          <a:bodyPr wrap="square" lIns="0" tIns="0" rIns="0" bIns="0" rtlCol="0" anchor="ctr"/>
          <a:lstStyle/>
          <a:p>
            <a:pPr marL="0" indent="0" algn="r" rtl="1">
              <a:buNone/>
            </a:pPr>
            <a:endParaRPr lang="en-US" sz="2600" dirty="0"/>
          </a:p>
        </p:txBody>
      </p:sp>
      <p:sp>
        <p:nvSpPr>
          <p:cNvPr id="8" name="Shape 6"/>
          <p:cNvSpPr/>
          <p:nvPr/>
        </p:nvSpPr>
        <p:spPr>
          <a:xfrm>
            <a:off x="822960" y="2926080"/>
            <a:ext cx="10515600" cy="1417320"/>
          </a:xfrm>
          <a:prstGeom prst="roundRect">
            <a:avLst>
              <a:gd name="adj" fmla="val 6452"/>
            </a:avLst>
          </a:prstGeom>
          <a:solidFill>
            <a:srgbClr val="FFFFFF"/>
          </a:solidFill>
          <a:ln w="12700">
            <a:solidFill>
              <a:srgbClr val="E4E0D6"/>
            </a:solidFill>
            <a:prstDash val="solid"/>
          </a:ln>
        </p:spPr>
      </p:sp>
      <p:sp>
        <p:nvSpPr>
          <p:cNvPr id="9" name="Shape 7"/>
          <p:cNvSpPr/>
          <p:nvPr/>
        </p:nvSpPr>
        <p:spPr>
          <a:xfrm>
            <a:off x="1088136" y="3305556"/>
            <a:ext cx="658368" cy="658368"/>
          </a:xfrm>
          <a:prstGeom prst="ellipse">
            <a:avLst/>
          </a:prstGeom>
          <a:solidFill>
            <a:srgbClr val="D7A928"/>
          </a:solidFill>
          <a:ln/>
        </p:spPr>
      </p:sp>
      <p:sp>
        <p:nvSpPr>
          <p:cNvPr id="10" name="Text 8"/>
          <p:cNvSpPr txBox="1"/>
          <p:nvPr/>
        </p:nvSpPr>
        <p:spPr>
          <a:xfrm>
            <a:off x="1088136" y="3305556"/>
            <a:ext cx="658368" cy="658368"/>
          </a:xfrm>
          <a:prstGeom prst="rect">
            <a:avLst/>
          </a:prstGeom>
          <a:noFill/>
          <a:ln/>
        </p:spPr>
        <p:txBody>
          <a:bodyPr wrap="square" lIns="0" tIns="0" rIns="0" bIns="0" rtlCol="0" anchor="ctr"/>
          <a:lstStyle/>
          <a:p>
            <a:pPr marL="0" indent="0" algn="ctr">
              <a:buNone/>
            </a:pPr>
            <a:r>
              <a:rPr lang="en-US" sz="1800" b="1" dirty="0" smtClean="0">
                <a:solidFill>
                  <a:srgbClr val="16302E"/>
                </a:solidFill>
                <a:latin typeface="Arial" pitchFamily="34" charset="0"/>
                <a:ea typeface="Arial" pitchFamily="34" charset="-122"/>
                <a:cs typeface="Arial" pitchFamily="34" charset="-120"/>
              </a:rPr>
              <a:t>3</a:t>
            </a:r>
            <a:endParaRPr lang="en-US" sz="1800" dirty="0"/>
          </a:p>
        </p:txBody>
      </p:sp>
      <p:sp>
        <p:nvSpPr>
          <p:cNvPr id="11" name="Text 9"/>
          <p:cNvSpPr txBox="1"/>
          <p:nvPr/>
        </p:nvSpPr>
        <p:spPr>
          <a:xfrm>
            <a:off x="2011680" y="3035808"/>
            <a:ext cx="9052560" cy="411480"/>
          </a:xfrm>
          <a:prstGeom prst="rect">
            <a:avLst/>
          </a:prstGeom>
          <a:noFill/>
          <a:ln/>
        </p:spPr>
        <p:txBody>
          <a:bodyPr wrap="square" lIns="0" tIns="0" rIns="0" bIns="0" rtlCol="0" anchor="ctr"/>
          <a:lstStyle/>
          <a:p>
            <a:pPr marL="0" indent="0" algn="r" rtl="1">
              <a:buNone/>
            </a:pPr>
            <a:r>
              <a:rPr lang="en-US" sz="1600" b="1" dirty="0">
                <a:solidFill>
                  <a:srgbClr val="16302E"/>
                </a:solidFill>
                <a:latin typeface="Arial" pitchFamily="34" charset="0"/>
                <a:ea typeface="Arial" pitchFamily="34" charset="-122"/>
                <a:cs typeface="Arial" pitchFamily="34" charset="-120"/>
              </a:rPr>
              <a:t>סימפטום חשוב לא </a:t>
            </a:r>
            <a:r>
              <a:rPr lang="en-US" sz="1600" b="1" dirty="0" err="1">
                <a:solidFill>
                  <a:srgbClr val="16302E"/>
                </a:solidFill>
                <a:latin typeface="Arial" pitchFamily="34" charset="0"/>
                <a:ea typeface="Arial" pitchFamily="34" charset="-122"/>
                <a:cs typeface="Arial" pitchFamily="34" charset="-120"/>
              </a:rPr>
              <a:t>תועד</a:t>
            </a:r>
            <a:r>
              <a:rPr lang="en-US" sz="1600" b="1" dirty="0">
                <a:solidFill>
                  <a:srgbClr val="16302E"/>
                </a:solidFill>
                <a:latin typeface="Arial" pitchFamily="34" charset="0"/>
                <a:ea typeface="Arial" pitchFamily="34" charset="-122"/>
                <a:cs typeface="Arial" pitchFamily="34" charset="-120"/>
              </a:rPr>
              <a:t> </a:t>
            </a:r>
            <a:r>
              <a:rPr lang="en-US" sz="1600" b="1" dirty="0" err="1" smtClean="0">
                <a:solidFill>
                  <a:srgbClr val="16302E"/>
                </a:solidFill>
                <a:latin typeface="Arial" pitchFamily="34" charset="0"/>
                <a:ea typeface="Arial" pitchFamily="34" charset="-122"/>
                <a:cs typeface="Arial" pitchFamily="34" charset="-120"/>
              </a:rPr>
              <a:t>ברשומה</a:t>
            </a:r>
            <a:r>
              <a:rPr lang="en-US" sz="1600" b="1" dirty="0">
                <a:solidFill>
                  <a:srgbClr val="16302E"/>
                </a:solidFill>
                <a:latin typeface="Arial" pitchFamily="34" charset="0"/>
                <a:ea typeface="Arial" pitchFamily="34" charset="-122"/>
                <a:cs typeface="Arial" pitchFamily="34" charset="-120"/>
              </a:rPr>
              <a:t> </a:t>
            </a:r>
            <a:r>
              <a:rPr lang="he-IL" sz="1600" b="1" dirty="0" smtClean="0">
                <a:solidFill>
                  <a:srgbClr val="16302E"/>
                </a:solidFill>
                <a:latin typeface="Arial" pitchFamily="34" charset="0"/>
                <a:ea typeface="Arial" pitchFamily="34" charset="-122"/>
                <a:cs typeface="Arial" pitchFamily="34" charset="-120"/>
              </a:rPr>
              <a:t>/ שקף תסחיף ריאתי/ עובדות מנוגדות</a:t>
            </a:r>
            <a:endParaRPr lang="en-US" sz="1600" dirty="0"/>
          </a:p>
        </p:txBody>
      </p:sp>
      <p:sp>
        <p:nvSpPr>
          <p:cNvPr id="12" name="Text 10"/>
          <p:cNvSpPr txBox="1"/>
          <p:nvPr/>
        </p:nvSpPr>
        <p:spPr>
          <a:xfrm>
            <a:off x="2011680" y="3456432"/>
            <a:ext cx="9052560" cy="822960"/>
          </a:xfrm>
          <a:prstGeom prst="rect">
            <a:avLst/>
          </a:prstGeom>
          <a:noFill/>
          <a:ln/>
        </p:spPr>
        <p:txBody>
          <a:bodyPr wrap="square" lIns="0" tIns="0" rIns="0" bIns="0" rtlCol="0" anchor="ctr"/>
          <a:lstStyle/>
          <a:p>
            <a:pPr algn="r" rtl="1">
              <a:lnSpc>
                <a:spcPct val="120000"/>
              </a:lnSpc>
            </a:pPr>
            <a:r>
              <a:rPr lang="he-IL" sz="1300" dirty="0">
                <a:solidFill>
                  <a:srgbClr val="1E2E2C"/>
                </a:solidFill>
                <a:latin typeface="Arial" pitchFamily="34" charset="0"/>
                <a:ea typeface="Arial" pitchFamily="34" charset="-122"/>
                <a:cs typeface="Arial" pitchFamily="34" charset="-120"/>
              </a:rPr>
              <a:t>אפשר לבקש חוות דעת מותנית: “אם בית המשפט יקבל את גרסת </a:t>
            </a:r>
            <a:r>
              <a:rPr lang="he-IL" sz="1300" dirty="0" smtClean="0">
                <a:solidFill>
                  <a:srgbClr val="1E2E2C"/>
                </a:solidFill>
                <a:latin typeface="Arial" pitchFamily="34" charset="0"/>
                <a:ea typeface="Arial" pitchFamily="34" charset="-122"/>
                <a:cs typeface="Arial" pitchFamily="34" charset="-120"/>
              </a:rPr>
              <a:t>העד, </a:t>
            </a:r>
            <a:r>
              <a:rPr lang="he-IL" sz="1300" dirty="0">
                <a:solidFill>
                  <a:srgbClr val="1E2E2C"/>
                </a:solidFill>
                <a:latin typeface="Arial" pitchFamily="34" charset="0"/>
                <a:ea typeface="Arial" pitchFamily="34" charset="-122"/>
                <a:cs typeface="Arial" pitchFamily="34" charset="-120"/>
              </a:rPr>
              <a:t>המשמעות הרפואית היא...”</a:t>
            </a:r>
          </a:p>
        </p:txBody>
      </p:sp>
      <p:sp>
        <p:nvSpPr>
          <p:cNvPr id="13" name="Shape 11"/>
          <p:cNvSpPr/>
          <p:nvPr/>
        </p:nvSpPr>
        <p:spPr>
          <a:xfrm>
            <a:off x="822960" y="4572000"/>
            <a:ext cx="10515600" cy="1417320"/>
          </a:xfrm>
          <a:prstGeom prst="roundRect">
            <a:avLst>
              <a:gd name="adj" fmla="val 6452"/>
            </a:avLst>
          </a:prstGeom>
          <a:solidFill>
            <a:srgbClr val="F7F5F0"/>
          </a:solidFill>
          <a:ln/>
        </p:spPr>
      </p:sp>
      <p:sp>
        <p:nvSpPr>
          <p:cNvPr id="14" name="Shape 12"/>
          <p:cNvSpPr/>
          <p:nvPr/>
        </p:nvSpPr>
        <p:spPr>
          <a:xfrm>
            <a:off x="1088136" y="4951476"/>
            <a:ext cx="658368" cy="658368"/>
          </a:xfrm>
          <a:prstGeom prst="ellipse">
            <a:avLst/>
          </a:prstGeom>
          <a:solidFill>
            <a:srgbClr val="D7A928"/>
          </a:solidFill>
          <a:ln/>
        </p:spPr>
      </p:sp>
      <p:sp>
        <p:nvSpPr>
          <p:cNvPr id="15" name="Text 13"/>
          <p:cNvSpPr txBox="1"/>
          <p:nvPr/>
        </p:nvSpPr>
        <p:spPr>
          <a:xfrm>
            <a:off x="1088136" y="4951476"/>
            <a:ext cx="658368" cy="658368"/>
          </a:xfrm>
          <a:prstGeom prst="rect">
            <a:avLst/>
          </a:prstGeom>
          <a:noFill/>
          <a:ln/>
        </p:spPr>
        <p:txBody>
          <a:bodyPr wrap="square" lIns="0" tIns="0" rIns="0" bIns="0" rtlCol="0" anchor="ctr"/>
          <a:lstStyle/>
          <a:p>
            <a:pPr marL="0" indent="0" algn="ctr">
              <a:buNone/>
            </a:pPr>
            <a:r>
              <a:rPr lang="en-US" sz="1800" b="1" dirty="0" smtClean="0">
                <a:solidFill>
                  <a:srgbClr val="16302E"/>
                </a:solidFill>
                <a:latin typeface="Arial" pitchFamily="34" charset="0"/>
                <a:ea typeface="Arial" pitchFamily="34" charset="-122"/>
                <a:cs typeface="Arial" pitchFamily="34" charset="-120"/>
              </a:rPr>
              <a:t>4</a:t>
            </a:r>
            <a:endParaRPr lang="en-US" sz="1800" dirty="0"/>
          </a:p>
        </p:txBody>
      </p:sp>
      <p:sp>
        <p:nvSpPr>
          <p:cNvPr id="16" name="Text 14"/>
          <p:cNvSpPr txBox="1"/>
          <p:nvPr/>
        </p:nvSpPr>
        <p:spPr>
          <a:xfrm>
            <a:off x="2011680" y="4681728"/>
            <a:ext cx="9052560" cy="411480"/>
          </a:xfrm>
          <a:prstGeom prst="rect">
            <a:avLst/>
          </a:prstGeom>
          <a:noFill/>
          <a:ln/>
        </p:spPr>
        <p:txBody>
          <a:bodyPr wrap="square" lIns="0" tIns="0" rIns="0" bIns="0" rtlCol="0" anchor="ctr"/>
          <a:lstStyle/>
          <a:p>
            <a:pPr marL="0" indent="0" algn="r" rtl="1">
              <a:buNone/>
            </a:pPr>
            <a:r>
              <a:rPr lang="en-US" sz="1600" b="1" dirty="0" err="1">
                <a:solidFill>
                  <a:srgbClr val="16302E"/>
                </a:solidFill>
                <a:latin typeface="Arial" pitchFamily="34" charset="0"/>
                <a:ea typeface="Arial" pitchFamily="34" charset="-122"/>
                <a:cs typeface="Arial" pitchFamily="34" charset="-120"/>
              </a:rPr>
              <a:t>תיעוד</a:t>
            </a:r>
            <a:r>
              <a:rPr lang="en-US" sz="1600" b="1" dirty="0">
                <a:solidFill>
                  <a:srgbClr val="16302E"/>
                </a:solidFill>
                <a:latin typeface="Arial" pitchFamily="34" charset="0"/>
                <a:ea typeface="Arial" pitchFamily="34" charset="-122"/>
                <a:cs typeface="Arial" pitchFamily="34" charset="-120"/>
              </a:rPr>
              <a:t> </a:t>
            </a:r>
            <a:r>
              <a:rPr lang="en-US" sz="1600" b="1" dirty="0" err="1" smtClean="0">
                <a:solidFill>
                  <a:srgbClr val="16302E"/>
                </a:solidFill>
                <a:latin typeface="Arial" pitchFamily="34" charset="0"/>
                <a:ea typeface="Arial" pitchFamily="34" charset="-122"/>
                <a:cs typeface="Arial" pitchFamily="34" charset="-120"/>
              </a:rPr>
              <a:t>חסר</a:t>
            </a:r>
            <a:r>
              <a:rPr lang="he-IL" sz="1600" b="1" dirty="0" smtClean="0">
                <a:solidFill>
                  <a:srgbClr val="16302E"/>
                </a:solidFill>
                <a:latin typeface="Arial" pitchFamily="34" charset="0"/>
                <a:ea typeface="Arial" pitchFamily="34" charset="-122"/>
                <a:cs typeface="Arial" pitchFamily="34" charset="-120"/>
              </a:rPr>
              <a:t> /בדיקה חסרה – "כוון אותן </a:t>
            </a:r>
            <a:r>
              <a:rPr lang="he-IL" sz="1600" b="1" dirty="0" err="1" smtClean="0">
                <a:solidFill>
                  <a:srgbClr val="16302E"/>
                </a:solidFill>
                <a:latin typeface="Arial" pitchFamily="34" charset="0"/>
                <a:ea typeface="Arial" pitchFamily="34" charset="-122"/>
                <a:cs typeface="Arial" pitchFamily="34" charset="-120"/>
              </a:rPr>
              <a:t>לגיידליינס</a:t>
            </a:r>
            <a:r>
              <a:rPr lang="he-IL" sz="1600" b="1" dirty="0" smtClean="0">
                <a:solidFill>
                  <a:srgbClr val="16302E"/>
                </a:solidFill>
                <a:latin typeface="Arial" pitchFamily="34" charset="0"/>
                <a:ea typeface="Arial" pitchFamily="34" charset="-122"/>
                <a:cs typeface="Arial" pitchFamily="34" charset="-120"/>
              </a:rPr>
              <a:t>"</a:t>
            </a:r>
          </a:p>
        </p:txBody>
      </p:sp>
      <p:sp>
        <p:nvSpPr>
          <p:cNvPr id="17" name="Text 15"/>
          <p:cNvSpPr txBox="1"/>
          <p:nvPr/>
        </p:nvSpPr>
        <p:spPr>
          <a:xfrm>
            <a:off x="2011680" y="5102352"/>
            <a:ext cx="9052560" cy="822960"/>
          </a:xfrm>
          <a:prstGeom prst="rect">
            <a:avLst/>
          </a:prstGeom>
          <a:noFill/>
          <a:ln/>
        </p:spPr>
        <p:txBody>
          <a:bodyPr wrap="square" lIns="0" tIns="0" rIns="0" bIns="0" rtlCol="0" anchor="ctr"/>
          <a:lstStyle/>
          <a:p>
            <a:pPr algn="r" rtl="1">
              <a:lnSpc>
                <a:spcPct val="120000"/>
              </a:lnSpc>
            </a:pPr>
            <a:r>
              <a:rPr lang="he-IL" sz="1300" dirty="0"/>
              <a:t>העדר תיעוד עצמו מעביר את נטל ההוכחה </a:t>
            </a:r>
            <a:r>
              <a:rPr lang="he-IL" sz="1300" dirty="0" smtClean="0"/>
              <a:t> </a:t>
            </a:r>
            <a:endParaRPr lang="he-IL" sz="1300" dirty="0"/>
          </a:p>
          <a:p>
            <a:pPr marL="0" indent="0" algn="r" rtl="1">
              <a:lnSpc>
                <a:spcPct val="120000"/>
              </a:lnSpc>
              <a:buNone/>
            </a:pPr>
            <a:endParaRPr lang="en-US" sz="1300" dirty="0"/>
          </a:p>
        </p:txBody>
      </p:sp>
      <p:sp>
        <p:nvSpPr>
          <p:cNvPr id="18" name="Text 16"/>
          <p:cNvSpPr txBox="1"/>
          <p:nvPr/>
        </p:nvSpPr>
        <p:spPr>
          <a:xfrm>
            <a:off x="457200" y="6400800"/>
            <a:ext cx="4572000" cy="274320"/>
          </a:xfrm>
          <a:prstGeom prst="rect">
            <a:avLst/>
          </a:prstGeom>
          <a:noFill/>
          <a:ln/>
        </p:spPr>
        <p:txBody>
          <a:bodyPr wrap="square" lIns="0" tIns="0" rIns="0" bIns="0" rtlCol="0" anchor="ctr"/>
          <a:lstStyle/>
          <a:p>
            <a:pPr marL="0" indent="0" algn="l" rtl="1">
              <a:buNone/>
            </a:pPr>
            <a:endParaRPr lang="en-US" sz="1000" dirty="0"/>
          </a:p>
        </p:txBody>
      </p:sp>
      <p:sp>
        <p:nvSpPr>
          <p:cNvPr id="19" name="Text 17"/>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11</a:t>
            </a:r>
            <a:endParaRPr lang="en-US" sz="1000" dirty="0"/>
          </a:p>
        </p:txBody>
      </p:sp>
    </p:spTree>
    <p:extLst>
      <p:ext uri="{BB962C8B-B14F-4D97-AF65-F5344CB8AC3E}">
        <p14:creationId xmlns:p14="http://schemas.microsoft.com/office/powerpoint/2010/main" val="1920273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988552" y="-731520"/>
            <a:ext cx="3657600" cy="3657600"/>
          </a:xfrm>
          <a:prstGeom prst="ellipse">
            <a:avLst/>
          </a:prstGeom>
          <a:solidFill>
            <a:srgbClr val="244A47">
              <a:alpha val="45000"/>
            </a:srgbClr>
          </a:solidFill>
          <a:ln/>
        </p:spPr>
      </p:sp>
      <p:sp>
        <p:nvSpPr>
          <p:cNvPr id="3" name="Shape 1"/>
          <p:cNvSpPr/>
          <p:nvPr/>
        </p:nvSpPr>
        <p:spPr>
          <a:xfrm>
            <a:off x="10085832" y="0"/>
            <a:ext cx="2743200" cy="2743200"/>
          </a:xfrm>
          <a:prstGeom prst="ellipse">
            <a:avLst/>
          </a:prstGeom>
          <a:solidFill>
            <a:srgbClr val="244A47">
              <a:alpha val="45000"/>
            </a:srgbClr>
          </a:solidFill>
          <a:ln/>
        </p:spPr>
      </p:sp>
      <p:sp>
        <p:nvSpPr>
          <p:cNvPr id="4" name="Shape 2"/>
          <p:cNvSpPr/>
          <p:nvPr/>
        </p:nvSpPr>
        <p:spPr>
          <a:xfrm>
            <a:off x="9262872" y="548640"/>
            <a:ext cx="2194560" cy="2194560"/>
          </a:xfrm>
          <a:prstGeom prst="ellipse">
            <a:avLst/>
          </a:prstGeom>
          <a:solidFill>
            <a:srgbClr val="244A47">
              <a:alpha val="45000"/>
            </a:srgbClr>
          </a:solidFill>
          <a:ln/>
        </p:spPr>
      </p:sp>
      <p:sp>
        <p:nvSpPr>
          <p:cNvPr id="5" name="Shape 3"/>
          <p:cNvSpPr/>
          <p:nvPr/>
        </p:nvSpPr>
        <p:spPr>
          <a:xfrm>
            <a:off x="-274320" y="4480560"/>
            <a:ext cx="2926080" cy="2926080"/>
          </a:xfrm>
          <a:prstGeom prst="ellipse">
            <a:avLst/>
          </a:prstGeom>
          <a:solidFill>
            <a:srgbClr val="D7A928">
              <a:alpha val="35000"/>
            </a:srgbClr>
          </a:solidFill>
          <a:ln/>
        </p:spPr>
      </p:sp>
      <p:sp>
        <p:nvSpPr>
          <p:cNvPr id="6" name="Shape 4"/>
          <p:cNvSpPr/>
          <p:nvPr/>
        </p:nvSpPr>
        <p:spPr>
          <a:xfrm>
            <a:off x="603504" y="5065776"/>
            <a:ext cx="2194560" cy="2194560"/>
          </a:xfrm>
          <a:prstGeom prst="ellipse">
            <a:avLst/>
          </a:prstGeom>
          <a:solidFill>
            <a:srgbClr val="D7A928">
              <a:alpha val="35000"/>
            </a:srgbClr>
          </a:solidFill>
          <a:ln/>
        </p:spPr>
      </p:sp>
      <p:sp>
        <p:nvSpPr>
          <p:cNvPr id="7" name="Shape 5"/>
          <p:cNvSpPr/>
          <p:nvPr/>
        </p:nvSpPr>
        <p:spPr>
          <a:xfrm>
            <a:off x="-54864" y="5504688"/>
            <a:ext cx="1755648" cy="1755648"/>
          </a:xfrm>
          <a:prstGeom prst="ellipse">
            <a:avLst/>
          </a:prstGeom>
          <a:solidFill>
            <a:srgbClr val="D7A928">
              <a:alpha val="35000"/>
            </a:srgbClr>
          </a:solidFill>
          <a:ln/>
        </p:spPr>
      </p:sp>
      <p:sp>
        <p:nvSpPr>
          <p:cNvPr id="8" name="Text 6"/>
          <p:cNvSpPr txBox="1"/>
          <p:nvPr/>
        </p:nvSpPr>
        <p:spPr>
          <a:xfrm>
            <a:off x="731520" y="2240280"/>
            <a:ext cx="10725912" cy="1645920"/>
          </a:xfrm>
          <a:prstGeom prst="rect">
            <a:avLst/>
          </a:prstGeom>
          <a:noFill/>
          <a:ln/>
        </p:spPr>
        <p:txBody>
          <a:bodyPr wrap="square" rtlCol="0" anchor="ctr"/>
          <a:lstStyle/>
          <a:p>
            <a:pPr marL="0" indent="0" algn="ctr">
              <a:buNone/>
            </a:pPr>
            <a:r>
              <a:rPr lang="en-US" sz="4000" b="1" dirty="0">
                <a:solidFill>
                  <a:schemeClr val="tx1">
                    <a:lumMod val="65000"/>
                    <a:lumOff val="35000"/>
                  </a:schemeClr>
                </a:solidFill>
                <a:latin typeface="Arial" pitchFamily="34" charset="0"/>
                <a:ea typeface="Arial" pitchFamily="34" charset="-122"/>
                <a:cs typeface="Arial" pitchFamily="34" charset="-120"/>
              </a:rPr>
              <a:t>המקרה </a:t>
            </a:r>
            <a:r>
              <a:rPr lang="en-US" sz="4000" b="1" dirty="0" err="1">
                <a:solidFill>
                  <a:schemeClr val="tx1">
                    <a:lumMod val="65000"/>
                    <a:lumOff val="35000"/>
                  </a:schemeClr>
                </a:solidFill>
                <a:latin typeface="Arial" pitchFamily="34" charset="0"/>
                <a:ea typeface="Arial" pitchFamily="34" charset="-122"/>
                <a:cs typeface="Arial" pitchFamily="34" charset="-120"/>
              </a:rPr>
              <a:t>של</a:t>
            </a:r>
            <a:r>
              <a:rPr lang="en-US" sz="4000" b="1" dirty="0">
                <a:solidFill>
                  <a:schemeClr val="tx1">
                    <a:lumMod val="65000"/>
                    <a:lumOff val="35000"/>
                  </a:schemeClr>
                </a:solidFill>
                <a:latin typeface="Arial" pitchFamily="34" charset="0"/>
                <a:ea typeface="Arial" pitchFamily="34" charset="-122"/>
                <a:cs typeface="Arial" pitchFamily="34" charset="-120"/>
              </a:rPr>
              <a:t> </a:t>
            </a:r>
            <a:r>
              <a:rPr lang="he-IL" sz="4000" b="1" dirty="0" smtClean="0">
                <a:solidFill>
                  <a:schemeClr val="tx1">
                    <a:lumMod val="65000"/>
                    <a:lumOff val="35000"/>
                  </a:schemeClr>
                </a:solidFill>
                <a:latin typeface="Arial" pitchFamily="34" charset="0"/>
                <a:ea typeface="Arial" pitchFamily="34" charset="-122"/>
                <a:cs typeface="Arial" pitchFamily="34" charset="-120"/>
              </a:rPr>
              <a:t>מנשה</a:t>
            </a:r>
            <a:endParaRPr lang="en-US" sz="4000" dirty="0">
              <a:solidFill>
                <a:schemeClr val="tx1">
                  <a:lumMod val="65000"/>
                  <a:lumOff val="35000"/>
                </a:schemeClr>
              </a:solidFill>
            </a:endParaRPr>
          </a:p>
        </p:txBody>
      </p:sp>
      <p:sp>
        <p:nvSpPr>
          <p:cNvPr id="9" name="Text 7"/>
          <p:cNvSpPr txBox="1"/>
          <p:nvPr/>
        </p:nvSpPr>
        <p:spPr>
          <a:xfrm>
            <a:off x="1097280" y="3886200"/>
            <a:ext cx="9994392" cy="1097280"/>
          </a:xfrm>
          <a:prstGeom prst="rect">
            <a:avLst/>
          </a:prstGeom>
          <a:noFill/>
          <a:ln/>
        </p:spPr>
        <p:txBody>
          <a:bodyPr wrap="square" rtlCol="0" anchor="ctr"/>
          <a:lstStyle/>
          <a:p>
            <a:pPr marL="0" indent="0" algn="ctr">
              <a:buNone/>
            </a:pPr>
            <a:endParaRPr lang="en-US" sz="2600" dirty="0"/>
          </a:p>
        </p:txBody>
      </p:sp>
    </p:spTree>
    <p:extLst>
      <p:ext uri="{BB962C8B-B14F-4D97-AF65-F5344CB8AC3E}">
        <p14:creationId xmlns:p14="http://schemas.microsoft.com/office/powerpoint/2010/main" val="3447309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244A47">
              <a:alpha val="15000"/>
            </a:srgbClr>
          </a:solidFill>
          <a:ln/>
        </p:spPr>
      </p:sp>
      <p:sp>
        <p:nvSpPr>
          <p:cNvPr id="3" name="Shape 1"/>
          <p:cNvSpPr/>
          <p:nvPr/>
        </p:nvSpPr>
        <p:spPr>
          <a:xfrm>
            <a:off x="438912" y="64008"/>
            <a:ext cx="1783080" cy="1783080"/>
          </a:xfrm>
          <a:prstGeom prst="ellipse">
            <a:avLst/>
          </a:prstGeom>
          <a:solidFill>
            <a:srgbClr val="244A47">
              <a:alpha val="15000"/>
            </a:srgbClr>
          </a:solidFill>
          <a:ln/>
        </p:spPr>
      </p:sp>
      <p:sp>
        <p:nvSpPr>
          <p:cNvPr id="4" name="Shape 2"/>
          <p:cNvSpPr/>
          <p:nvPr/>
        </p:nvSpPr>
        <p:spPr>
          <a:xfrm>
            <a:off x="-96012" y="420624"/>
            <a:ext cx="1426464" cy="1426464"/>
          </a:xfrm>
          <a:prstGeom prst="ellipse">
            <a:avLst/>
          </a:prstGeom>
          <a:solidFill>
            <a:srgbClr val="244A47">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1</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en-US" sz="2400" b="1" dirty="0">
                <a:solidFill>
                  <a:srgbClr val="244A47"/>
                </a:solidFill>
                <a:latin typeface="Arial" pitchFamily="34" charset="0"/>
                <a:ea typeface="Arial" pitchFamily="34" charset="-122"/>
                <a:cs typeface="Arial" pitchFamily="34" charset="-120"/>
              </a:rPr>
              <a:t>הרקע והנפילה</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algn="r">
              <a:lnSpc>
                <a:spcPct val="115000"/>
              </a:lnSpc>
              <a:spcAft>
                <a:spcPts val="1400"/>
              </a:spcAft>
            </a:pPr>
            <a:r>
              <a:rPr lang="he-IL" sz="2400" dirty="0"/>
              <a:t> בן 61, טכנאי מיזוג אוויר עצמאי</a:t>
            </a:r>
          </a:p>
          <a:p>
            <a:pPr algn="r">
              <a:lnSpc>
                <a:spcPct val="115000"/>
              </a:lnSpc>
              <a:spcAft>
                <a:spcPts val="1400"/>
              </a:spcAft>
            </a:pPr>
            <a:r>
              <a:rPr lang="he-IL" sz="2400" dirty="0"/>
              <a:t>נפל מסולם </a:t>
            </a:r>
            <a:r>
              <a:rPr lang="he-IL" sz="2400" dirty="0" smtClean="0"/>
              <a:t>שלב 4 במרפסת</a:t>
            </a:r>
            <a:endParaRPr lang="he-IL" sz="2400" dirty="0"/>
          </a:p>
          <a:p>
            <a:pPr algn="r">
              <a:lnSpc>
                <a:spcPct val="115000"/>
              </a:lnSpc>
              <a:spcAft>
                <a:spcPts val="1400"/>
              </a:spcAft>
            </a:pPr>
            <a:r>
              <a:rPr lang="he-IL" sz="2400" dirty="0"/>
              <a:t>נחבל בעורף ובמרפק שמאל</a:t>
            </a:r>
          </a:p>
          <a:p>
            <a:pPr algn="r">
              <a:lnSpc>
                <a:spcPct val="115000"/>
              </a:lnSpc>
              <a:spcAft>
                <a:spcPts val="1400"/>
              </a:spcAft>
            </a:pPr>
            <a:r>
              <a:rPr lang="he-IL" sz="2400" dirty="0"/>
              <a:t>כאב ראש עז ונסע הביתה לבד</a:t>
            </a:r>
          </a:p>
          <a:p>
            <a:pPr algn="r">
              <a:lnSpc>
                <a:spcPct val="115000"/>
              </a:lnSpc>
              <a:spcAft>
                <a:spcPts val="1400"/>
              </a:spcAft>
            </a:pPr>
            <a:r>
              <a:rPr lang="he-IL" sz="2400" dirty="0"/>
              <a:t>בבית נמצא על הרצפה ולא זכר מה קרה</a:t>
            </a:r>
          </a:p>
          <a:p>
            <a:pPr marL="0" indent="0" algn="r">
              <a:lnSpc>
                <a:spcPct val="115000"/>
              </a:lnSpc>
              <a:spcAft>
                <a:spcPts val="1400"/>
              </a:spcAft>
              <a:buNone/>
            </a:pPr>
            <a:endParaRPr lang="en-US" sz="2400" dirty="0"/>
          </a:p>
        </p:txBody>
      </p:sp>
    </p:spTree>
    <p:extLst>
      <p:ext uri="{BB962C8B-B14F-4D97-AF65-F5344CB8AC3E}">
        <p14:creationId xmlns:p14="http://schemas.microsoft.com/office/powerpoint/2010/main" val="3392094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doc1.jpeg"/>
          <p:cNvPicPr>
            <a:picLocks noChangeAspect="1"/>
          </p:cNvPicPr>
          <p:nvPr/>
        </p:nvPicPr>
        <p:blipFill>
          <a:blip r:embed="rId3"/>
          <a:stretch>
            <a:fillRect/>
          </a:stretch>
        </p:blipFill>
        <p:spPr>
          <a:xfrm>
            <a:off x="3961361" y="457200"/>
            <a:ext cx="4266230" cy="6035040"/>
          </a:xfrm>
          <a:prstGeom prst="rect">
            <a:avLst/>
          </a:prstGeom>
        </p:spPr>
      </p:pic>
      <p:sp>
        <p:nvSpPr>
          <p:cNvPr id="3" name="Text 0"/>
          <p:cNvSpPr txBox="1"/>
          <p:nvPr/>
        </p:nvSpPr>
        <p:spPr>
          <a:xfrm>
            <a:off x="457200" y="6355080"/>
            <a:ext cx="11274552" cy="411480"/>
          </a:xfrm>
          <a:prstGeom prst="rect">
            <a:avLst/>
          </a:prstGeom>
          <a:noFill/>
          <a:ln/>
        </p:spPr>
        <p:txBody>
          <a:bodyPr wrap="square" rtlCol="0" anchor="ctr"/>
          <a:lstStyle/>
          <a:p>
            <a:pPr marL="0" indent="0" algn="ctr">
              <a:buNone/>
            </a:pPr>
            <a:r>
              <a:rPr lang="en-US" sz="1600" dirty="0">
                <a:solidFill>
                  <a:srgbClr val="F7F5F0"/>
                </a:solidFill>
                <a:latin typeface="Arial" pitchFamily="34" charset="0"/>
                <a:ea typeface="Arial" pitchFamily="34" charset="-122"/>
                <a:cs typeface="Arial" pitchFamily="34" charset="-120"/>
              </a:rPr>
              <a:t>מסמך מהתיק הרפואי, קליטה במיון הלל יפה</a:t>
            </a:r>
            <a:endParaRPr lang="en-US" sz="1600" dirty="0"/>
          </a:p>
        </p:txBody>
      </p:sp>
    </p:spTree>
    <p:extLst>
      <p:ext uri="{BB962C8B-B14F-4D97-AF65-F5344CB8AC3E}">
        <p14:creationId xmlns:p14="http://schemas.microsoft.com/office/powerpoint/2010/main" val="1301472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doc2.jpeg"/>
          <p:cNvPicPr>
            <a:picLocks noChangeAspect="1"/>
          </p:cNvPicPr>
          <p:nvPr/>
        </p:nvPicPr>
        <p:blipFill>
          <a:blip r:embed="rId3"/>
          <a:stretch>
            <a:fillRect/>
          </a:stretch>
        </p:blipFill>
        <p:spPr>
          <a:xfrm>
            <a:off x="3961361" y="457200"/>
            <a:ext cx="4266230" cy="6035040"/>
          </a:xfrm>
          <a:prstGeom prst="rect">
            <a:avLst/>
          </a:prstGeom>
        </p:spPr>
      </p:pic>
      <p:sp>
        <p:nvSpPr>
          <p:cNvPr id="3" name="Text 0"/>
          <p:cNvSpPr txBox="1"/>
          <p:nvPr/>
        </p:nvSpPr>
        <p:spPr>
          <a:xfrm>
            <a:off x="457200" y="6355080"/>
            <a:ext cx="11274552" cy="411480"/>
          </a:xfrm>
          <a:prstGeom prst="rect">
            <a:avLst/>
          </a:prstGeom>
          <a:noFill/>
          <a:ln/>
        </p:spPr>
        <p:txBody>
          <a:bodyPr wrap="square" rtlCol="0" anchor="ctr"/>
          <a:lstStyle/>
          <a:p>
            <a:pPr marL="0" indent="0" algn="ctr">
              <a:buNone/>
            </a:pPr>
            <a:r>
              <a:rPr lang="en-US" sz="1600" dirty="0">
                <a:solidFill>
                  <a:srgbClr val="F7F5F0"/>
                </a:solidFill>
                <a:latin typeface="Arial" pitchFamily="34" charset="0"/>
                <a:ea typeface="Arial" pitchFamily="34" charset="-122"/>
                <a:cs typeface="Arial" pitchFamily="34" charset="-120"/>
              </a:rPr>
              <a:t>מסמך מהתיק הרפואי, שחרור ואבחנה</a:t>
            </a:r>
            <a:endParaRPr lang="en-US" sz="1600" dirty="0"/>
          </a:p>
        </p:txBody>
      </p:sp>
    </p:spTree>
    <p:extLst>
      <p:ext uri="{BB962C8B-B14F-4D97-AF65-F5344CB8AC3E}">
        <p14:creationId xmlns:p14="http://schemas.microsoft.com/office/powerpoint/2010/main" val="4101931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D7A928">
              <a:alpha val="15000"/>
            </a:srgbClr>
          </a:solidFill>
          <a:ln/>
        </p:spPr>
      </p:sp>
      <p:sp>
        <p:nvSpPr>
          <p:cNvPr id="3" name="Shape 1"/>
          <p:cNvSpPr/>
          <p:nvPr/>
        </p:nvSpPr>
        <p:spPr>
          <a:xfrm>
            <a:off x="438912" y="64008"/>
            <a:ext cx="1783080" cy="1783080"/>
          </a:xfrm>
          <a:prstGeom prst="ellipse">
            <a:avLst/>
          </a:prstGeom>
          <a:solidFill>
            <a:srgbClr val="D7A928">
              <a:alpha val="15000"/>
            </a:srgbClr>
          </a:solidFill>
          <a:ln/>
        </p:spPr>
      </p:sp>
      <p:sp>
        <p:nvSpPr>
          <p:cNvPr id="4" name="Shape 2"/>
          <p:cNvSpPr/>
          <p:nvPr/>
        </p:nvSpPr>
        <p:spPr>
          <a:xfrm>
            <a:off x="-96012" y="420624"/>
            <a:ext cx="1426464" cy="1426464"/>
          </a:xfrm>
          <a:prstGeom prst="ellipse">
            <a:avLst/>
          </a:prstGeom>
          <a:solidFill>
            <a:srgbClr val="D7A928">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3</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en-US" sz="2400" b="1" dirty="0">
                <a:solidFill>
                  <a:srgbClr val="D7A928"/>
                </a:solidFill>
                <a:latin typeface="Arial" pitchFamily="34" charset="0"/>
                <a:ea typeface="Arial" pitchFamily="34" charset="-122"/>
                <a:cs typeface="Arial" pitchFamily="34" charset="-120"/>
              </a:rPr>
              <a:t>ההידרדרות בבית</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algn="r">
              <a:lnSpc>
                <a:spcPct val="115000"/>
              </a:lnSpc>
              <a:spcAft>
                <a:spcPts val="1400"/>
              </a:spcAft>
            </a:pPr>
            <a:r>
              <a:rPr lang="en-US" sz="2400" dirty="0" smtClean="0"/>
              <a:t> </a:t>
            </a:r>
            <a:r>
              <a:rPr lang="he-IL" sz="2400" dirty="0" smtClean="0"/>
              <a:t> באותו </a:t>
            </a:r>
            <a:r>
              <a:rPr lang="he-IL" sz="2400" dirty="0"/>
              <a:t>ערב בלבול קל ישנוניות והקאות</a:t>
            </a:r>
          </a:p>
          <a:p>
            <a:pPr algn="r">
              <a:lnSpc>
                <a:spcPct val="115000"/>
              </a:lnSpc>
              <a:spcAft>
                <a:spcPts val="1400"/>
              </a:spcAft>
            </a:pPr>
            <a:r>
              <a:rPr lang="he-IL" sz="2400" dirty="0" smtClean="0"/>
              <a:t>למחרת </a:t>
            </a:r>
            <a:r>
              <a:rPr lang="he-IL" sz="2400" dirty="0"/>
              <a:t>קושי לעמוד וקושי לעשות צרכים</a:t>
            </a:r>
          </a:p>
          <a:p>
            <a:pPr algn="r">
              <a:lnSpc>
                <a:spcPct val="115000"/>
              </a:lnSpc>
              <a:spcAft>
                <a:spcPts val="1400"/>
              </a:spcAft>
            </a:pPr>
            <a:r>
              <a:rPr lang="he-IL" sz="2400" dirty="0"/>
              <a:t>רופא פרטי מוצא הכרה מבולבלת ומד"א מוזעק</a:t>
            </a:r>
          </a:p>
          <a:p>
            <a:pPr marL="0" indent="0" algn="r">
              <a:lnSpc>
                <a:spcPct val="115000"/>
              </a:lnSpc>
              <a:spcAft>
                <a:spcPts val="1400"/>
              </a:spcAft>
              <a:buNone/>
            </a:pPr>
            <a:endParaRPr lang="en-US" sz="2400" dirty="0"/>
          </a:p>
        </p:txBody>
      </p:sp>
    </p:spTree>
    <p:extLst>
      <p:ext uri="{BB962C8B-B14F-4D97-AF65-F5344CB8AC3E}">
        <p14:creationId xmlns:p14="http://schemas.microsoft.com/office/powerpoint/2010/main" val="2843810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244A47">
              <a:alpha val="15000"/>
            </a:srgbClr>
          </a:solidFill>
          <a:ln/>
        </p:spPr>
      </p:sp>
      <p:sp>
        <p:nvSpPr>
          <p:cNvPr id="3" name="Shape 1"/>
          <p:cNvSpPr/>
          <p:nvPr/>
        </p:nvSpPr>
        <p:spPr>
          <a:xfrm>
            <a:off x="438912" y="64008"/>
            <a:ext cx="1783080" cy="1783080"/>
          </a:xfrm>
          <a:prstGeom prst="ellipse">
            <a:avLst/>
          </a:prstGeom>
          <a:solidFill>
            <a:srgbClr val="244A47">
              <a:alpha val="15000"/>
            </a:srgbClr>
          </a:solidFill>
          <a:ln/>
        </p:spPr>
      </p:sp>
      <p:sp>
        <p:nvSpPr>
          <p:cNvPr id="4" name="Shape 2"/>
          <p:cNvSpPr/>
          <p:nvPr/>
        </p:nvSpPr>
        <p:spPr>
          <a:xfrm>
            <a:off x="-96012" y="420624"/>
            <a:ext cx="1426464" cy="1426464"/>
          </a:xfrm>
          <a:prstGeom prst="ellipse">
            <a:avLst/>
          </a:prstGeom>
          <a:solidFill>
            <a:srgbClr val="244A47">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4</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en-US" sz="2400" b="1" dirty="0">
                <a:solidFill>
                  <a:srgbClr val="244A47"/>
                </a:solidFill>
                <a:latin typeface="Arial" pitchFamily="34" charset="0"/>
                <a:ea typeface="Arial" pitchFamily="34" charset="-122"/>
                <a:cs typeface="Arial" pitchFamily="34" charset="-120"/>
              </a:rPr>
              <a:t>האבחון וההעברה לשיבא</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algn="r">
              <a:lnSpc>
                <a:spcPct val="115000"/>
              </a:lnSpc>
              <a:spcAft>
                <a:spcPts val="1400"/>
              </a:spcAft>
            </a:pPr>
            <a:r>
              <a:rPr lang="he-IL" sz="2400" dirty="0"/>
              <a:t>9 בינואר בערב נוירולוג בודק לראשונה</a:t>
            </a:r>
          </a:p>
          <a:p>
            <a:pPr algn="r">
              <a:lnSpc>
                <a:spcPct val="115000"/>
              </a:lnSpc>
              <a:spcAft>
                <a:spcPts val="1400"/>
              </a:spcAft>
            </a:pPr>
            <a:r>
              <a:rPr lang="he-IL" sz="2400" dirty="0"/>
              <a:t>סי טי מגלה דימום תוך גולגלתי</a:t>
            </a:r>
          </a:p>
          <a:p>
            <a:pPr algn="r">
              <a:lnSpc>
                <a:spcPct val="115000"/>
              </a:lnSpc>
              <a:spcAft>
                <a:spcPts val="1400"/>
              </a:spcAft>
            </a:pPr>
            <a:r>
              <a:rPr lang="he-IL" sz="2400" dirty="0" smtClean="0"/>
              <a:t>10% נכות כאבי ראש כרוני</a:t>
            </a:r>
            <a:endParaRPr lang="he-IL" sz="2400" dirty="0"/>
          </a:p>
          <a:p>
            <a:pPr marL="0" indent="0" algn="r">
              <a:lnSpc>
                <a:spcPct val="115000"/>
              </a:lnSpc>
              <a:spcAft>
                <a:spcPts val="1400"/>
              </a:spcAft>
              <a:buNone/>
            </a:pPr>
            <a:endParaRPr lang="en-US" sz="2400" dirty="0"/>
          </a:p>
        </p:txBody>
      </p:sp>
    </p:spTree>
    <p:extLst>
      <p:ext uri="{BB962C8B-B14F-4D97-AF65-F5344CB8AC3E}">
        <p14:creationId xmlns:p14="http://schemas.microsoft.com/office/powerpoint/2010/main" val="1266980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B5654A">
              <a:alpha val="15000"/>
            </a:srgbClr>
          </a:solidFill>
          <a:ln/>
        </p:spPr>
      </p:sp>
      <p:sp>
        <p:nvSpPr>
          <p:cNvPr id="3" name="Shape 1"/>
          <p:cNvSpPr/>
          <p:nvPr/>
        </p:nvSpPr>
        <p:spPr>
          <a:xfrm>
            <a:off x="438912" y="64008"/>
            <a:ext cx="1783080" cy="1783080"/>
          </a:xfrm>
          <a:prstGeom prst="ellipse">
            <a:avLst/>
          </a:prstGeom>
          <a:solidFill>
            <a:srgbClr val="B5654A">
              <a:alpha val="15000"/>
            </a:srgbClr>
          </a:solidFill>
          <a:ln/>
        </p:spPr>
      </p:sp>
      <p:sp>
        <p:nvSpPr>
          <p:cNvPr id="4" name="Shape 2"/>
          <p:cNvSpPr/>
          <p:nvPr/>
        </p:nvSpPr>
        <p:spPr>
          <a:xfrm>
            <a:off x="-96012" y="420624"/>
            <a:ext cx="1426464" cy="1426464"/>
          </a:xfrm>
          <a:prstGeom prst="ellipse">
            <a:avLst/>
          </a:prstGeom>
          <a:solidFill>
            <a:srgbClr val="B5654A">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5</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he-IL" sz="2400" b="1" dirty="0" smtClean="0">
                <a:solidFill>
                  <a:srgbClr val="B5654A"/>
                </a:solidFill>
                <a:latin typeface="Arial" pitchFamily="34" charset="0"/>
                <a:cs typeface="Arial" pitchFamily="34" charset="-120"/>
              </a:rPr>
              <a:t>חובת סיטי חלק א'</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algn="r">
              <a:lnSpc>
                <a:spcPct val="115000"/>
              </a:lnSpc>
              <a:spcAft>
                <a:spcPts val="1400"/>
              </a:spcAft>
            </a:pPr>
            <a:r>
              <a:rPr lang="he-IL" sz="2400" dirty="0"/>
              <a:t>מדובר בחולים עם אבדן הכרה או אבדן זיכרון לגבי האירוע</a:t>
            </a:r>
          </a:p>
          <a:p>
            <a:pPr algn="r">
              <a:lnSpc>
                <a:spcPct val="115000"/>
              </a:lnSpc>
              <a:spcAft>
                <a:spcPts val="1400"/>
              </a:spcAft>
            </a:pPr>
            <a:r>
              <a:rPr lang="he-IL" sz="2400" dirty="0"/>
              <a:t>ירידה קלה בהכרה ציון גלזגו מתחת ל15</a:t>
            </a:r>
          </a:p>
          <a:p>
            <a:pPr algn="r">
              <a:lnSpc>
                <a:spcPct val="115000"/>
              </a:lnSpc>
              <a:spcAft>
                <a:spcPts val="1400"/>
              </a:spcAft>
            </a:pPr>
            <a:r>
              <a:rPr lang="he-IL" sz="2400" dirty="0"/>
              <a:t>גיל מעל 60</a:t>
            </a:r>
          </a:p>
          <a:p>
            <a:pPr algn="r">
              <a:lnSpc>
                <a:spcPct val="115000"/>
              </a:lnSpc>
              <a:spcAft>
                <a:spcPts val="1400"/>
              </a:spcAft>
            </a:pPr>
            <a:r>
              <a:rPr lang="he-IL" sz="2400" dirty="0"/>
              <a:t>     גם לפי משרד הבריאות מעל גיל 70</a:t>
            </a:r>
          </a:p>
          <a:p>
            <a:pPr algn="r">
              <a:lnSpc>
                <a:spcPct val="115000"/>
              </a:lnSpc>
              <a:spcAft>
                <a:spcPts val="1400"/>
              </a:spcAft>
            </a:pPr>
            <a:r>
              <a:rPr lang="he-IL" sz="2400" dirty="0"/>
              <a:t>חשיפה לסמים או אלכוהול</a:t>
            </a:r>
          </a:p>
          <a:p>
            <a:pPr algn="r">
              <a:lnSpc>
                <a:spcPct val="115000"/>
              </a:lnSpc>
              <a:spcAft>
                <a:spcPts val="1400"/>
              </a:spcAft>
            </a:pPr>
            <a:r>
              <a:rPr lang="he-IL" sz="2400" dirty="0"/>
              <a:t>     גם לפי משרד הבריאות</a:t>
            </a:r>
          </a:p>
          <a:p>
            <a:pPr marL="0" indent="0" algn="r">
              <a:lnSpc>
                <a:spcPct val="115000"/>
              </a:lnSpc>
              <a:spcAft>
                <a:spcPts val="1400"/>
              </a:spcAft>
              <a:buNone/>
            </a:pPr>
            <a:endParaRPr lang="en-US" sz="2400" dirty="0"/>
          </a:p>
        </p:txBody>
      </p:sp>
    </p:spTree>
    <p:extLst>
      <p:ext uri="{BB962C8B-B14F-4D97-AF65-F5344CB8AC3E}">
        <p14:creationId xmlns:p14="http://schemas.microsoft.com/office/powerpoint/2010/main" val="283044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D7A928">
              <a:alpha val="15000"/>
            </a:srgbClr>
          </a:solidFill>
          <a:ln/>
        </p:spPr>
      </p:sp>
      <p:sp>
        <p:nvSpPr>
          <p:cNvPr id="3" name="Shape 1"/>
          <p:cNvSpPr/>
          <p:nvPr/>
        </p:nvSpPr>
        <p:spPr>
          <a:xfrm>
            <a:off x="438912" y="64008"/>
            <a:ext cx="1783080" cy="1783080"/>
          </a:xfrm>
          <a:prstGeom prst="ellipse">
            <a:avLst/>
          </a:prstGeom>
          <a:solidFill>
            <a:srgbClr val="D7A928">
              <a:alpha val="15000"/>
            </a:srgbClr>
          </a:solidFill>
          <a:ln/>
        </p:spPr>
      </p:sp>
      <p:sp>
        <p:nvSpPr>
          <p:cNvPr id="4" name="Shape 2"/>
          <p:cNvSpPr/>
          <p:nvPr/>
        </p:nvSpPr>
        <p:spPr>
          <a:xfrm>
            <a:off x="-96012" y="420624"/>
            <a:ext cx="1426464" cy="1426464"/>
          </a:xfrm>
          <a:prstGeom prst="ellipse">
            <a:avLst/>
          </a:prstGeom>
          <a:solidFill>
            <a:srgbClr val="D7A928">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6</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he-IL" sz="2400" b="1" dirty="0" smtClean="0">
                <a:solidFill>
                  <a:srgbClr val="D7A928"/>
                </a:solidFill>
                <a:latin typeface="Arial" pitchFamily="34" charset="0"/>
                <a:cs typeface="Arial" pitchFamily="34" charset="-120"/>
              </a:rPr>
              <a:t>חובת סיטי קבוצה א'</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marL="0" indent="0" algn="r">
              <a:lnSpc>
                <a:spcPct val="115000"/>
              </a:lnSpc>
              <a:spcAft>
                <a:spcPts val="200"/>
              </a:spcAft>
              <a:buNone/>
            </a:pPr>
            <a:r>
              <a:rPr lang="en-US" sz="2400" dirty="0">
                <a:solidFill>
                  <a:srgbClr val="16302E"/>
                </a:solidFill>
                <a:latin typeface="Arial" pitchFamily="34" charset="0"/>
                <a:ea typeface="Arial" pitchFamily="34" charset="-122"/>
                <a:cs typeface="Arial" pitchFamily="34" charset="-120"/>
              </a:rPr>
              <a:t>קשיים בזיכרון לטווח קצר</a:t>
            </a:r>
            <a:endParaRPr lang="en-US" sz="2400" dirty="0"/>
          </a:p>
          <a:p>
            <a:pPr marL="0" indent="0" algn="r">
              <a:lnSpc>
                <a:spcPct val="115000"/>
              </a:lnSpc>
              <a:spcAft>
                <a:spcPts val="1400"/>
              </a:spcAft>
              <a:buNone/>
            </a:pPr>
            <a:r>
              <a:rPr lang="en-US" sz="1600" b="1" dirty="0">
                <a:solidFill>
                  <a:srgbClr val="B5654A"/>
                </a:solidFill>
                <a:latin typeface="Arial" pitchFamily="34" charset="0"/>
                <a:ea typeface="Arial" pitchFamily="34" charset="-122"/>
                <a:cs typeface="Arial" pitchFamily="34" charset="-120"/>
              </a:rPr>
              <a:t>     גם לפי משרד הבריאות</a:t>
            </a:r>
            <a:endParaRPr lang="en-US" sz="2400" dirty="0"/>
          </a:p>
          <a:p>
            <a:pPr marL="0" indent="0" algn="r">
              <a:lnSpc>
                <a:spcPct val="115000"/>
              </a:lnSpc>
              <a:spcAft>
                <a:spcPts val="200"/>
              </a:spcAft>
              <a:buNone/>
            </a:pPr>
            <a:r>
              <a:rPr lang="en-US" sz="2400" dirty="0">
                <a:solidFill>
                  <a:srgbClr val="16302E"/>
                </a:solidFill>
                <a:latin typeface="Arial" pitchFamily="34" charset="0"/>
                <a:ea typeface="Arial" pitchFamily="34" charset="-122"/>
                <a:cs typeface="Arial" pitchFamily="34" charset="-120"/>
              </a:rPr>
              <a:t>סימן חבלה מעל הכתף לרבות פנים ראש וצוואר</a:t>
            </a:r>
            <a:endParaRPr lang="en-US" sz="2400" dirty="0"/>
          </a:p>
          <a:p>
            <a:pPr marL="0" indent="0" algn="r">
              <a:lnSpc>
                <a:spcPct val="115000"/>
              </a:lnSpc>
              <a:spcAft>
                <a:spcPts val="1400"/>
              </a:spcAft>
              <a:buNone/>
            </a:pPr>
            <a:r>
              <a:rPr lang="en-US" sz="1600" b="1" dirty="0">
                <a:solidFill>
                  <a:srgbClr val="B5654A"/>
                </a:solidFill>
                <a:latin typeface="Arial" pitchFamily="34" charset="0"/>
                <a:ea typeface="Arial" pitchFamily="34" charset="-122"/>
                <a:cs typeface="Arial" pitchFamily="34" charset="-120"/>
              </a:rPr>
              <a:t>     גם לפי משרד הבריאות</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פרכוס לאחר החבלה</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חסר נוירולוגי מוקדי למשל חולשה ביד</a:t>
            </a:r>
            <a:endParaRPr lang="en-US" sz="2400" dirty="0"/>
          </a:p>
          <a:p>
            <a:pPr marL="0" indent="0" algn="r">
              <a:lnSpc>
                <a:spcPct val="115000"/>
              </a:lnSpc>
              <a:spcAft>
                <a:spcPts val="200"/>
              </a:spcAft>
              <a:buNone/>
            </a:pPr>
            <a:r>
              <a:rPr lang="en-US" sz="2400" dirty="0">
                <a:solidFill>
                  <a:srgbClr val="16302E"/>
                </a:solidFill>
                <a:latin typeface="Arial" pitchFamily="34" charset="0"/>
                <a:ea typeface="Arial" pitchFamily="34" charset="-122"/>
                <a:cs typeface="Arial" pitchFamily="34" charset="-120"/>
              </a:rPr>
              <a:t>הפרעת קרישת דם ידועה</a:t>
            </a:r>
            <a:endParaRPr lang="en-US" sz="2400" dirty="0"/>
          </a:p>
          <a:p>
            <a:pPr marL="0" indent="0" algn="r">
              <a:lnSpc>
                <a:spcPct val="115000"/>
              </a:lnSpc>
              <a:spcAft>
                <a:spcPts val="1400"/>
              </a:spcAft>
              <a:buNone/>
            </a:pPr>
            <a:r>
              <a:rPr lang="en-US" sz="1600" b="1" dirty="0">
                <a:solidFill>
                  <a:srgbClr val="B5654A"/>
                </a:solidFill>
                <a:latin typeface="Arial" pitchFamily="34" charset="0"/>
                <a:ea typeface="Arial" pitchFamily="34" charset="-122"/>
                <a:cs typeface="Arial" pitchFamily="34" charset="-120"/>
              </a:rPr>
              <a:t>     גם לפי משרד הבריאות</a:t>
            </a:r>
            <a:endParaRPr lang="en-US" sz="2400" dirty="0"/>
          </a:p>
        </p:txBody>
      </p:sp>
    </p:spTree>
    <p:extLst>
      <p:ext uri="{BB962C8B-B14F-4D97-AF65-F5344CB8AC3E}">
        <p14:creationId xmlns:p14="http://schemas.microsoft.com/office/powerpoint/2010/main" val="207575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244A47">
              <a:alpha val="15000"/>
            </a:srgbClr>
          </a:solidFill>
          <a:ln/>
        </p:spPr>
      </p:sp>
      <p:sp>
        <p:nvSpPr>
          <p:cNvPr id="3" name="Shape 1"/>
          <p:cNvSpPr/>
          <p:nvPr/>
        </p:nvSpPr>
        <p:spPr>
          <a:xfrm>
            <a:off x="438912" y="64008"/>
            <a:ext cx="1783080" cy="1783080"/>
          </a:xfrm>
          <a:prstGeom prst="ellipse">
            <a:avLst/>
          </a:prstGeom>
          <a:solidFill>
            <a:srgbClr val="244A47">
              <a:alpha val="15000"/>
            </a:srgbClr>
          </a:solidFill>
          <a:ln/>
        </p:spPr>
      </p:sp>
      <p:sp>
        <p:nvSpPr>
          <p:cNvPr id="4" name="Shape 2"/>
          <p:cNvSpPr/>
          <p:nvPr/>
        </p:nvSpPr>
        <p:spPr>
          <a:xfrm>
            <a:off x="-96012" y="420624"/>
            <a:ext cx="1426464" cy="1426464"/>
          </a:xfrm>
          <a:prstGeom prst="ellipse">
            <a:avLst/>
          </a:prstGeom>
          <a:solidFill>
            <a:srgbClr val="244A47">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7</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algn="r"/>
            <a:r>
              <a:rPr lang="he-IL" sz="2400" b="1" dirty="0">
                <a:solidFill>
                  <a:srgbClr val="244A47"/>
                </a:solidFill>
                <a:latin typeface="Arial" pitchFamily="34" charset="0"/>
                <a:ea typeface="Arial" pitchFamily="34" charset="-122"/>
                <a:cs typeface="Arial" pitchFamily="34" charset="-120"/>
              </a:rPr>
              <a:t>חובת סיטי קבוצה ב'</a:t>
            </a:r>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חולים עם חבלת ראש קלה ללא אבדן הכרה זיכרון או בלבול</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ירידה כלשהי בהכרה שעתיים לאחר האירוע</a:t>
            </a:r>
            <a:endParaRPr lang="en-US" sz="2400" dirty="0"/>
          </a:p>
          <a:p>
            <a:pPr marL="0" indent="0" algn="r">
              <a:lnSpc>
                <a:spcPct val="115000"/>
              </a:lnSpc>
              <a:spcAft>
                <a:spcPts val="200"/>
              </a:spcAft>
              <a:buNone/>
            </a:pPr>
            <a:r>
              <a:rPr lang="en-US" sz="2400" dirty="0">
                <a:solidFill>
                  <a:srgbClr val="16302E"/>
                </a:solidFill>
                <a:latin typeface="Arial" pitchFamily="34" charset="0"/>
                <a:ea typeface="Arial" pitchFamily="34" charset="-122"/>
                <a:cs typeface="Arial" pitchFamily="34" charset="-120"/>
              </a:rPr>
              <a:t>חשד לשבר בבסיס הגולגולת</a:t>
            </a:r>
            <a:endParaRPr lang="en-US" sz="2400" dirty="0"/>
          </a:p>
          <a:p>
            <a:pPr marL="0" indent="0" algn="r">
              <a:lnSpc>
                <a:spcPct val="115000"/>
              </a:lnSpc>
              <a:spcAft>
                <a:spcPts val="1400"/>
              </a:spcAft>
              <a:buNone/>
            </a:pPr>
            <a:r>
              <a:rPr lang="en-US" sz="1600" b="1" dirty="0">
                <a:solidFill>
                  <a:srgbClr val="B5654A"/>
                </a:solidFill>
                <a:latin typeface="Arial" pitchFamily="34" charset="0"/>
                <a:ea typeface="Arial" pitchFamily="34" charset="-122"/>
                <a:cs typeface="Arial" pitchFamily="34" charset="-120"/>
              </a:rPr>
              <a:t>     גם לפי משרד הבריאות</a:t>
            </a:r>
            <a:endParaRPr lang="en-US" sz="2400" dirty="0"/>
          </a:p>
          <a:p>
            <a:pPr marL="0" indent="0" algn="r">
              <a:lnSpc>
                <a:spcPct val="115000"/>
              </a:lnSpc>
              <a:spcAft>
                <a:spcPts val="1400"/>
              </a:spcAft>
              <a:buNone/>
            </a:pPr>
            <a:r>
              <a:rPr lang="he-IL" sz="2400" dirty="0" smtClean="0">
                <a:solidFill>
                  <a:srgbClr val="16302E"/>
                </a:solidFill>
                <a:latin typeface="Arial" pitchFamily="34" charset="0"/>
                <a:cs typeface="Arial" pitchFamily="34" charset="-120"/>
              </a:rPr>
              <a:t>אובדן </a:t>
            </a:r>
            <a:r>
              <a:rPr lang="he-IL" sz="2400" dirty="0" err="1" smtClean="0">
                <a:solidFill>
                  <a:srgbClr val="16302E"/>
                </a:solidFill>
                <a:latin typeface="Arial" pitchFamily="34" charset="0"/>
                <a:cs typeface="Arial" pitchFamily="34" charset="-120"/>
              </a:rPr>
              <a:t>זכרון</a:t>
            </a:r>
            <a:r>
              <a:rPr lang="he-IL" sz="2400" dirty="0" smtClean="0">
                <a:solidFill>
                  <a:srgbClr val="16302E"/>
                </a:solidFill>
                <a:latin typeface="Arial" pitchFamily="34" charset="0"/>
                <a:cs typeface="Arial" pitchFamily="34" charset="-120"/>
              </a:rPr>
              <a:t> ל-30 דק שלפני החבלה</a:t>
            </a:r>
            <a:endParaRPr lang="en-US" sz="2400" dirty="0"/>
          </a:p>
          <a:p>
            <a:pPr marL="0" indent="0" algn="r">
              <a:lnSpc>
                <a:spcPct val="115000"/>
              </a:lnSpc>
              <a:spcAft>
                <a:spcPts val="1400"/>
              </a:spcAft>
              <a:buNone/>
            </a:pPr>
            <a:r>
              <a:rPr lang="he-IL" sz="2400" dirty="0" smtClean="0">
                <a:solidFill>
                  <a:srgbClr val="16302E"/>
                </a:solidFill>
                <a:latin typeface="Arial" pitchFamily="34" charset="0"/>
                <a:cs typeface="Arial" pitchFamily="34" charset="-120"/>
              </a:rPr>
              <a:t>נפילה מגובה של 92 ס"מ</a:t>
            </a:r>
            <a:endParaRPr lang="en-US" sz="2400" dirty="0"/>
          </a:p>
        </p:txBody>
      </p:sp>
    </p:spTree>
    <p:extLst>
      <p:ext uri="{BB962C8B-B14F-4D97-AF65-F5344CB8AC3E}">
        <p14:creationId xmlns:p14="http://schemas.microsoft.com/office/powerpoint/2010/main" val="3746035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411480"/>
            <a:ext cx="2377440" cy="2377440"/>
          </a:xfrm>
          <a:prstGeom prst="ellipse">
            <a:avLst/>
          </a:prstGeom>
          <a:solidFill>
            <a:srgbClr val="B5654A">
              <a:alpha val="15000"/>
            </a:srgbClr>
          </a:solidFill>
          <a:ln/>
        </p:spPr>
      </p:sp>
      <p:sp>
        <p:nvSpPr>
          <p:cNvPr id="3" name="Shape 1"/>
          <p:cNvSpPr/>
          <p:nvPr/>
        </p:nvSpPr>
        <p:spPr>
          <a:xfrm>
            <a:off x="438912" y="64008"/>
            <a:ext cx="1783080" cy="1783080"/>
          </a:xfrm>
          <a:prstGeom prst="ellipse">
            <a:avLst/>
          </a:prstGeom>
          <a:solidFill>
            <a:srgbClr val="B5654A">
              <a:alpha val="15000"/>
            </a:srgbClr>
          </a:solidFill>
          <a:ln/>
        </p:spPr>
      </p:sp>
      <p:sp>
        <p:nvSpPr>
          <p:cNvPr id="4" name="Shape 2"/>
          <p:cNvSpPr/>
          <p:nvPr/>
        </p:nvSpPr>
        <p:spPr>
          <a:xfrm>
            <a:off x="-96012" y="420624"/>
            <a:ext cx="1426464" cy="1426464"/>
          </a:xfrm>
          <a:prstGeom prst="ellipse">
            <a:avLst/>
          </a:prstGeom>
          <a:solidFill>
            <a:srgbClr val="B5654A">
              <a:alpha val="15000"/>
            </a:srgbClr>
          </a:solidFill>
          <a:ln/>
        </p:spPr>
      </p:sp>
      <p:sp>
        <p:nvSpPr>
          <p:cNvPr id="5" name="Shape 3"/>
          <p:cNvSpPr/>
          <p:nvPr/>
        </p:nvSpPr>
        <p:spPr>
          <a:xfrm>
            <a:off x="10268712" y="640080"/>
            <a:ext cx="1051560" cy="1051560"/>
          </a:xfrm>
          <a:prstGeom prst="ellipse">
            <a:avLst/>
          </a:prstGeom>
          <a:solidFill>
            <a:srgbClr val="D7A928"/>
          </a:solidFill>
          <a:ln/>
        </p:spPr>
      </p:sp>
      <p:sp>
        <p:nvSpPr>
          <p:cNvPr id="6" name="Text 4"/>
          <p:cNvSpPr txBox="1"/>
          <p:nvPr/>
        </p:nvSpPr>
        <p:spPr>
          <a:xfrm>
            <a:off x="10268712" y="640080"/>
            <a:ext cx="1051560" cy="1051560"/>
          </a:xfrm>
          <a:prstGeom prst="rect">
            <a:avLst/>
          </a:prstGeom>
          <a:noFill/>
          <a:ln/>
        </p:spPr>
        <p:txBody>
          <a:bodyPr wrap="square" rtlCol="0" anchor="ctr"/>
          <a:lstStyle/>
          <a:p>
            <a:pPr marL="0" indent="0" algn="ctr">
              <a:buNone/>
            </a:pPr>
            <a:r>
              <a:rPr lang="en-US" sz="2600" b="1" dirty="0">
                <a:solidFill>
                  <a:srgbClr val="16302E"/>
                </a:solidFill>
                <a:latin typeface="Arial" pitchFamily="34" charset="0"/>
                <a:ea typeface="Arial" pitchFamily="34" charset="-122"/>
                <a:cs typeface="Arial" pitchFamily="34" charset="-120"/>
              </a:rPr>
              <a:t>8</a:t>
            </a:r>
            <a:endParaRPr lang="en-US" sz="2600" dirty="0"/>
          </a:p>
        </p:txBody>
      </p:sp>
      <p:sp>
        <p:nvSpPr>
          <p:cNvPr id="7" name="Text 5"/>
          <p:cNvSpPr txBox="1"/>
          <p:nvPr/>
        </p:nvSpPr>
        <p:spPr>
          <a:xfrm>
            <a:off x="822960" y="1828800"/>
            <a:ext cx="10543032" cy="640080"/>
          </a:xfrm>
          <a:prstGeom prst="rect">
            <a:avLst/>
          </a:prstGeom>
          <a:noFill/>
          <a:ln/>
        </p:spPr>
        <p:txBody>
          <a:bodyPr wrap="square" lIns="0" tIns="0" rIns="0" bIns="0" rtlCol="0" anchor="ctr"/>
          <a:lstStyle/>
          <a:p>
            <a:pPr marL="0" indent="0" algn="r">
              <a:buNone/>
            </a:pPr>
            <a:r>
              <a:rPr lang="en-US" sz="2400" b="1" dirty="0">
                <a:solidFill>
                  <a:srgbClr val="B5654A"/>
                </a:solidFill>
                <a:latin typeface="Arial" pitchFamily="34" charset="0"/>
                <a:ea typeface="Arial" pitchFamily="34" charset="-122"/>
                <a:cs typeface="Arial" pitchFamily="34" charset="-120"/>
              </a:rPr>
              <a:t>מה מכל זה </a:t>
            </a:r>
            <a:r>
              <a:rPr lang="en-US" sz="2400" b="1" dirty="0" err="1">
                <a:solidFill>
                  <a:srgbClr val="B5654A"/>
                </a:solidFill>
                <a:latin typeface="Arial" pitchFamily="34" charset="0"/>
                <a:ea typeface="Arial" pitchFamily="34" charset="-122"/>
                <a:cs typeface="Arial" pitchFamily="34" charset="-120"/>
              </a:rPr>
              <a:t>התקיים</a:t>
            </a:r>
            <a:r>
              <a:rPr lang="en-US" sz="2400" b="1" dirty="0">
                <a:solidFill>
                  <a:srgbClr val="B5654A"/>
                </a:solidFill>
                <a:latin typeface="Arial" pitchFamily="34" charset="0"/>
                <a:ea typeface="Arial" pitchFamily="34" charset="-122"/>
                <a:cs typeface="Arial" pitchFamily="34" charset="-120"/>
              </a:rPr>
              <a:t> </a:t>
            </a:r>
            <a:r>
              <a:rPr lang="en-US" sz="2400" b="1" dirty="0" smtClean="0">
                <a:solidFill>
                  <a:srgbClr val="B5654A"/>
                </a:solidFill>
                <a:latin typeface="Arial" pitchFamily="34" charset="0"/>
                <a:ea typeface="Arial" pitchFamily="34" charset="-122"/>
                <a:cs typeface="Arial" pitchFamily="34" charset="-120"/>
              </a:rPr>
              <a:t> </a:t>
            </a:r>
            <a:endParaRPr lang="en-US" sz="2400" dirty="0"/>
          </a:p>
        </p:txBody>
      </p:sp>
      <p:sp>
        <p:nvSpPr>
          <p:cNvPr id="8" name="Text 6"/>
          <p:cNvSpPr txBox="1"/>
          <p:nvPr/>
        </p:nvSpPr>
        <p:spPr>
          <a:xfrm>
            <a:off x="822960" y="2560320"/>
            <a:ext cx="10543032" cy="3931920"/>
          </a:xfrm>
          <a:prstGeom prst="rect">
            <a:avLst/>
          </a:prstGeom>
          <a:noFill/>
          <a:ln/>
        </p:spPr>
        <p:txBody>
          <a:bodyPr wrap="square" lIns="0" tIns="0" rIns="0" bIns="0" rtlCol="0" anchor="t"/>
          <a:lstStyle/>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אבדן הכרה</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אבדן זיכרון</a:t>
            </a:r>
            <a:endParaRPr lang="en-US" sz="2400" dirty="0"/>
          </a:p>
          <a:p>
            <a:pPr marL="0" indent="0" algn="r">
              <a:lnSpc>
                <a:spcPct val="115000"/>
              </a:lnSpc>
              <a:spcAft>
                <a:spcPts val="1400"/>
              </a:spcAft>
              <a:buNone/>
            </a:pPr>
            <a:r>
              <a:rPr lang="he-IL" sz="2400" dirty="0" smtClean="0">
                <a:solidFill>
                  <a:srgbClr val="16302E"/>
                </a:solidFill>
                <a:latin typeface="Arial" pitchFamily="34" charset="0"/>
                <a:cs typeface="Arial" pitchFamily="34" charset="-120"/>
              </a:rPr>
              <a:t>מעל גיל 60</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סימן חבלה בעורף</a:t>
            </a:r>
            <a:endParaRPr lang="en-US" sz="2400" dirty="0"/>
          </a:p>
          <a:p>
            <a:pPr marL="0" indent="0" algn="r">
              <a:lnSpc>
                <a:spcPct val="115000"/>
              </a:lnSpc>
              <a:spcAft>
                <a:spcPts val="1400"/>
              </a:spcAft>
              <a:buNone/>
            </a:pPr>
            <a:r>
              <a:rPr lang="en-US" sz="2400" dirty="0">
                <a:solidFill>
                  <a:srgbClr val="16302E"/>
                </a:solidFill>
                <a:latin typeface="Arial" pitchFamily="34" charset="0"/>
                <a:ea typeface="Arial" pitchFamily="34" charset="-122"/>
                <a:cs typeface="Arial" pitchFamily="34" charset="-120"/>
              </a:rPr>
              <a:t>מנגנון נפילה בסיכון גבוה</a:t>
            </a:r>
            <a:endParaRPr lang="en-US" sz="2400" dirty="0"/>
          </a:p>
        </p:txBody>
      </p:sp>
    </p:spTree>
    <p:extLst>
      <p:ext uri="{BB962C8B-B14F-4D97-AF65-F5344CB8AC3E}">
        <p14:creationId xmlns:p14="http://schemas.microsoft.com/office/powerpoint/2010/main" val="2299235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731520" y="457200"/>
            <a:ext cx="10725912" cy="822960"/>
          </a:xfrm>
          <a:prstGeom prst="rect">
            <a:avLst/>
          </a:prstGeom>
          <a:noFill/>
          <a:ln/>
        </p:spPr>
        <p:txBody>
          <a:bodyPr wrap="square" rtlCol="0" anchor="ctr"/>
          <a:lstStyle/>
          <a:p>
            <a:pPr marL="0" indent="0" algn="r">
              <a:buNone/>
            </a:pPr>
            <a:r>
              <a:rPr lang="en-US" sz="3000" b="1" dirty="0">
                <a:solidFill>
                  <a:srgbClr val="16302E"/>
                </a:solidFill>
                <a:latin typeface="Arial" pitchFamily="34" charset="0"/>
                <a:ea typeface="Arial" pitchFamily="34" charset="-122"/>
                <a:cs typeface="Arial" pitchFamily="34" charset="-120"/>
              </a:rPr>
              <a:t>מה השתבש בטיפול</a:t>
            </a:r>
            <a:endParaRPr lang="en-US" sz="3000" dirty="0"/>
          </a:p>
        </p:txBody>
      </p:sp>
      <p:sp>
        <p:nvSpPr>
          <p:cNvPr id="3" name="Shape 1"/>
          <p:cNvSpPr/>
          <p:nvPr/>
        </p:nvSpPr>
        <p:spPr>
          <a:xfrm>
            <a:off x="6231636" y="132588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4" name="Shape 2"/>
          <p:cNvSpPr/>
          <p:nvPr/>
        </p:nvSpPr>
        <p:spPr>
          <a:xfrm>
            <a:off x="10799064" y="1508760"/>
            <a:ext cx="457200" cy="457200"/>
          </a:xfrm>
          <a:prstGeom prst="ellipse">
            <a:avLst/>
          </a:prstGeom>
          <a:solidFill>
            <a:srgbClr val="244A47"/>
          </a:solidFill>
          <a:ln/>
        </p:spPr>
      </p:sp>
      <p:sp>
        <p:nvSpPr>
          <p:cNvPr id="5" name="Text 3"/>
          <p:cNvSpPr txBox="1"/>
          <p:nvPr/>
        </p:nvSpPr>
        <p:spPr>
          <a:xfrm>
            <a:off x="10799064" y="150876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txBox="1"/>
          <p:nvPr/>
        </p:nvSpPr>
        <p:spPr>
          <a:xfrm>
            <a:off x="6432804" y="146304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לא בירר את גובה הנפילה ונסיבותיה</a:t>
            </a:r>
            <a:endParaRPr lang="en-US" sz="2000" dirty="0"/>
          </a:p>
        </p:txBody>
      </p:sp>
      <p:sp>
        <p:nvSpPr>
          <p:cNvPr id="7" name="Shape 5"/>
          <p:cNvSpPr/>
          <p:nvPr/>
        </p:nvSpPr>
        <p:spPr>
          <a:xfrm>
            <a:off x="731520" y="132588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8" name="Shape 6"/>
          <p:cNvSpPr/>
          <p:nvPr/>
        </p:nvSpPr>
        <p:spPr>
          <a:xfrm>
            <a:off x="5298948" y="1508760"/>
            <a:ext cx="457200" cy="457200"/>
          </a:xfrm>
          <a:prstGeom prst="ellipse">
            <a:avLst/>
          </a:prstGeom>
          <a:solidFill>
            <a:srgbClr val="244A47"/>
          </a:solidFill>
          <a:ln/>
        </p:spPr>
      </p:sp>
      <p:sp>
        <p:nvSpPr>
          <p:cNvPr id="9" name="Text 7"/>
          <p:cNvSpPr txBox="1"/>
          <p:nvPr/>
        </p:nvSpPr>
        <p:spPr>
          <a:xfrm>
            <a:off x="5298948" y="150876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932688" y="146304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לא בדק אבדן זיכרון או הכרה</a:t>
            </a:r>
            <a:endParaRPr lang="en-US" sz="2000" dirty="0"/>
          </a:p>
        </p:txBody>
      </p:sp>
      <p:sp>
        <p:nvSpPr>
          <p:cNvPr id="11" name="Shape 9"/>
          <p:cNvSpPr/>
          <p:nvPr/>
        </p:nvSpPr>
        <p:spPr>
          <a:xfrm>
            <a:off x="6231636" y="301752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12" name="Shape 10"/>
          <p:cNvSpPr/>
          <p:nvPr/>
        </p:nvSpPr>
        <p:spPr>
          <a:xfrm>
            <a:off x="10799064" y="3200400"/>
            <a:ext cx="457200" cy="457200"/>
          </a:xfrm>
          <a:prstGeom prst="ellipse">
            <a:avLst/>
          </a:prstGeom>
          <a:solidFill>
            <a:srgbClr val="244A47"/>
          </a:solidFill>
          <a:ln/>
        </p:spPr>
      </p:sp>
      <p:sp>
        <p:nvSpPr>
          <p:cNvPr id="13" name="Text 11"/>
          <p:cNvSpPr txBox="1"/>
          <p:nvPr/>
        </p:nvSpPr>
        <p:spPr>
          <a:xfrm>
            <a:off x="10799064" y="320040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4" name="Text 12"/>
          <p:cNvSpPr txBox="1"/>
          <p:nvPr/>
        </p:nvSpPr>
        <p:spPr>
          <a:xfrm>
            <a:off x="6432804" y="315468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לא ביצע סי טי למרות קריטריונים מתקיימים</a:t>
            </a:r>
            <a:endParaRPr lang="en-US" sz="2000" dirty="0"/>
          </a:p>
        </p:txBody>
      </p:sp>
      <p:sp>
        <p:nvSpPr>
          <p:cNvPr id="15" name="Shape 13"/>
          <p:cNvSpPr/>
          <p:nvPr/>
        </p:nvSpPr>
        <p:spPr>
          <a:xfrm>
            <a:off x="731520" y="301752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16" name="Shape 14"/>
          <p:cNvSpPr/>
          <p:nvPr/>
        </p:nvSpPr>
        <p:spPr>
          <a:xfrm>
            <a:off x="5298948" y="3200400"/>
            <a:ext cx="457200" cy="457200"/>
          </a:xfrm>
          <a:prstGeom prst="ellipse">
            <a:avLst/>
          </a:prstGeom>
          <a:solidFill>
            <a:srgbClr val="244A47"/>
          </a:solidFill>
          <a:ln/>
        </p:spPr>
      </p:sp>
      <p:sp>
        <p:nvSpPr>
          <p:cNvPr id="17" name="Text 15"/>
          <p:cNvSpPr txBox="1"/>
          <p:nvPr/>
        </p:nvSpPr>
        <p:spPr>
          <a:xfrm>
            <a:off x="5298948" y="320040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18" name="Text 16"/>
          <p:cNvSpPr txBox="1"/>
          <p:nvPr/>
        </p:nvSpPr>
        <p:spPr>
          <a:xfrm>
            <a:off x="932688" y="315468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לא בדק שוב את ההכרה לפני השחרור</a:t>
            </a:r>
            <a:endParaRPr lang="en-US" sz="2000" dirty="0"/>
          </a:p>
        </p:txBody>
      </p:sp>
      <p:sp>
        <p:nvSpPr>
          <p:cNvPr id="19" name="Shape 17"/>
          <p:cNvSpPr/>
          <p:nvPr/>
        </p:nvSpPr>
        <p:spPr>
          <a:xfrm>
            <a:off x="6231636" y="470916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20" name="Shape 18"/>
          <p:cNvSpPr/>
          <p:nvPr/>
        </p:nvSpPr>
        <p:spPr>
          <a:xfrm>
            <a:off x="10799064" y="4892040"/>
            <a:ext cx="457200" cy="457200"/>
          </a:xfrm>
          <a:prstGeom prst="ellipse">
            <a:avLst/>
          </a:prstGeom>
          <a:solidFill>
            <a:srgbClr val="244A47"/>
          </a:solidFill>
          <a:ln/>
        </p:spPr>
      </p:sp>
      <p:sp>
        <p:nvSpPr>
          <p:cNvPr id="21" name="Text 19"/>
          <p:cNvSpPr txBox="1"/>
          <p:nvPr/>
        </p:nvSpPr>
        <p:spPr>
          <a:xfrm>
            <a:off x="10799064" y="489204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22" name="Text 20"/>
          <p:cNvSpPr txBox="1"/>
          <p:nvPr/>
        </p:nvSpPr>
        <p:spPr>
          <a:xfrm>
            <a:off x="6432804" y="484632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לא התייעץ עם נוירולוג</a:t>
            </a:r>
            <a:endParaRPr lang="en-US" sz="2000" dirty="0"/>
          </a:p>
        </p:txBody>
      </p:sp>
      <p:sp>
        <p:nvSpPr>
          <p:cNvPr id="23" name="Shape 21"/>
          <p:cNvSpPr/>
          <p:nvPr/>
        </p:nvSpPr>
        <p:spPr>
          <a:xfrm>
            <a:off x="731520" y="4709160"/>
            <a:ext cx="5225796" cy="1417320"/>
          </a:xfrm>
          <a:prstGeom prst="roundRect">
            <a:avLst>
              <a:gd name="adj" fmla="val 7742"/>
            </a:avLst>
          </a:prstGeom>
          <a:solidFill>
            <a:srgbClr val="FFFFFF"/>
          </a:solidFill>
          <a:ln/>
          <a:effectLst>
            <a:outerShdw blurRad="76200" dist="25400" dir="5400000" algn="bl" rotWithShape="0">
              <a:srgbClr val="000000">
                <a:alpha val="15000"/>
              </a:srgbClr>
            </a:outerShdw>
          </a:effectLst>
        </p:spPr>
      </p:sp>
      <p:sp>
        <p:nvSpPr>
          <p:cNvPr id="24" name="Shape 22"/>
          <p:cNvSpPr/>
          <p:nvPr/>
        </p:nvSpPr>
        <p:spPr>
          <a:xfrm>
            <a:off x="5298948" y="4892040"/>
            <a:ext cx="457200" cy="457200"/>
          </a:xfrm>
          <a:prstGeom prst="ellipse">
            <a:avLst/>
          </a:prstGeom>
          <a:solidFill>
            <a:srgbClr val="244A47"/>
          </a:solidFill>
          <a:ln/>
        </p:spPr>
      </p:sp>
      <p:sp>
        <p:nvSpPr>
          <p:cNvPr id="25" name="Text 23"/>
          <p:cNvSpPr txBox="1"/>
          <p:nvPr/>
        </p:nvSpPr>
        <p:spPr>
          <a:xfrm>
            <a:off x="5298948" y="4892040"/>
            <a:ext cx="457200" cy="45720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6</a:t>
            </a:r>
            <a:endParaRPr lang="en-US" sz="1800" dirty="0"/>
          </a:p>
        </p:txBody>
      </p:sp>
      <p:sp>
        <p:nvSpPr>
          <p:cNvPr id="26" name="Text 24"/>
          <p:cNvSpPr txBox="1"/>
          <p:nvPr/>
        </p:nvSpPr>
        <p:spPr>
          <a:xfrm>
            <a:off x="932688" y="4846320"/>
            <a:ext cx="4265676" cy="1143000"/>
          </a:xfrm>
          <a:prstGeom prst="rect">
            <a:avLst/>
          </a:prstGeom>
          <a:noFill/>
          <a:ln/>
        </p:spPr>
        <p:txBody>
          <a:bodyPr wrap="square" lIns="0" tIns="0" rIns="0" bIns="0" rtlCol="0" anchor="ctr"/>
          <a:lstStyle/>
          <a:p>
            <a:pPr marL="0" indent="0" algn="r">
              <a:lnSpc>
                <a:spcPct val="110000"/>
              </a:lnSpc>
              <a:buNone/>
            </a:pPr>
            <a:r>
              <a:rPr lang="en-US" sz="2000" b="1" dirty="0">
                <a:solidFill>
                  <a:srgbClr val="16302E"/>
                </a:solidFill>
                <a:latin typeface="Arial" pitchFamily="34" charset="0"/>
                <a:ea typeface="Arial" pitchFamily="34" charset="-122"/>
                <a:cs typeface="Arial" pitchFamily="34" charset="-120"/>
              </a:rPr>
              <a:t>שחרור ללא תיעוד שעות וללא הדרכה</a:t>
            </a:r>
            <a:endParaRPr lang="en-US" sz="2000" dirty="0"/>
          </a:p>
        </p:txBody>
      </p:sp>
    </p:spTree>
    <p:extLst>
      <p:ext uri="{BB962C8B-B14F-4D97-AF65-F5344CB8AC3E}">
        <p14:creationId xmlns:p14="http://schemas.microsoft.com/office/powerpoint/2010/main" val="18674937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445752" y="-731520"/>
            <a:ext cx="3108960" cy="3108960"/>
          </a:xfrm>
          <a:prstGeom prst="ellipse">
            <a:avLst/>
          </a:prstGeom>
          <a:solidFill>
            <a:srgbClr val="B5654A">
              <a:alpha val="40000"/>
            </a:srgbClr>
          </a:solidFill>
          <a:ln/>
        </p:spPr>
      </p:sp>
      <p:sp>
        <p:nvSpPr>
          <p:cNvPr id="3" name="Shape 1"/>
          <p:cNvSpPr/>
          <p:nvPr/>
        </p:nvSpPr>
        <p:spPr>
          <a:xfrm>
            <a:off x="10378440" y="-109728"/>
            <a:ext cx="2331720" cy="2331720"/>
          </a:xfrm>
          <a:prstGeom prst="ellipse">
            <a:avLst/>
          </a:prstGeom>
          <a:solidFill>
            <a:srgbClr val="B5654A">
              <a:alpha val="40000"/>
            </a:srgbClr>
          </a:solidFill>
          <a:ln/>
        </p:spPr>
      </p:sp>
      <p:sp>
        <p:nvSpPr>
          <p:cNvPr id="4" name="Shape 2"/>
          <p:cNvSpPr/>
          <p:nvPr/>
        </p:nvSpPr>
        <p:spPr>
          <a:xfrm>
            <a:off x="9678924" y="356616"/>
            <a:ext cx="1865376" cy="1865376"/>
          </a:xfrm>
          <a:prstGeom prst="ellipse">
            <a:avLst/>
          </a:prstGeom>
          <a:solidFill>
            <a:srgbClr val="B5654A">
              <a:alpha val="40000"/>
            </a:srgbClr>
          </a:solidFill>
          <a:ln/>
        </p:spPr>
      </p:sp>
      <p:sp>
        <p:nvSpPr>
          <p:cNvPr id="5" name="Shape 3"/>
          <p:cNvSpPr/>
          <p:nvPr/>
        </p:nvSpPr>
        <p:spPr>
          <a:xfrm>
            <a:off x="-274320" y="4754880"/>
            <a:ext cx="2560320" cy="2560320"/>
          </a:xfrm>
          <a:prstGeom prst="ellipse">
            <a:avLst/>
          </a:prstGeom>
          <a:solidFill>
            <a:srgbClr val="D7A928">
              <a:alpha val="35000"/>
            </a:srgbClr>
          </a:solidFill>
          <a:ln/>
        </p:spPr>
      </p:sp>
      <p:sp>
        <p:nvSpPr>
          <p:cNvPr id="6" name="Shape 4"/>
          <p:cNvSpPr/>
          <p:nvPr/>
        </p:nvSpPr>
        <p:spPr>
          <a:xfrm>
            <a:off x="493776" y="5266944"/>
            <a:ext cx="1920240" cy="1920240"/>
          </a:xfrm>
          <a:prstGeom prst="ellipse">
            <a:avLst/>
          </a:prstGeom>
          <a:solidFill>
            <a:srgbClr val="D7A928">
              <a:alpha val="35000"/>
            </a:srgbClr>
          </a:solidFill>
          <a:ln/>
        </p:spPr>
      </p:sp>
      <p:sp>
        <p:nvSpPr>
          <p:cNvPr id="7" name="Shape 5"/>
          <p:cNvSpPr/>
          <p:nvPr/>
        </p:nvSpPr>
        <p:spPr>
          <a:xfrm>
            <a:off x="-82296" y="5650992"/>
            <a:ext cx="1536192" cy="1536192"/>
          </a:xfrm>
          <a:prstGeom prst="ellipse">
            <a:avLst/>
          </a:prstGeom>
          <a:solidFill>
            <a:srgbClr val="D7A928">
              <a:alpha val="35000"/>
            </a:srgbClr>
          </a:solidFill>
          <a:ln/>
        </p:spPr>
      </p:sp>
      <p:sp>
        <p:nvSpPr>
          <p:cNvPr id="8" name="Text 6"/>
          <p:cNvSpPr txBox="1"/>
          <p:nvPr/>
        </p:nvSpPr>
        <p:spPr>
          <a:xfrm>
            <a:off x="914400" y="822960"/>
            <a:ext cx="10360152" cy="548640"/>
          </a:xfrm>
          <a:prstGeom prst="rect">
            <a:avLst/>
          </a:prstGeom>
          <a:noFill/>
          <a:ln/>
        </p:spPr>
        <p:txBody>
          <a:bodyPr wrap="square" lIns="0" tIns="0" rIns="0" bIns="0" rtlCol="0" anchor="ctr"/>
          <a:lstStyle/>
          <a:p>
            <a:pPr marL="0" indent="0" algn="r">
              <a:buNone/>
            </a:pPr>
            <a:endParaRPr lang="en-US" sz="3000" dirty="0"/>
          </a:p>
        </p:txBody>
      </p:sp>
      <p:sp>
        <p:nvSpPr>
          <p:cNvPr id="9" name="Text 7"/>
          <p:cNvSpPr txBox="1"/>
          <p:nvPr/>
        </p:nvSpPr>
        <p:spPr>
          <a:xfrm>
            <a:off x="914400" y="1554480"/>
            <a:ext cx="10360152" cy="4754880"/>
          </a:xfrm>
          <a:prstGeom prst="rect">
            <a:avLst/>
          </a:prstGeom>
          <a:noFill/>
          <a:ln/>
        </p:spPr>
        <p:txBody>
          <a:bodyPr wrap="square" lIns="0" tIns="0" rIns="0" bIns="0" rtlCol="0" anchor="ctr"/>
          <a:lstStyle/>
          <a:p>
            <a:pPr algn="ctr"/>
            <a:r>
              <a:rPr lang="he-IL" sz="4000" b="1" dirty="0" smtClean="0">
                <a:solidFill>
                  <a:srgbClr val="D7A928"/>
                </a:solidFill>
                <a:latin typeface="Arial" pitchFamily="34" charset="0"/>
                <a:ea typeface="Arial" pitchFamily="34" charset="-122"/>
                <a:cs typeface="Arial" pitchFamily="34" charset="-120"/>
              </a:rPr>
              <a:t>המסקנה: "לך </a:t>
            </a:r>
            <a:r>
              <a:rPr lang="he-IL" sz="4000" b="1" dirty="0" err="1" smtClean="0">
                <a:solidFill>
                  <a:srgbClr val="D7A928"/>
                </a:solidFill>
                <a:latin typeface="Arial" pitchFamily="34" charset="0"/>
                <a:ea typeface="Arial" pitchFamily="34" charset="-122"/>
                <a:cs typeface="Arial" pitchFamily="34" charset="-120"/>
              </a:rPr>
              <a:t>לגיידליינס</a:t>
            </a:r>
            <a:r>
              <a:rPr lang="he-IL" sz="4000" b="1" dirty="0" smtClean="0">
                <a:solidFill>
                  <a:srgbClr val="D7A928"/>
                </a:solidFill>
                <a:latin typeface="Arial" pitchFamily="34" charset="0"/>
                <a:ea typeface="Arial" pitchFamily="34" charset="-122"/>
                <a:cs typeface="Arial" pitchFamily="34" charset="-120"/>
              </a:rPr>
              <a:t>"</a:t>
            </a:r>
            <a:endParaRPr lang="en-US" sz="4000" dirty="0"/>
          </a:p>
        </p:txBody>
      </p:sp>
    </p:spTree>
    <p:extLst>
      <p:ext uri="{BB962C8B-B14F-4D97-AF65-F5344CB8AC3E}">
        <p14:creationId xmlns:p14="http://schemas.microsoft.com/office/powerpoint/2010/main" val="900429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marL="0" indent="0" algn="r" rtl="1">
              <a:buNone/>
            </a:pPr>
            <a:r>
              <a:rPr lang="he-IL" sz="2700" b="1" dirty="0" smtClean="0">
                <a:solidFill>
                  <a:srgbClr val="3C6360"/>
                </a:solidFill>
                <a:latin typeface="Arial" pitchFamily="34" charset="0"/>
                <a:ea typeface="Arial" pitchFamily="34" charset="-122"/>
                <a:cs typeface="Arial" pitchFamily="34" charset="-120"/>
              </a:rPr>
              <a:t> </a:t>
            </a:r>
            <a:r>
              <a:rPr lang="en-US" sz="2700" b="1" dirty="0" smtClean="0">
                <a:solidFill>
                  <a:srgbClr val="3C6360"/>
                </a:solidFill>
                <a:latin typeface="Arial" pitchFamily="34" charset="0"/>
                <a:ea typeface="Arial" pitchFamily="34" charset="-122"/>
                <a:cs typeface="Arial" pitchFamily="34" charset="-120"/>
              </a:rPr>
              <a:t/>
            </a:r>
            <a:br>
              <a:rPr lang="en-US" sz="2700" b="1" dirty="0" smtClean="0">
                <a:solidFill>
                  <a:srgbClr val="3C6360"/>
                </a:solidFill>
                <a:latin typeface="Arial" pitchFamily="34" charset="0"/>
                <a:ea typeface="Arial" pitchFamily="34" charset="-122"/>
                <a:cs typeface="Arial" pitchFamily="34" charset="-120"/>
              </a:rPr>
            </a:br>
            <a:r>
              <a:rPr lang="he-IL" sz="2700" b="1" dirty="0" smtClean="0">
                <a:solidFill>
                  <a:srgbClr val="3C6360"/>
                </a:solidFill>
                <a:latin typeface="Arial" pitchFamily="34" charset="0"/>
                <a:ea typeface="Arial" pitchFamily="34" charset="-122"/>
                <a:cs typeface="Arial" pitchFamily="34" charset="-120"/>
              </a:rPr>
              <a:t>אבחון דלקת ריאו</a:t>
            </a:r>
            <a:r>
              <a:rPr lang="he-IL" sz="2700" b="1" dirty="0" smtClean="0">
                <a:solidFill>
                  <a:srgbClr val="3C6360"/>
                </a:solidFill>
                <a:latin typeface="Arial" pitchFamily="34" charset="0"/>
                <a:ea typeface="Arial" pitchFamily="34" charset="-122"/>
                <a:cs typeface="Arial" pitchFamily="34" charset="-120"/>
              </a:rPr>
              <a:t>ת במקום תסחיף ריאתי</a:t>
            </a:r>
            <a:r>
              <a:rPr lang="he-IL" sz="2700" b="1" dirty="0" smtClean="0">
                <a:solidFill>
                  <a:srgbClr val="3C6360"/>
                </a:solidFill>
                <a:latin typeface="Arial" pitchFamily="34" charset="0"/>
                <a:ea typeface="Arial" pitchFamily="34" charset="-122"/>
                <a:cs typeface="Arial" pitchFamily="34" charset="-120"/>
              </a:rPr>
              <a:t>/ כשסימפטום חסר   </a:t>
            </a:r>
            <a:endParaRPr lang="en-US" sz="2700" dirty="0"/>
          </a:p>
        </p:txBody>
      </p:sp>
      <p:sp>
        <p:nvSpPr>
          <p:cNvPr id="4" name="Text 2"/>
          <p:cNvSpPr/>
          <p:nvPr/>
        </p:nvSpPr>
        <p:spPr>
          <a:xfrm>
            <a:off x="9720072" y="1188720"/>
            <a:ext cx="1828800" cy="457200"/>
          </a:xfrm>
          <a:prstGeom prst="rect">
            <a:avLst/>
          </a:prstGeom>
          <a:noFill/>
          <a:ln/>
        </p:spPr>
        <p:txBody>
          <a:bodyPr wrap="square" rtlCol="0" anchor="ctr"/>
          <a:lstStyle/>
          <a:p>
            <a:pPr marL="0" indent="0" algn="ctr">
              <a:buNone/>
            </a:pPr>
            <a:endParaRPr lang="en-US" sz="1300" dirty="0"/>
          </a:p>
        </p:txBody>
      </p:sp>
      <p:sp>
        <p:nvSpPr>
          <p:cNvPr id="5" name="Text 3"/>
          <p:cNvSpPr/>
          <p:nvPr/>
        </p:nvSpPr>
        <p:spPr>
          <a:xfrm>
            <a:off x="640080" y="1737360"/>
            <a:ext cx="9262872" cy="1005840"/>
          </a:xfrm>
          <a:prstGeom prst="rect">
            <a:avLst/>
          </a:prstGeom>
          <a:noFill/>
          <a:ln/>
        </p:spPr>
        <p:txBody>
          <a:bodyPr wrap="square" rtlCol="0" anchor="ctr"/>
          <a:lstStyle/>
          <a:p>
            <a:pPr algn="r" rtl="1">
              <a:lnSpc>
                <a:spcPct val="140000"/>
              </a:lnSpc>
            </a:pPr>
            <a:endParaRPr lang="he-IL" sz="1400" dirty="0">
              <a:solidFill>
                <a:srgbClr val="3C6360"/>
              </a:solidFill>
              <a:latin typeface="Arial" pitchFamily="34" charset="0"/>
              <a:ea typeface="Arial" pitchFamily="34" charset="-122"/>
              <a:cs typeface="Arial" pitchFamily="34" charset="-120"/>
            </a:endParaRPr>
          </a:p>
        </p:txBody>
      </p:sp>
      <p:sp>
        <p:nvSpPr>
          <p:cNvPr id="6" name="Shape 4"/>
          <p:cNvSpPr/>
          <p:nvPr/>
        </p:nvSpPr>
        <p:spPr>
          <a:xfrm>
            <a:off x="1280160" y="3246120"/>
            <a:ext cx="9628632" cy="0"/>
          </a:xfrm>
          <a:prstGeom prst="line">
            <a:avLst/>
          </a:prstGeom>
          <a:noFill/>
          <a:ln w="15875">
            <a:solidFill>
              <a:srgbClr val="3C6360">
                <a:alpha val="45000"/>
              </a:srgbClr>
            </a:solidFill>
            <a:prstDash val="dash"/>
          </a:ln>
        </p:spPr>
      </p:sp>
      <p:sp>
        <p:nvSpPr>
          <p:cNvPr id="7" name="Shape 5"/>
          <p:cNvSpPr/>
          <p:nvPr/>
        </p:nvSpPr>
        <p:spPr>
          <a:xfrm>
            <a:off x="9227820" y="2880360"/>
            <a:ext cx="1371600" cy="1234440"/>
          </a:xfrm>
          <a:prstGeom prst="ellipse">
            <a:avLst/>
          </a:prstGeom>
          <a:solidFill>
            <a:srgbClr val="3C6360"/>
          </a:solidFill>
          <a:ln/>
          <a:effectLst>
            <a:outerShdw blurRad="101600" dist="38100" dir="5400000" algn="bl" rotWithShape="0">
              <a:srgbClr val="000000">
                <a:alpha val="20000"/>
              </a:srgbClr>
            </a:outerShdw>
          </a:effectLst>
        </p:spPr>
      </p:sp>
      <p:sp>
        <p:nvSpPr>
          <p:cNvPr id="8" name="Shape 6"/>
          <p:cNvSpPr/>
          <p:nvPr/>
        </p:nvSpPr>
        <p:spPr>
          <a:xfrm>
            <a:off x="9785604" y="3186684"/>
            <a:ext cx="256032" cy="621792"/>
          </a:xfrm>
          <a:prstGeom prst="roundRect">
            <a:avLst>
              <a:gd name="adj" fmla="val 50000"/>
            </a:avLst>
          </a:prstGeom>
          <a:ln w="28575">
            <a:solidFill>
              <a:srgbClr val="FFFFFF"/>
            </a:solidFill>
            <a:prstDash val="solid"/>
          </a:ln>
        </p:spPr>
      </p:sp>
      <p:sp>
        <p:nvSpPr>
          <p:cNvPr id="9" name="Shape 7"/>
          <p:cNvSpPr/>
          <p:nvPr/>
        </p:nvSpPr>
        <p:spPr>
          <a:xfrm>
            <a:off x="9822180" y="3515868"/>
            <a:ext cx="182880" cy="182880"/>
          </a:xfrm>
          <a:prstGeom prst="ellipse">
            <a:avLst/>
          </a:prstGeom>
          <a:solidFill>
            <a:srgbClr val="FFFFFF"/>
          </a:solidFill>
          <a:ln/>
        </p:spPr>
      </p:sp>
      <p:sp>
        <p:nvSpPr>
          <p:cNvPr id="10" name="Shape 8"/>
          <p:cNvSpPr/>
          <p:nvPr/>
        </p:nvSpPr>
        <p:spPr>
          <a:xfrm>
            <a:off x="10206228" y="2788920"/>
            <a:ext cx="384048" cy="384048"/>
          </a:xfrm>
          <a:prstGeom prst="ellipse">
            <a:avLst/>
          </a:prstGeom>
          <a:solidFill>
            <a:srgbClr val="F7F5F0"/>
          </a:solidFill>
          <a:ln w="22225">
            <a:solidFill>
              <a:srgbClr val="3C6360"/>
            </a:solidFill>
            <a:prstDash val="solid"/>
          </a:ln>
        </p:spPr>
      </p:sp>
      <p:sp>
        <p:nvSpPr>
          <p:cNvPr id="11" name="Text 9"/>
          <p:cNvSpPr/>
          <p:nvPr/>
        </p:nvSpPr>
        <p:spPr>
          <a:xfrm>
            <a:off x="10206228" y="2788920"/>
            <a:ext cx="384048" cy="384048"/>
          </a:xfrm>
          <a:prstGeom prst="rect">
            <a:avLst/>
          </a:prstGeom>
          <a:noFill/>
          <a:ln/>
        </p:spPr>
        <p:txBody>
          <a:bodyPr wrap="square" rtlCol="0" anchor="ctr"/>
          <a:lstStyle/>
          <a:p>
            <a:pPr marL="0" indent="0" algn="ctr">
              <a:buNone/>
            </a:pPr>
            <a:r>
              <a:rPr lang="en-US" sz="1200" b="1" dirty="0">
                <a:solidFill>
                  <a:srgbClr val="3C6360"/>
                </a:solidFill>
                <a:latin typeface="Arial" pitchFamily="34" charset="0"/>
                <a:ea typeface="Arial" pitchFamily="34" charset="-122"/>
                <a:cs typeface="Arial" pitchFamily="34" charset="-120"/>
              </a:rPr>
              <a:t>1</a:t>
            </a:r>
            <a:endParaRPr lang="en-US" sz="1200" dirty="0"/>
          </a:p>
        </p:txBody>
      </p:sp>
      <p:sp>
        <p:nvSpPr>
          <p:cNvPr id="12" name="Text 10"/>
          <p:cNvSpPr/>
          <p:nvPr/>
        </p:nvSpPr>
        <p:spPr>
          <a:xfrm>
            <a:off x="8369808" y="4343400"/>
            <a:ext cx="3087624" cy="411480"/>
          </a:xfrm>
          <a:prstGeom prst="rect">
            <a:avLst/>
          </a:prstGeom>
          <a:noFill/>
          <a:ln/>
        </p:spPr>
        <p:txBody>
          <a:bodyPr wrap="square" rtlCol="0" anchor="ctr"/>
          <a:lstStyle/>
          <a:p>
            <a:pPr marL="0" indent="0" algn="ctr">
              <a:buNone/>
            </a:pPr>
            <a:r>
              <a:rPr lang="en-US" sz="1500" b="1" dirty="0">
                <a:solidFill>
                  <a:srgbClr val="3C6360"/>
                </a:solidFill>
                <a:latin typeface="Arial" pitchFamily="34" charset="0"/>
                <a:ea typeface="Arial" pitchFamily="34" charset="-122"/>
                <a:cs typeface="Arial" pitchFamily="34" charset="-120"/>
              </a:rPr>
              <a:t>היווצרות הקריש</a:t>
            </a:r>
            <a:endParaRPr lang="en-US" sz="1500" dirty="0"/>
          </a:p>
        </p:txBody>
      </p:sp>
      <p:sp>
        <p:nvSpPr>
          <p:cNvPr id="13" name="Text 11"/>
          <p:cNvSpPr/>
          <p:nvPr/>
        </p:nvSpPr>
        <p:spPr>
          <a:xfrm>
            <a:off x="8506968" y="4800600"/>
            <a:ext cx="2813304" cy="1005840"/>
          </a:xfrm>
          <a:prstGeom prst="rect">
            <a:avLst/>
          </a:prstGeom>
          <a:noFill/>
          <a:ln/>
        </p:spPr>
        <p:txBody>
          <a:bodyPr wrap="square" rtlCol="0" anchor="ctr"/>
          <a:lstStyle/>
          <a:p>
            <a:pPr algn="ctr">
              <a:lnSpc>
                <a:spcPct val="135000"/>
              </a:lnSpc>
            </a:pPr>
            <a:r>
              <a:rPr lang="he-IL" sz="1200" dirty="0" smtClean="0">
                <a:solidFill>
                  <a:srgbClr val="B5654A"/>
                </a:solidFill>
                <a:latin typeface="Arial" pitchFamily="34" charset="0"/>
                <a:ea typeface="Arial" pitchFamily="34" charset="-122"/>
                <a:cs typeface="Arial" pitchFamily="34" charset="-120"/>
              </a:rPr>
              <a:t>"פקק" בדם.</a:t>
            </a:r>
          </a:p>
          <a:p>
            <a:pPr algn="ctr">
              <a:lnSpc>
                <a:spcPct val="135000"/>
              </a:lnSpc>
            </a:pPr>
            <a:r>
              <a:rPr lang="he-IL" sz="1200" dirty="0" smtClean="0">
                <a:solidFill>
                  <a:srgbClr val="B5654A"/>
                </a:solidFill>
                <a:latin typeface="Arial" pitchFamily="34" charset="0"/>
                <a:ea typeface="Arial" pitchFamily="34" charset="-122"/>
                <a:cs typeface="Arial" pitchFamily="34" charset="-120"/>
              </a:rPr>
              <a:t>קריש דם, מקורו בדרך כלל ברגל</a:t>
            </a:r>
            <a:endParaRPr lang="he-IL" sz="1200" dirty="0">
              <a:solidFill>
                <a:srgbClr val="B5654A"/>
              </a:solidFill>
              <a:latin typeface="Arial" pitchFamily="34" charset="0"/>
              <a:ea typeface="Arial" pitchFamily="34" charset="-122"/>
              <a:cs typeface="Arial" pitchFamily="34" charset="-120"/>
            </a:endParaRPr>
          </a:p>
        </p:txBody>
      </p:sp>
      <p:sp>
        <p:nvSpPr>
          <p:cNvPr id="14" name="Shape 12"/>
          <p:cNvSpPr/>
          <p:nvPr/>
        </p:nvSpPr>
        <p:spPr>
          <a:xfrm>
            <a:off x="5408676" y="2880360"/>
            <a:ext cx="1371600" cy="1234440"/>
          </a:xfrm>
          <a:prstGeom prst="ellipse">
            <a:avLst/>
          </a:prstGeom>
          <a:solidFill>
            <a:srgbClr val="B5654A"/>
          </a:solidFill>
          <a:ln/>
          <a:effectLst>
            <a:outerShdw blurRad="101600" dist="38100" dir="5400000" algn="bl" rotWithShape="0">
              <a:srgbClr val="000000">
                <a:alpha val="20000"/>
              </a:srgbClr>
            </a:outerShdw>
          </a:effectLst>
        </p:spPr>
      </p:sp>
      <p:sp>
        <p:nvSpPr>
          <p:cNvPr id="15" name="Shape 13"/>
          <p:cNvSpPr/>
          <p:nvPr/>
        </p:nvSpPr>
        <p:spPr>
          <a:xfrm>
            <a:off x="5783580" y="3662172"/>
            <a:ext cx="621792" cy="0"/>
          </a:xfrm>
          <a:prstGeom prst="line">
            <a:avLst/>
          </a:prstGeom>
          <a:noFill/>
          <a:ln w="28575">
            <a:solidFill>
              <a:srgbClr val="FFFFFF"/>
            </a:solidFill>
            <a:prstDash val="solid"/>
            <a:tailEnd type="triangle"/>
          </a:ln>
        </p:spPr>
      </p:sp>
      <p:sp>
        <p:nvSpPr>
          <p:cNvPr id="16" name="Shape 14"/>
          <p:cNvSpPr/>
          <p:nvPr/>
        </p:nvSpPr>
        <p:spPr>
          <a:xfrm>
            <a:off x="5673852" y="3589020"/>
            <a:ext cx="146304" cy="146304"/>
          </a:xfrm>
          <a:prstGeom prst="ellipse">
            <a:avLst/>
          </a:prstGeom>
          <a:solidFill>
            <a:srgbClr val="FFFFFF">
              <a:alpha val="45000"/>
            </a:srgbClr>
          </a:solidFill>
          <a:ln/>
        </p:spPr>
      </p:sp>
      <p:sp>
        <p:nvSpPr>
          <p:cNvPr id="17" name="Shape 15"/>
          <p:cNvSpPr/>
          <p:nvPr/>
        </p:nvSpPr>
        <p:spPr>
          <a:xfrm>
            <a:off x="6012180" y="3415284"/>
            <a:ext cx="164592" cy="164592"/>
          </a:xfrm>
          <a:prstGeom prst="ellipse">
            <a:avLst/>
          </a:prstGeom>
          <a:solidFill>
            <a:srgbClr val="FFFFFF"/>
          </a:solidFill>
          <a:ln/>
        </p:spPr>
      </p:sp>
      <p:sp>
        <p:nvSpPr>
          <p:cNvPr id="18" name="Shape 16"/>
          <p:cNvSpPr/>
          <p:nvPr/>
        </p:nvSpPr>
        <p:spPr>
          <a:xfrm>
            <a:off x="6387084" y="2788920"/>
            <a:ext cx="384048" cy="384048"/>
          </a:xfrm>
          <a:prstGeom prst="ellipse">
            <a:avLst/>
          </a:prstGeom>
          <a:solidFill>
            <a:srgbClr val="F7F5F0"/>
          </a:solidFill>
          <a:ln w="22225">
            <a:solidFill>
              <a:srgbClr val="B5654A"/>
            </a:solidFill>
            <a:prstDash val="solid"/>
          </a:ln>
        </p:spPr>
      </p:sp>
      <p:sp>
        <p:nvSpPr>
          <p:cNvPr id="19" name="Text 17"/>
          <p:cNvSpPr/>
          <p:nvPr/>
        </p:nvSpPr>
        <p:spPr>
          <a:xfrm>
            <a:off x="6387084" y="2788920"/>
            <a:ext cx="384048" cy="384048"/>
          </a:xfrm>
          <a:prstGeom prst="rect">
            <a:avLst/>
          </a:prstGeom>
          <a:noFill/>
          <a:ln/>
        </p:spPr>
        <p:txBody>
          <a:bodyPr wrap="square" rtlCol="0" anchor="ctr"/>
          <a:lstStyle/>
          <a:p>
            <a:pPr marL="0" indent="0" algn="ctr">
              <a:buNone/>
            </a:pPr>
            <a:r>
              <a:rPr lang="en-US" sz="1200" b="1" dirty="0">
                <a:solidFill>
                  <a:srgbClr val="B5654A"/>
                </a:solidFill>
                <a:latin typeface="Arial" pitchFamily="34" charset="0"/>
                <a:ea typeface="Arial" pitchFamily="34" charset="-122"/>
                <a:cs typeface="Arial" pitchFamily="34" charset="-120"/>
              </a:rPr>
              <a:t>2</a:t>
            </a:r>
            <a:endParaRPr lang="en-US" sz="1200" dirty="0"/>
          </a:p>
        </p:txBody>
      </p:sp>
      <p:sp>
        <p:nvSpPr>
          <p:cNvPr id="20" name="Text 18"/>
          <p:cNvSpPr/>
          <p:nvPr/>
        </p:nvSpPr>
        <p:spPr>
          <a:xfrm>
            <a:off x="4550664" y="4343400"/>
            <a:ext cx="3087624" cy="411480"/>
          </a:xfrm>
          <a:prstGeom prst="rect">
            <a:avLst/>
          </a:prstGeom>
          <a:noFill/>
          <a:ln/>
        </p:spPr>
        <p:txBody>
          <a:bodyPr wrap="square" rtlCol="0" anchor="ctr"/>
          <a:lstStyle/>
          <a:p>
            <a:pPr marL="0" indent="0" algn="ctr">
              <a:buNone/>
            </a:pPr>
            <a:r>
              <a:rPr lang="en-US" sz="1500" b="1" dirty="0">
                <a:solidFill>
                  <a:srgbClr val="3C6360"/>
                </a:solidFill>
                <a:latin typeface="Arial" pitchFamily="34" charset="0"/>
                <a:ea typeface="Arial" pitchFamily="34" charset="-122"/>
                <a:cs typeface="Arial" pitchFamily="34" charset="-120"/>
              </a:rPr>
              <a:t>תנועת הקריש</a:t>
            </a:r>
            <a:endParaRPr lang="en-US" sz="1500" dirty="0"/>
          </a:p>
        </p:txBody>
      </p:sp>
      <p:sp>
        <p:nvSpPr>
          <p:cNvPr id="21" name="Text 19"/>
          <p:cNvSpPr/>
          <p:nvPr/>
        </p:nvSpPr>
        <p:spPr>
          <a:xfrm>
            <a:off x="4687824" y="4800600"/>
            <a:ext cx="2813304" cy="1005840"/>
          </a:xfrm>
          <a:prstGeom prst="rect">
            <a:avLst/>
          </a:prstGeom>
          <a:noFill/>
          <a:ln/>
        </p:spPr>
        <p:txBody>
          <a:bodyPr wrap="square" rtlCol="0" anchor="ctr"/>
          <a:lstStyle/>
          <a:p>
            <a:pPr algn="ctr">
              <a:lnSpc>
                <a:spcPct val="135000"/>
              </a:lnSpc>
            </a:pPr>
            <a:r>
              <a:rPr lang="he-IL" sz="1200" dirty="0">
                <a:solidFill>
                  <a:srgbClr val="B5654A"/>
                </a:solidFill>
                <a:latin typeface="Arial" pitchFamily="34" charset="0"/>
                <a:ea typeface="Arial" pitchFamily="34" charset="-122"/>
                <a:cs typeface="Arial" pitchFamily="34" charset="-120"/>
              </a:rPr>
              <a:t>קריש הדם נסחף לריאה דרך מחזור הדם.</a:t>
            </a:r>
          </a:p>
        </p:txBody>
      </p:sp>
      <p:sp>
        <p:nvSpPr>
          <p:cNvPr id="22" name="Shape 20"/>
          <p:cNvSpPr/>
          <p:nvPr/>
        </p:nvSpPr>
        <p:spPr>
          <a:xfrm>
            <a:off x="1589532" y="2880360"/>
            <a:ext cx="1371600" cy="1234440"/>
          </a:xfrm>
          <a:prstGeom prst="ellipse">
            <a:avLst/>
          </a:prstGeom>
          <a:solidFill>
            <a:srgbClr val="C6917B"/>
          </a:solidFill>
          <a:ln/>
          <a:effectLst>
            <a:outerShdw blurRad="101600" dist="38100" dir="5400000" algn="bl" rotWithShape="0">
              <a:srgbClr val="000000">
                <a:alpha val="20000"/>
              </a:srgbClr>
            </a:outerShdw>
          </a:effectLst>
        </p:spPr>
      </p:sp>
      <p:sp>
        <p:nvSpPr>
          <p:cNvPr id="23" name="Shape 21"/>
          <p:cNvSpPr/>
          <p:nvPr/>
        </p:nvSpPr>
        <p:spPr>
          <a:xfrm>
            <a:off x="1964436" y="3369564"/>
            <a:ext cx="621792" cy="256032"/>
          </a:xfrm>
          <a:prstGeom prst="roundRect">
            <a:avLst>
              <a:gd name="adj" fmla="val 50000"/>
            </a:avLst>
          </a:prstGeom>
          <a:ln w="28575">
            <a:solidFill>
              <a:srgbClr val="FFFFFF"/>
            </a:solidFill>
            <a:prstDash val="solid"/>
          </a:ln>
        </p:spPr>
      </p:sp>
      <p:sp>
        <p:nvSpPr>
          <p:cNvPr id="24" name="Shape 22"/>
          <p:cNvSpPr/>
          <p:nvPr/>
        </p:nvSpPr>
        <p:spPr>
          <a:xfrm>
            <a:off x="2165604" y="3387852"/>
            <a:ext cx="219456" cy="219456"/>
          </a:xfrm>
          <a:prstGeom prst="ellipse">
            <a:avLst/>
          </a:prstGeom>
          <a:solidFill>
            <a:srgbClr val="FFFFFF"/>
          </a:solidFill>
          <a:ln/>
        </p:spPr>
      </p:sp>
      <p:sp>
        <p:nvSpPr>
          <p:cNvPr id="25" name="Shape 23"/>
          <p:cNvSpPr/>
          <p:nvPr/>
        </p:nvSpPr>
        <p:spPr>
          <a:xfrm>
            <a:off x="2567940" y="2788920"/>
            <a:ext cx="384048" cy="384048"/>
          </a:xfrm>
          <a:prstGeom prst="ellipse">
            <a:avLst/>
          </a:prstGeom>
          <a:solidFill>
            <a:srgbClr val="F7F5F0"/>
          </a:solidFill>
          <a:ln w="22225">
            <a:solidFill>
              <a:srgbClr val="C6917B"/>
            </a:solidFill>
            <a:prstDash val="solid"/>
          </a:ln>
        </p:spPr>
      </p:sp>
      <p:sp>
        <p:nvSpPr>
          <p:cNvPr id="26" name="Text 24"/>
          <p:cNvSpPr/>
          <p:nvPr/>
        </p:nvSpPr>
        <p:spPr>
          <a:xfrm>
            <a:off x="2567940" y="2788920"/>
            <a:ext cx="384048" cy="384048"/>
          </a:xfrm>
          <a:prstGeom prst="rect">
            <a:avLst/>
          </a:prstGeom>
          <a:noFill/>
          <a:ln/>
        </p:spPr>
        <p:txBody>
          <a:bodyPr wrap="square" rtlCol="0" anchor="ctr"/>
          <a:lstStyle/>
          <a:p>
            <a:pPr marL="0" indent="0" algn="ctr">
              <a:buNone/>
            </a:pPr>
            <a:r>
              <a:rPr lang="en-US" sz="1200" b="1" dirty="0">
                <a:solidFill>
                  <a:srgbClr val="C6917B"/>
                </a:solidFill>
                <a:latin typeface="Arial" pitchFamily="34" charset="0"/>
                <a:ea typeface="Arial" pitchFamily="34" charset="-122"/>
                <a:cs typeface="Arial" pitchFamily="34" charset="-120"/>
              </a:rPr>
              <a:t>3</a:t>
            </a:r>
            <a:endParaRPr lang="en-US" sz="1200" dirty="0"/>
          </a:p>
        </p:txBody>
      </p:sp>
      <p:sp>
        <p:nvSpPr>
          <p:cNvPr id="27" name="Text 25"/>
          <p:cNvSpPr/>
          <p:nvPr/>
        </p:nvSpPr>
        <p:spPr>
          <a:xfrm>
            <a:off x="731520" y="4343400"/>
            <a:ext cx="3087624" cy="411480"/>
          </a:xfrm>
          <a:prstGeom prst="rect">
            <a:avLst/>
          </a:prstGeom>
          <a:noFill/>
          <a:ln/>
        </p:spPr>
        <p:txBody>
          <a:bodyPr wrap="square" rtlCol="0" anchor="ctr"/>
          <a:lstStyle/>
          <a:p>
            <a:pPr marL="0" indent="0" algn="ctr">
              <a:buNone/>
            </a:pPr>
            <a:r>
              <a:rPr lang="en-US" sz="1500" b="1" dirty="0">
                <a:solidFill>
                  <a:srgbClr val="3C6360"/>
                </a:solidFill>
                <a:latin typeface="Arial" pitchFamily="34" charset="0"/>
                <a:ea typeface="Arial" pitchFamily="34" charset="-122"/>
                <a:cs typeface="Arial" pitchFamily="34" charset="-120"/>
              </a:rPr>
              <a:t>חסימת העורק</a:t>
            </a:r>
            <a:endParaRPr lang="en-US" sz="1500" dirty="0"/>
          </a:p>
        </p:txBody>
      </p:sp>
      <p:sp>
        <p:nvSpPr>
          <p:cNvPr id="28" name="Text 26"/>
          <p:cNvSpPr/>
          <p:nvPr/>
        </p:nvSpPr>
        <p:spPr>
          <a:xfrm>
            <a:off x="868680" y="4800600"/>
            <a:ext cx="2813304" cy="1005840"/>
          </a:xfrm>
          <a:prstGeom prst="rect">
            <a:avLst/>
          </a:prstGeom>
          <a:noFill/>
          <a:ln/>
        </p:spPr>
        <p:txBody>
          <a:bodyPr wrap="square" rtlCol="0" anchor="ctr"/>
          <a:lstStyle/>
          <a:p>
            <a:pPr algn="ctr">
              <a:lnSpc>
                <a:spcPct val="135000"/>
              </a:lnSpc>
            </a:pPr>
            <a:r>
              <a:rPr lang="he-IL" sz="1200" dirty="0">
                <a:solidFill>
                  <a:srgbClr val="B5654A"/>
                </a:solidFill>
                <a:latin typeface="Arial" pitchFamily="34" charset="0"/>
                <a:ea typeface="Arial" pitchFamily="34" charset="-122"/>
                <a:cs typeface="Arial" pitchFamily="34" charset="-120"/>
              </a:rPr>
              <a:t>חסימה בעורק </a:t>
            </a:r>
            <a:r>
              <a:rPr lang="he-IL" sz="1200" dirty="0" err="1">
                <a:solidFill>
                  <a:srgbClr val="B5654A"/>
                </a:solidFill>
                <a:latin typeface="Arial" pitchFamily="34" charset="0"/>
                <a:ea typeface="Arial" pitchFamily="34" charset="-122"/>
                <a:cs typeface="Arial" pitchFamily="34" charset="-120"/>
              </a:rPr>
              <a:t>הריאתי</a:t>
            </a:r>
            <a:r>
              <a:rPr lang="he-IL" sz="1200" dirty="0">
                <a:solidFill>
                  <a:srgbClr val="B5654A"/>
                </a:solidFill>
                <a:latin typeface="Arial" pitchFamily="34" charset="0"/>
                <a:ea typeface="Arial" pitchFamily="34" charset="-122"/>
                <a:cs typeface="Arial" pitchFamily="34" charset="-120"/>
              </a:rPr>
              <a:t>, העורק המוביל דם מהלב לריאות.</a:t>
            </a:r>
          </a:p>
        </p:txBody>
      </p:sp>
    </p:spTree>
    <p:extLst>
      <p:ext uri="{BB962C8B-B14F-4D97-AF65-F5344CB8AC3E}">
        <p14:creationId xmlns:p14="http://schemas.microsoft.com/office/powerpoint/2010/main" val="922386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897112" y="3931920"/>
            <a:ext cx="5486400" cy="5486400"/>
          </a:xfrm>
          <a:prstGeom prst="ellipse">
            <a:avLst/>
          </a:prstGeom>
          <a:solidFill>
            <a:srgbClr val="3C6360">
              <a:alpha val="55000"/>
            </a:srgbClr>
          </a:solidFill>
          <a:ln/>
        </p:spPr>
      </p:sp>
      <p:sp>
        <p:nvSpPr>
          <p:cNvPr id="3" name="Text 1"/>
          <p:cNvSpPr/>
          <p:nvPr/>
        </p:nvSpPr>
        <p:spPr>
          <a:xfrm>
            <a:off x="822960" y="685800"/>
            <a:ext cx="10543032" cy="914400"/>
          </a:xfrm>
          <a:prstGeom prst="rect">
            <a:avLst/>
          </a:prstGeom>
          <a:noFill/>
          <a:ln/>
        </p:spPr>
        <p:txBody>
          <a:bodyPr wrap="square" rtlCol="0" anchor="ctr"/>
          <a:lstStyle/>
          <a:p>
            <a:pPr marL="0" indent="0" algn="r" rtl="1">
              <a:lnSpc>
                <a:spcPct val="115000"/>
              </a:lnSpc>
              <a:buNone/>
            </a:pPr>
            <a:r>
              <a:rPr lang="en-US" sz="2400" b="1" dirty="0">
                <a:solidFill>
                  <a:srgbClr val="FFFFFF"/>
                </a:solidFill>
                <a:latin typeface="Arial" pitchFamily="34" charset="0"/>
                <a:ea typeface="Arial" pitchFamily="34" charset="-122"/>
                <a:cs typeface="Arial" pitchFamily="34" charset="-120"/>
              </a:rPr>
              <a:t>30% מול 8%: המספר ששולל "גם ככה לא היה סיכוי"</a:t>
            </a:r>
            <a:endParaRPr lang="en-US" sz="2400" dirty="0"/>
          </a:p>
        </p:txBody>
      </p:sp>
      <p:sp>
        <p:nvSpPr>
          <p:cNvPr id="4" name="Text 2"/>
          <p:cNvSpPr/>
          <p:nvPr/>
        </p:nvSpPr>
        <p:spPr>
          <a:xfrm>
            <a:off x="822960" y="1463040"/>
            <a:ext cx="10543032" cy="457200"/>
          </a:xfrm>
          <a:prstGeom prst="rect">
            <a:avLst/>
          </a:prstGeom>
          <a:noFill/>
          <a:ln/>
        </p:spPr>
        <p:txBody>
          <a:bodyPr wrap="square" rtlCol="0" anchor="ctr"/>
          <a:lstStyle/>
          <a:p>
            <a:pPr marL="0" indent="0" algn="r" rtl="1">
              <a:buNone/>
            </a:pPr>
            <a:r>
              <a:rPr lang="he-IL" sz="3300" b="1" dirty="0" smtClean="0">
                <a:solidFill>
                  <a:srgbClr val="B8927F"/>
                </a:solidFill>
                <a:latin typeface="David" panose="020E0502060401010101" pitchFamily="34" charset="-79"/>
                <a:ea typeface="Arial" pitchFamily="34" charset="-122"/>
                <a:cs typeface="David" panose="020E0502060401010101" pitchFamily="34" charset="-79"/>
              </a:rPr>
              <a:t>סיכויי ריפוי מלא</a:t>
            </a:r>
            <a:endParaRPr lang="en-US" sz="3300" b="1" dirty="0">
              <a:latin typeface="David" panose="020E0502060401010101" pitchFamily="34" charset="-79"/>
              <a:cs typeface="David" panose="020E0502060401010101" pitchFamily="34" charset="-79"/>
            </a:endParaRPr>
          </a:p>
        </p:txBody>
      </p:sp>
      <p:sp>
        <p:nvSpPr>
          <p:cNvPr id="5" name="Shape 3"/>
          <p:cNvSpPr/>
          <p:nvPr/>
        </p:nvSpPr>
        <p:spPr>
          <a:xfrm>
            <a:off x="6185916" y="2286000"/>
            <a:ext cx="5362956" cy="1828800"/>
          </a:xfrm>
          <a:prstGeom prst="roundRect">
            <a:avLst>
              <a:gd name="adj" fmla="val 6000"/>
            </a:avLst>
          </a:prstGeom>
          <a:solidFill>
            <a:srgbClr val="3C6360"/>
          </a:solidFill>
          <a:ln w="9525">
            <a:solidFill>
              <a:srgbClr val="B8927F"/>
            </a:solidFill>
            <a:prstDash val="solid"/>
          </a:ln>
        </p:spPr>
      </p:sp>
      <p:sp>
        <p:nvSpPr>
          <p:cNvPr id="6" name="Text 4"/>
          <p:cNvSpPr/>
          <p:nvPr/>
        </p:nvSpPr>
        <p:spPr>
          <a:xfrm>
            <a:off x="6368796" y="2468880"/>
            <a:ext cx="4997196" cy="365760"/>
          </a:xfrm>
          <a:prstGeom prst="rect">
            <a:avLst/>
          </a:prstGeom>
          <a:noFill/>
          <a:ln/>
        </p:spPr>
        <p:txBody>
          <a:bodyPr wrap="square" rtlCol="0" anchor="ctr"/>
          <a:lstStyle/>
          <a:p>
            <a:pPr marL="0" indent="0" algn="ctr">
              <a:buNone/>
            </a:pPr>
            <a:r>
              <a:rPr lang="en-US" sz="1300" dirty="0">
                <a:solidFill>
                  <a:srgbClr val="CFE0DD"/>
                </a:solidFill>
                <a:latin typeface="Arial" pitchFamily="34" charset="0"/>
                <a:ea typeface="Arial" pitchFamily="34" charset="-122"/>
                <a:cs typeface="Arial" pitchFamily="34" charset="-120"/>
              </a:rPr>
              <a:t>ללא טיפול</a:t>
            </a:r>
            <a:endParaRPr lang="en-US" sz="1300" dirty="0"/>
          </a:p>
        </p:txBody>
      </p:sp>
      <p:sp>
        <p:nvSpPr>
          <p:cNvPr id="7" name="Text 5"/>
          <p:cNvSpPr/>
          <p:nvPr/>
        </p:nvSpPr>
        <p:spPr>
          <a:xfrm>
            <a:off x="6368796" y="2834640"/>
            <a:ext cx="4997196" cy="822960"/>
          </a:xfrm>
          <a:prstGeom prst="rect">
            <a:avLst/>
          </a:prstGeom>
          <a:noFill/>
          <a:ln/>
        </p:spPr>
        <p:txBody>
          <a:bodyPr wrap="square" rtlCol="0" anchor="ctr"/>
          <a:lstStyle/>
          <a:p>
            <a:pPr marL="0" indent="0" algn="ctr">
              <a:buNone/>
            </a:pPr>
            <a:r>
              <a:rPr lang="en-US" sz="4400" b="1" dirty="0">
                <a:solidFill>
                  <a:srgbClr val="B5654A"/>
                </a:solidFill>
                <a:latin typeface="Arial" pitchFamily="34" charset="0"/>
                <a:ea typeface="Arial" pitchFamily="34" charset="-122"/>
                <a:cs typeface="Arial" pitchFamily="34" charset="-120"/>
              </a:rPr>
              <a:t>~30%</a:t>
            </a:r>
            <a:endParaRPr lang="en-US" sz="4400" dirty="0"/>
          </a:p>
        </p:txBody>
      </p:sp>
      <p:sp>
        <p:nvSpPr>
          <p:cNvPr id="8" name="Text 6"/>
          <p:cNvSpPr/>
          <p:nvPr/>
        </p:nvSpPr>
        <p:spPr>
          <a:xfrm>
            <a:off x="6368796" y="3657600"/>
            <a:ext cx="4997196" cy="320040"/>
          </a:xfrm>
          <a:prstGeom prst="rect">
            <a:avLst/>
          </a:prstGeom>
          <a:noFill/>
          <a:ln/>
        </p:spPr>
        <p:txBody>
          <a:bodyPr wrap="square" rtlCol="0" anchor="ctr"/>
          <a:lstStyle/>
          <a:p>
            <a:pPr marL="0" indent="0" algn="ctr">
              <a:buNone/>
            </a:pPr>
            <a:r>
              <a:rPr lang="en-US" sz="1300" dirty="0">
                <a:solidFill>
                  <a:srgbClr val="FFFFFF"/>
                </a:solidFill>
                <a:latin typeface="Arial" pitchFamily="34" charset="0"/>
                <a:ea typeface="Arial" pitchFamily="34" charset="-122"/>
                <a:cs typeface="Arial" pitchFamily="34" charset="-120"/>
              </a:rPr>
              <a:t>תמותה</a:t>
            </a:r>
            <a:endParaRPr lang="en-US" sz="1300" dirty="0"/>
          </a:p>
        </p:txBody>
      </p:sp>
      <p:sp>
        <p:nvSpPr>
          <p:cNvPr id="9" name="Shape 7"/>
          <p:cNvSpPr/>
          <p:nvPr/>
        </p:nvSpPr>
        <p:spPr>
          <a:xfrm>
            <a:off x="822960" y="2286000"/>
            <a:ext cx="5362956" cy="1828800"/>
          </a:xfrm>
          <a:prstGeom prst="roundRect">
            <a:avLst>
              <a:gd name="adj" fmla="val 6000"/>
            </a:avLst>
          </a:prstGeom>
          <a:solidFill>
            <a:srgbClr val="3C6360"/>
          </a:solidFill>
          <a:ln w="9525">
            <a:solidFill>
              <a:srgbClr val="B8927F"/>
            </a:solidFill>
            <a:prstDash val="solid"/>
          </a:ln>
        </p:spPr>
      </p:sp>
      <p:sp>
        <p:nvSpPr>
          <p:cNvPr id="10" name="Text 8"/>
          <p:cNvSpPr/>
          <p:nvPr/>
        </p:nvSpPr>
        <p:spPr>
          <a:xfrm>
            <a:off x="1005840" y="2468880"/>
            <a:ext cx="4997196" cy="365760"/>
          </a:xfrm>
          <a:prstGeom prst="rect">
            <a:avLst/>
          </a:prstGeom>
          <a:noFill/>
          <a:ln/>
        </p:spPr>
        <p:txBody>
          <a:bodyPr wrap="square" rtlCol="0" anchor="ctr"/>
          <a:lstStyle/>
          <a:p>
            <a:pPr algn="ctr"/>
            <a:r>
              <a:rPr lang="en-US" sz="1300" dirty="0" smtClean="0">
                <a:solidFill>
                  <a:srgbClr val="CFE0DD"/>
                </a:solidFill>
                <a:latin typeface="Arial" pitchFamily="34" charset="0"/>
                <a:ea typeface="Arial" pitchFamily="34" charset="-122"/>
                <a:cs typeface="Arial" pitchFamily="34" charset="-120"/>
              </a:rPr>
              <a:t/>
            </a:r>
            <a:br>
              <a:rPr lang="en-US" sz="1300" dirty="0" smtClean="0">
                <a:solidFill>
                  <a:srgbClr val="CFE0DD"/>
                </a:solidFill>
                <a:latin typeface="Arial" pitchFamily="34" charset="0"/>
                <a:ea typeface="Arial" pitchFamily="34" charset="-122"/>
                <a:cs typeface="Arial" pitchFamily="34" charset="-120"/>
              </a:rPr>
            </a:br>
            <a:r>
              <a:rPr lang="en-US" sz="1300" dirty="0" err="1" smtClean="0">
                <a:solidFill>
                  <a:srgbClr val="CFE0DD"/>
                </a:solidFill>
                <a:latin typeface="Arial" pitchFamily="34" charset="0"/>
                <a:ea typeface="Arial" pitchFamily="34" charset="-122"/>
                <a:cs typeface="Arial" pitchFamily="34" charset="-120"/>
              </a:rPr>
              <a:t>טיפול</a:t>
            </a:r>
            <a:r>
              <a:rPr lang="en-US" sz="1300" dirty="0" smtClean="0">
                <a:solidFill>
                  <a:srgbClr val="CFE0DD"/>
                </a:solidFill>
                <a:latin typeface="Arial" pitchFamily="34" charset="0"/>
                <a:ea typeface="Arial" pitchFamily="34" charset="-122"/>
                <a:cs typeface="Arial" pitchFamily="34" charset="-120"/>
              </a:rPr>
              <a:t> </a:t>
            </a:r>
            <a:r>
              <a:rPr lang="en-US" sz="1300" dirty="0" err="1">
                <a:solidFill>
                  <a:srgbClr val="CFE0DD"/>
                </a:solidFill>
                <a:latin typeface="Arial" pitchFamily="34" charset="0"/>
                <a:ea typeface="Arial" pitchFamily="34" charset="-122"/>
                <a:cs typeface="Arial" pitchFamily="34" charset="-120"/>
              </a:rPr>
              <a:t>בזמן</a:t>
            </a:r>
            <a:r>
              <a:rPr lang="en-US" sz="1300" dirty="0">
                <a:solidFill>
                  <a:srgbClr val="CFE0DD"/>
                </a:solidFill>
                <a:latin typeface="Arial" pitchFamily="34" charset="0"/>
                <a:ea typeface="Arial" pitchFamily="34" charset="-122"/>
                <a:cs typeface="Arial" pitchFamily="34" charset="-120"/>
              </a:rPr>
              <a:t> </a:t>
            </a:r>
            <a:endParaRPr lang="en-US" sz="1300" dirty="0"/>
          </a:p>
          <a:p>
            <a:pPr marL="0" indent="0" algn="ctr">
              <a:buNone/>
            </a:pPr>
            <a:endParaRPr lang="en-US" sz="1300" dirty="0"/>
          </a:p>
        </p:txBody>
      </p:sp>
      <p:sp>
        <p:nvSpPr>
          <p:cNvPr id="11" name="Text 9"/>
          <p:cNvSpPr/>
          <p:nvPr/>
        </p:nvSpPr>
        <p:spPr>
          <a:xfrm>
            <a:off x="1005840" y="2834640"/>
            <a:ext cx="4997196" cy="822960"/>
          </a:xfrm>
          <a:prstGeom prst="rect">
            <a:avLst/>
          </a:prstGeom>
          <a:noFill/>
          <a:ln/>
        </p:spPr>
        <p:txBody>
          <a:bodyPr wrap="square" rtlCol="0" anchor="ctr"/>
          <a:lstStyle/>
          <a:p>
            <a:pPr marL="0" indent="0" algn="ctr">
              <a:buNone/>
            </a:pPr>
            <a:r>
              <a:rPr lang="en-US" sz="4400" b="1" dirty="0">
                <a:solidFill>
                  <a:srgbClr val="B8927F"/>
                </a:solidFill>
                <a:latin typeface="Arial" pitchFamily="34" charset="0"/>
                <a:ea typeface="Arial" pitchFamily="34" charset="-122"/>
                <a:cs typeface="Arial" pitchFamily="34" charset="-120"/>
              </a:rPr>
              <a:t>~8%</a:t>
            </a:r>
            <a:endParaRPr lang="en-US" sz="4400" dirty="0"/>
          </a:p>
        </p:txBody>
      </p:sp>
      <p:sp>
        <p:nvSpPr>
          <p:cNvPr id="12" name="Text 10"/>
          <p:cNvSpPr/>
          <p:nvPr/>
        </p:nvSpPr>
        <p:spPr>
          <a:xfrm>
            <a:off x="1005840" y="3657600"/>
            <a:ext cx="4997196" cy="320040"/>
          </a:xfrm>
          <a:prstGeom prst="rect">
            <a:avLst/>
          </a:prstGeom>
          <a:noFill/>
          <a:ln/>
        </p:spPr>
        <p:txBody>
          <a:bodyPr wrap="square" rtlCol="0" anchor="ctr"/>
          <a:lstStyle/>
          <a:p>
            <a:pPr marL="0" indent="0" algn="ctr">
              <a:buNone/>
            </a:pPr>
            <a:r>
              <a:rPr lang="en-US" sz="1300" dirty="0">
                <a:solidFill>
                  <a:srgbClr val="FFFFFF"/>
                </a:solidFill>
                <a:latin typeface="Arial" pitchFamily="34" charset="0"/>
                <a:ea typeface="Arial" pitchFamily="34" charset="-122"/>
                <a:cs typeface="Arial" pitchFamily="34" charset="-120"/>
              </a:rPr>
              <a:t>תמותה</a:t>
            </a:r>
            <a:endParaRPr lang="en-US" sz="1300" dirty="0"/>
          </a:p>
        </p:txBody>
      </p:sp>
      <p:sp>
        <p:nvSpPr>
          <p:cNvPr id="14" name="Text 12"/>
          <p:cNvSpPr/>
          <p:nvPr/>
        </p:nvSpPr>
        <p:spPr>
          <a:xfrm>
            <a:off x="1097280" y="4572000"/>
            <a:ext cx="9994392" cy="365760"/>
          </a:xfrm>
          <a:prstGeom prst="rect">
            <a:avLst/>
          </a:prstGeom>
          <a:noFill/>
          <a:ln/>
        </p:spPr>
        <p:txBody>
          <a:bodyPr wrap="square" rtlCol="0" anchor="ctr"/>
          <a:lstStyle/>
          <a:p>
            <a:pPr marL="0" indent="0" algn="r" rtl="1">
              <a:buNone/>
            </a:pPr>
            <a:endParaRPr lang="en-US" sz="1300" dirty="0"/>
          </a:p>
        </p:txBody>
      </p:sp>
      <p:sp>
        <p:nvSpPr>
          <p:cNvPr id="15" name="Text 13"/>
          <p:cNvSpPr/>
          <p:nvPr/>
        </p:nvSpPr>
        <p:spPr>
          <a:xfrm>
            <a:off x="1097280" y="4937760"/>
            <a:ext cx="9994392" cy="1005840"/>
          </a:xfrm>
          <a:prstGeom prst="rect">
            <a:avLst/>
          </a:prstGeom>
          <a:noFill/>
          <a:ln/>
        </p:spPr>
        <p:txBody>
          <a:bodyPr wrap="square" rtlCol="0" anchor="ctr"/>
          <a:lstStyle/>
          <a:p>
            <a:pPr marL="0" indent="0" algn="r" rtl="1">
              <a:lnSpc>
                <a:spcPct val="130000"/>
              </a:lnSpc>
              <a:buNone/>
            </a:pPr>
            <a:endParaRPr lang="en-US" sz="1150" dirty="0"/>
          </a:p>
        </p:txBody>
      </p:sp>
    </p:spTree>
    <p:extLst>
      <p:ext uri="{BB962C8B-B14F-4D97-AF65-F5344CB8AC3E}">
        <p14:creationId xmlns:p14="http://schemas.microsoft.com/office/powerpoint/2010/main" val="3279056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897112" y="3931920"/>
            <a:ext cx="5486400" cy="5486400"/>
          </a:xfrm>
          <a:prstGeom prst="ellipse">
            <a:avLst/>
          </a:prstGeom>
          <a:solidFill>
            <a:srgbClr val="3C6360">
              <a:alpha val="55000"/>
            </a:srgbClr>
          </a:solidFill>
          <a:ln/>
        </p:spPr>
      </p:sp>
      <p:sp>
        <p:nvSpPr>
          <p:cNvPr id="3" name="Text 1"/>
          <p:cNvSpPr/>
          <p:nvPr/>
        </p:nvSpPr>
        <p:spPr>
          <a:xfrm>
            <a:off x="822960" y="685800"/>
            <a:ext cx="10543032" cy="914400"/>
          </a:xfrm>
          <a:prstGeom prst="rect">
            <a:avLst/>
          </a:prstGeom>
          <a:noFill/>
          <a:ln/>
        </p:spPr>
        <p:txBody>
          <a:bodyPr wrap="square" rtlCol="0" anchor="ctr"/>
          <a:lstStyle/>
          <a:p>
            <a:pPr marL="0" indent="0" algn="r" rtl="1">
              <a:lnSpc>
                <a:spcPct val="115000"/>
              </a:lnSpc>
              <a:buNone/>
            </a:pPr>
            <a:r>
              <a:rPr lang="he-IL" sz="3300" b="1" dirty="0" smtClean="0">
                <a:solidFill>
                  <a:schemeClr val="tx1">
                    <a:lumMod val="50000"/>
                    <a:lumOff val="50000"/>
                  </a:schemeClr>
                </a:solidFill>
                <a:latin typeface="Arial" pitchFamily="34" charset="0"/>
                <a:cs typeface="Arial" pitchFamily="34" charset="-120"/>
              </a:rPr>
              <a:t>מה אם תסמין אחד חסר?</a:t>
            </a:r>
            <a:endParaRPr lang="en-US" sz="3300" dirty="0">
              <a:solidFill>
                <a:schemeClr val="tx1">
                  <a:lumMod val="50000"/>
                  <a:lumOff val="50000"/>
                </a:schemeClr>
              </a:solidFill>
            </a:endParaRPr>
          </a:p>
        </p:txBody>
      </p:sp>
      <p:sp>
        <p:nvSpPr>
          <p:cNvPr id="4" name="Text 2"/>
          <p:cNvSpPr/>
          <p:nvPr/>
        </p:nvSpPr>
        <p:spPr>
          <a:xfrm>
            <a:off x="822960" y="1463040"/>
            <a:ext cx="10543032" cy="457200"/>
          </a:xfrm>
          <a:prstGeom prst="rect">
            <a:avLst/>
          </a:prstGeom>
          <a:noFill/>
          <a:ln/>
        </p:spPr>
        <p:txBody>
          <a:bodyPr wrap="square" rtlCol="0" anchor="ctr"/>
          <a:lstStyle/>
          <a:p>
            <a:pPr marL="0" indent="0" algn="r" rtl="1">
              <a:buNone/>
            </a:pPr>
            <a:endParaRPr lang="en-US" sz="3300" b="1" dirty="0">
              <a:latin typeface="David" panose="020E0502060401010101" pitchFamily="34" charset="-79"/>
              <a:cs typeface="David" panose="020E0502060401010101" pitchFamily="34" charset="-79"/>
            </a:endParaRPr>
          </a:p>
        </p:txBody>
      </p:sp>
      <p:sp>
        <p:nvSpPr>
          <p:cNvPr id="5" name="Shape 3"/>
          <p:cNvSpPr/>
          <p:nvPr/>
        </p:nvSpPr>
        <p:spPr>
          <a:xfrm>
            <a:off x="6185916" y="2286000"/>
            <a:ext cx="5362956" cy="3939988"/>
          </a:xfrm>
          <a:prstGeom prst="roundRect">
            <a:avLst>
              <a:gd name="adj" fmla="val 6000"/>
            </a:avLst>
          </a:prstGeom>
          <a:solidFill>
            <a:srgbClr val="3C6360"/>
          </a:solidFill>
          <a:ln w="9525">
            <a:solidFill>
              <a:srgbClr val="B8927F"/>
            </a:solidFill>
            <a:prstDash val="solid"/>
          </a:ln>
        </p:spPr>
      </p:sp>
      <p:sp>
        <p:nvSpPr>
          <p:cNvPr id="6" name="Text 4"/>
          <p:cNvSpPr/>
          <p:nvPr/>
        </p:nvSpPr>
        <p:spPr>
          <a:xfrm>
            <a:off x="6368796" y="2468880"/>
            <a:ext cx="4997196" cy="365760"/>
          </a:xfrm>
          <a:prstGeom prst="rect">
            <a:avLst/>
          </a:prstGeom>
          <a:noFill/>
          <a:ln/>
        </p:spPr>
        <p:txBody>
          <a:bodyPr wrap="square" rtlCol="0" anchor="ctr"/>
          <a:lstStyle/>
          <a:p>
            <a:pPr algn="r"/>
            <a:r>
              <a:rPr lang="he-IL" sz="3300" b="1" u="sng" dirty="0">
                <a:solidFill>
                  <a:srgbClr val="B5654A"/>
                </a:solidFill>
                <a:latin typeface="Arial" pitchFamily="34" charset="0"/>
                <a:ea typeface="Arial" pitchFamily="34" charset="-122"/>
                <a:cs typeface="Arial" pitchFamily="34" charset="-120"/>
              </a:rPr>
              <a:t>תסמינים עיקריים:</a:t>
            </a:r>
            <a:endParaRPr lang="he-IL" sz="3300" b="1" u="sng" dirty="0">
              <a:solidFill>
                <a:srgbClr val="B5654A"/>
              </a:solidFill>
              <a:latin typeface="Arial" pitchFamily="34" charset="0"/>
              <a:ea typeface="Arial" pitchFamily="34" charset="-122"/>
              <a:cs typeface="Arial" pitchFamily="34" charset="-120"/>
            </a:endParaRPr>
          </a:p>
        </p:txBody>
      </p:sp>
      <p:sp>
        <p:nvSpPr>
          <p:cNvPr id="7" name="Text 5"/>
          <p:cNvSpPr/>
          <p:nvPr/>
        </p:nvSpPr>
        <p:spPr>
          <a:xfrm>
            <a:off x="6368796" y="2834639"/>
            <a:ext cx="4997196" cy="3050689"/>
          </a:xfrm>
          <a:prstGeom prst="rect">
            <a:avLst/>
          </a:prstGeom>
          <a:noFill/>
          <a:ln/>
        </p:spPr>
        <p:txBody>
          <a:bodyPr wrap="square" rtlCol="0" anchor="ctr"/>
          <a:lstStyle/>
          <a:p>
            <a:pPr algn="r"/>
            <a:r>
              <a:rPr lang="he-IL" sz="2800" b="1" dirty="0" smtClean="0">
                <a:solidFill>
                  <a:srgbClr val="B5654A"/>
                </a:solidFill>
                <a:latin typeface="Arial" pitchFamily="34" charset="0"/>
                <a:ea typeface="Arial" pitchFamily="34" charset="-122"/>
                <a:cs typeface="Arial" pitchFamily="34" charset="-120"/>
              </a:rPr>
              <a:t>קוצר </a:t>
            </a:r>
            <a:r>
              <a:rPr lang="he-IL" sz="2800" b="1" dirty="0">
                <a:solidFill>
                  <a:srgbClr val="B5654A"/>
                </a:solidFill>
                <a:latin typeface="Arial" pitchFamily="34" charset="0"/>
                <a:ea typeface="Arial" pitchFamily="34" charset="-122"/>
                <a:cs typeface="Arial" pitchFamily="34" charset="-120"/>
              </a:rPr>
              <a:t>נשימה פתאומי</a:t>
            </a:r>
          </a:p>
          <a:p>
            <a:pPr algn="r"/>
            <a:r>
              <a:rPr lang="he-IL" sz="2800" b="1" dirty="0">
                <a:solidFill>
                  <a:srgbClr val="B5654A"/>
                </a:solidFill>
                <a:latin typeface="Arial" pitchFamily="34" charset="0"/>
                <a:ea typeface="Arial" pitchFamily="34" charset="-122"/>
                <a:cs typeface="Arial" pitchFamily="34" charset="-120"/>
              </a:rPr>
              <a:t>כאב בחזה</a:t>
            </a:r>
          </a:p>
          <a:p>
            <a:pPr algn="r"/>
            <a:r>
              <a:rPr lang="he-IL" sz="2800" b="1" dirty="0" smtClean="0">
                <a:solidFill>
                  <a:srgbClr val="B5654A"/>
                </a:solidFill>
                <a:latin typeface="Arial" pitchFamily="34" charset="0"/>
                <a:ea typeface="Arial" pitchFamily="34" charset="-122"/>
                <a:cs typeface="Arial" pitchFamily="34" charset="-120"/>
              </a:rPr>
              <a:t>שיעול</a:t>
            </a:r>
            <a:endParaRPr lang="en-US" sz="2800" dirty="0"/>
          </a:p>
        </p:txBody>
      </p:sp>
      <p:sp>
        <p:nvSpPr>
          <p:cNvPr id="8" name="Text 6"/>
          <p:cNvSpPr/>
          <p:nvPr/>
        </p:nvSpPr>
        <p:spPr>
          <a:xfrm>
            <a:off x="6368796" y="3657600"/>
            <a:ext cx="4997196" cy="320040"/>
          </a:xfrm>
          <a:prstGeom prst="rect">
            <a:avLst/>
          </a:prstGeom>
          <a:noFill/>
          <a:ln/>
        </p:spPr>
        <p:txBody>
          <a:bodyPr wrap="square" rtlCol="0" anchor="ctr"/>
          <a:lstStyle/>
          <a:p>
            <a:pPr marL="0" indent="0" algn="ctr">
              <a:buNone/>
            </a:pPr>
            <a:endParaRPr lang="en-US" sz="1300" dirty="0"/>
          </a:p>
        </p:txBody>
      </p:sp>
      <p:sp>
        <p:nvSpPr>
          <p:cNvPr id="9" name="Shape 7"/>
          <p:cNvSpPr/>
          <p:nvPr/>
        </p:nvSpPr>
        <p:spPr>
          <a:xfrm>
            <a:off x="822960" y="2286000"/>
            <a:ext cx="5362956" cy="3939988"/>
          </a:xfrm>
          <a:prstGeom prst="roundRect">
            <a:avLst>
              <a:gd name="adj" fmla="val 6000"/>
            </a:avLst>
          </a:prstGeom>
          <a:solidFill>
            <a:srgbClr val="3C6360"/>
          </a:solidFill>
          <a:ln w="9525">
            <a:solidFill>
              <a:srgbClr val="B8927F"/>
            </a:solidFill>
            <a:prstDash val="solid"/>
          </a:ln>
        </p:spPr>
      </p:sp>
      <p:sp>
        <p:nvSpPr>
          <p:cNvPr id="10" name="Text 8"/>
          <p:cNvSpPr/>
          <p:nvPr/>
        </p:nvSpPr>
        <p:spPr>
          <a:xfrm>
            <a:off x="1005840" y="2468880"/>
            <a:ext cx="4997196" cy="365760"/>
          </a:xfrm>
          <a:prstGeom prst="rect">
            <a:avLst/>
          </a:prstGeom>
          <a:noFill/>
          <a:ln/>
        </p:spPr>
        <p:txBody>
          <a:bodyPr wrap="square" rtlCol="0" anchor="ctr"/>
          <a:lstStyle/>
          <a:p>
            <a:pPr marL="0" indent="0" algn="ctr">
              <a:buNone/>
            </a:pPr>
            <a:endParaRPr lang="en-US" sz="1300" dirty="0"/>
          </a:p>
        </p:txBody>
      </p:sp>
      <p:sp>
        <p:nvSpPr>
          <p:cNvPr id="11" name="Text 9"/>
          <p:cNvSpPr/>
          <p:nvPr/>
        </p:nvSpPr>
        <p:spPr>
          <a:xfrm>
            <a:off x="1005840" y="2834640"/>
            <a:ext cx="4997196" cy="2701066"/>
          </a:xfrm>
          <a:prstGeom prst="rect">
            <a:avLst/>
          </a:prstGeom>
          <a:noFill/>
          <a:ln/>
        </p:spPr>
        <p:txBody>
          <a:bodyPr wrap="square" rtlCol="0" anchor="ctr"/>
          <a:lstStyle/>
          <a:p>
            <a:pPr marL="457200" indent="-457200" algn="r" rtl="1">
              <a:buFont typeface="Arial" panose="020B0604020202020204" pitchFamily="34" charset="0"/>
              <a:buChar char="•"/>
            </a:pPr>
            <a:r>
              <a:rPr lang="he-IL" sz="2800" dirty="0" smtClean="0">
                <a:solidFill>
                  <a:schemeClr val="bg1">
                    <a:lumMod val="95000"/>
                  </a:schemeClr>
                </a:solidFill>
              </a:rPr>
              <a:t>דופק </a:t>
            </a:r>
            <a:r>
              <a:rPr lang="he-IL" sz="2800" dirty="0">
                <a:solidFill>
                  <a:schemeClr val="bg1">
                    <a:lumMod val="95000"/>
                  </a:schemeClr>
                </a:solidFill>
              </a:rPr>
              <a:t>מהיר ונשימה </a:t>
            </a:r>
            <a:r>
              <a:rPr lang="he-IL" sz="2800" dirty="0" smtClean="0">
                <a:solidFill>
                  <a:schemeClr val="bg1">
                    <a:lumMod val="95000"/>
                  </a:schemeClr>
                </a:solidFill>
              </a:rPr>
              <a:t>מהירה</a:t>
            </a:r>
            <a:endParaRPr lang="he-IL" sz="2800" dirty="0">
              <a:solidFill>
                <a:schemeClr val="bg1">
                  <a:lumMod val="95000"/>
                </a:schemeClr>
              </a:solidFill>
            </a:endParaRPr>
          </a:p>
          <a:p>
            <a:pPr marL="457200" indent="-457200" algn="r" rtl="1">
              <a:buFont typeface="Arial" panose="020B0604020202020204" pitchFamily="34" charset="0"/>
              <a:buChar char="•"/>
            </a:pPr>
            <a:r>
              <a:rPr lang="he-IL" sz="2800" dirty="0">
                <a:solidFill>
                  <a:schemeClr val="bg1">
                    <a:lumMod val="95000"/>
                  </a:schemeClr>
                </a:solidFill>
              </a:rPr>
              <a:t>עילפון או סחרחורת</a:t>
            </a:r>
          </a:p>
          <a:p>
            <a:pPr marL="457200" indent="-457200" algn="r" rtl="1">
              <a:buFont typeface="Arial" panose="020B0604020202020204" pitchFamily="34" charset="0"/>
              <a:buChar char="•"/>
            </a:pPr>
            <a:r>
              <a:rPr lang="he-IL" sz="2800" dirty="0">
                <a:solidFill>
                  <a:schemeClr val="bg1">
                    <a:lumMod val="95000"/>
                  </a:schemeClr>
                </a:solidFill>
              </a:rPr>
              <a:t>חרדה ומתח</a:t>
            </a:r>
          </a:p>
          <a:p>
            <a:pPr marL="457200" indent="-457200" algn="r" rtl="1">
              <a:buFont typeface="Arial" panose="020B0604020202020204" pitchFamily="34" charset="0"/>
              <a:buChar char="•"/>
            </a:pPr>
            <a:r>
              <a:rPr lang="he-IL" sz="2800" dirty="0">
                <a:solidFill>
                  <a:schemeClr val="bg1">
                    <a:lumMod val="95000"/>
                  </a:schemeClr>
                </a:solidFill>
              </a:rPr>
              <a:t>הזעת יתר וכיחלון</a:t>
            </a:r>
          </a:p>
          <a:p>
            <a:pPr marL="457200" indent="-457200" algn="r" rtl="1">
              <a:buFont typeface="Arial" panose="020B0604020202020204" pitchFamily="34" charset="0"/>
              <a:buChar char="•"/>
            </a:pPr>
            <a:r>
              <a:rPr lang="he-IL" sz="2800" dirty="0">
                <a:solidFill>
                  <a:schemeClr val="bg1">
                    <a:lumMod val="95000"/>
                  </a:schemeClr>
                </a:solidFill>
              </a:rPr>
              <a:t>תסמינים ברגליים (כגון נפיחות או כאב בשוק)</a:t>
            </a:r>
          </a:p>
        </p:txBody>
      </p:sp>
      <p:sp>
        <p:nvSpPr>
          <p:cNvPr id="12" name="Text 10"/>
          <p:cNvSpPr/>
          <p:nvPr/>
        </p:nvSpPr>
        <p:spPr>
          <a:xfrm flipV="1">
            <a:off x="1005840" y="3977639"/>
            <a:ext cx="4997196" cy="1697019"/>
          </a:xfrm>
          <a:prstGeom prst="rect">
            <a:avLst/>
          </a:prstGeom>
          <a:noFill/>
          <a:ln/>
        </p:spPr>
        <p:txBody>
          <a:bodyPr wrap="square" rtlCol="0" anchor="ctr"/>
          <a:lstStyle/>
          <a:p>
            <a:pPr marL="0" indent="0" algn="ctr">
              <a:buNone/>
            </a:pPr>
            <a:endParaRPr lang="en-US" sz="1300" dirty="0"/>
          </a:p>
        </p:txBody>
      </p:sp>
      <p:sp>
        <p:nvSpPr>
          <p:cNvPr id="14" name="Text 12"/>
          <p:cNvSpPr/>
          <p:nvPr/>
        </p:nvSpPr>
        <p:spPr>
          <a:xfrm>
            <a:off x="1097280" y="4572000"/>
            <a:ext cx="9994392" cy="365760"/>
          </a:xfrm>
          <a:prstGeom prst="rect">
            <a:avLst/>
          </a:prstGeom>
          <a:noFill/>
          <a:ln/>
        </p:spPr>
        <p:txBody>
          <a:bodyPr wrap="square" rtlCol="0" anchor="ctr"/>
          <a:lstStyle/>
          <a:p>
            <a:pPr marL="0" indent="0" algn="r" rtl="1">
              <a:buNone/>
            </a:pPr>
            <a:endParaRPr lang="en-US" sz="1300" dirty="0"/>
          </a:p>
        </p:txBody>
      </p:sp>
      <p:sp>
        <p:nvSpPr>
          <p:cNvPr id="15" name="Text 13"/>
          <p:cNvSpPr/>
          <p:nvPr/>
        </p:nvSpPr>
        <p:spPr>
          <a:xfrm>
            <a:off x="1097280" y="4937760"/>
            <a:ext cx="9994392" cy="1005840"/>
          </a:xfrm>
          <a:prstGeom prst="rect">
            <a:avLst/>
          </a:prstGeom>
          <a:noFill/>
          <a:ln/>
        </p:spPr>
        <p:txBody>
          <a:bodyPr wrap="square" rtlCol="0" anchor="ctr"/>
          <a:lstStyle/>
          <a:p>
            <a:pPr marL="0" indent="0" algn="r" rtl="1">
              <a:lnSpc>
                <a:spcPct val="130000"/>
              </a:lnSpc>
              <a:buNone/>
            </a:pPr>
            <a:endParaRPr lang="en-US" sz="1150" dirty="0"/>
          </a:p>
        </p:txBody>
      </p:sp>
    </p:spTree>
    <p:extLst>
      <p:ext uri="{BB962C8B-B14F-4D97-AF65-F5344CB8AC3E}">
        <p14:creationId xmlns:p14="http://schemas.microsoft.com/office/powerpoint/2010/main" val="1422575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915920" y="-1920240"/>
            <a:ext cx="5486400" cy="5486400"/>
          </a:xfrm>
          <a:prstGeom prst="ellipse">
            <a:avLst/>
          </a:prstGeom>
          <a:solidFill>
            <a:srgbClr val="3C6360">
              <a:alpha val="60000"/>
            </a:srgbClr>
          </a:solidFill>
          <a:ln/>
        </p:spPr>
      </p:sp>
      <p:sp>
        <p:nvSpPr>
          <p:cNvPr id="3" name="Text 1"/>
          <p:cNvSpPr/>
          <p:nvPr/>
        </p:nvSpPr>
        <p:spPr>
          <a:xfrm>
            <a:off x="822960" y="640080"/>
            <a:ext cx="10543032" cy="822960"/>
          </a:xfrm>
          <a:prstGeom prst="rect">
            <a:avLst/>
          </a:prstGeom>
          <a:noFill/>
          <a:ln/>
        </p:spPr>
        <p:txBody>
          <a:bodyPr wrap="square" rtlCol="0" anchor="ctr"/>
          <a:lstStyle/>
          <a:p>
            <a:pPr marL="0" indent="0" algn="r" rtl="1">
              <a:buNone/>
            </a:pPr>
            <a:r>
              <a:rPr lang="en-US" sz="2700" b="1" dirty="0">
                <a:solidFill>
                  <a:srgbClr val="FFFFFF"/>
                </a:solidFill>
                <a:latin typeface="Arial" pitchFamily="34" charset="0"/>
                <a:ea typeface="Arial" pitchFamily="34" charset="-122"/>
                <a:cs typeface="Arial" pitchFamily="34" charset="-120"/>
              </a:rPr>
              <a:t>איפה בדיוק נכנסת האבחנה המבדלת?</a:t>
            </a:r>
            <a:endParaRPr lang="en-US" sz="2700" dirty="0"/>
          </a:p>
        </p:txBody>
      </p:sp>
      <p:sp>
        <p:nvSpPr>
          <p:cNvPr id="4" name="Text 2"/>
          <p:cNvSpPr/>
          <p:nvPr/>
        </p:nvSpPr>
        <p:spPr>
          <a:xfrm>
            <a:off x="822960" y="1371600"/>
            <a:ext cx="10543032" cy="457200"/>
          </a:xfrm>
          <a:prstGeom prst="rect">
            <a:avLst/>
          </a:prstGeom>
          <a:noFill/>
          <a:ln/>
        </p:spPr>
        <p:txBody>
          <a:bodyPr wrap="square" rtlCol="0" anchor="ctr"/>
          <a:lstStyle/>
          <a:p>
            <a:pPr marL="0" indent="0" algn="r" rtl="1">
              <a:buNone/>
            </a:pPr>
            <a:r>
              <a:rPr lang="he-IL" sz="3500" b="1" dirty="0" smtClean="0">
                <a:solidFill>
                  <a:srgbClr val="B8927F"/>
                </a:solidFill>
                <a:latin typeface="Arial" pitchFamily="34" charset="0"/>
                <a:ea typeface="Arial" pitchFamily="34" charset="-122"/>
                <a:cs typeface="Arial" pitchFamily="34" charset="-120"/>
              </a:rPr>
              <a:t>כשהרופא עדיין לא </a:t>
            </a:r>
            <a:r>
              <a:rPr lang="he-IL" sz="3500" b="1" dirty="0" smtClean="0">
                <a:solidFill>
                  <a:srgbClr val="B8927F"/>
                </a:solidFill>
                <a:latin typeface="Arial" pitchFamily="34" charset="0"/>
                <a:ea typeface="Arial" pitchFamily="34" charset="-122"/>
                <a:cs typeface="Arial" pitchFamily="34" charset="-120"/>
              </a:rPr>
              <a:t>השתכנע: שנה </a:t>
            </a:r>
            <a:r>
              <a:rPr lang="he-IL" sz="3500" b="1" dirty="0" smtClean="0">
                <a:solidFill>
                  <a:srgbClr val="B8927F"/>
                </a:solidFill>
                <a:latin typeface="Arial" pitchFamily="34" charset="0"/>
                <a:ea typeface="Arial" pitchFamily="34" charset="-122"/>
                <a:cs typeface="Arial" pitchFamily="34" charset="-120"/>
              </a:rPr>
              <a:t>לו את ציר הזמן </a:t>
            </a:r>
            <a:endParaRPr lang="en-US" sz="3500" b="1" dirty="0"/>
          </a:p>
        </p:txBody>
      </p:sp>
      <p:sp>
        <p:nvSpPr>
          <p:cNvPr id="5" name="Shape 3"/>
          <p:cNvSpPr/>
          <p:nvPr/>
        </p:nvSpPr>
        <p:spPr>
          <a:xfrm>
            <a:off x="9440266" y="2148840"/>
            <a:ext cx="1925726" cy="3017520"/>
          </a:xfrm>
          <a:prstGeom prst="roundRect">
            <a:avLst>
              <a:gd name="adj" fmla="val 4748"/>
            </a:avLst>
          </a:prstGeom>
          <a:solidFill>
            <a:srgbClr val="3C6360"/>
          </a:solidFill>
          <a:ln w="6350">
            <a:solidFill>
              <a:srgbClr val="B8927F"/>
            </a:solidFill>
            <a:prstDash val="solid"/>
          </a:ln>
        </p:spPr>
      </p:sp>
      <p:sp>
        <p:nvSpPr>
          <p:cNvPr id="6" name="Text 4"/>
          <p:cNvSpPr/>
          <p:nvPr/>
        </p:nvSpPr>
        <p:spPr>
          <a:xfrm>
            <a:off x="9440266" y="2331720"/>
            <a:ext cx="1925726" cy="548640"/>
          </a:xfrm>
          <a:prstGeom prst="rect">
            <a:avLst/>
          </a:prstGeom>
          <a:noFill/>
          <a:ln/>
        </p:spPr>
        <p:txBody>
          <a:bodyPr wrap="square" rtlCol="0" anchor="ctr"/>
          <a:lstStyle/>
          <a:p>
            <a:pPr marL="0" indent="0" algn="ctr">
              <a:buNone/>
            </a:pPr>
            <a:r>
              <a:rPr lang="en-US" sz="2200" b="1" dirty="0">
                <a:solidFill>
                  <a:srgbClr val="B8927F"/>
                </a:solidFill>
                <a:latin typeface="Arial" pitchFamily="34" charset="0"/>
                <a:ea typeface="Arial" pitchFamily="34" charset="-122"/>
                <a:cs typeface="Arial" pitchFamily="34" charset="-120"/>
              </a:rPr>
              <a:t>1</a:t>
            </a:r>
            <a:endParaRPr lang="en-US" sz="2200" dirty="0"/>
          </a:p>
        </p:txBody>
      </p:sp>
      <p:sp>
        <p:nvSpPr>
          <p:cNvPr id="7" name="Text 5"/>
          <p:cNvSpPr/>
          <p:nvPr/>
        </p:nvSpPr>
        <p:spPr>
          <a:xfrm>
            <a:off x="9549994" y="2926080"/>
            <a:ext cx="1706270" cy="594360"/>
          </a:xfrm>
          <a:prstGeom prst="rect">
            <a:avLst/>
          </a:prstGeom>
          <a:noFill/>
          <a:ln/>
        </p:spPr>
        <p:txBody>
          <a:bodyPr wrap="square" rtlCol="0" anchor="ctr"/>
          <a:lstStyle/>
          <a:p>
            <a:pPr marL="0" indent="0" algn="ctr">
              <a:lnSpc>
                <a:spcPct val="115000"/>
              </a:lnSpc>
              <a:buNone/>
            </a:pPr>
            <a:r>
              <a:rPr lang="en-US" sz="3000" b="1" dirty="0">
                <a:solidFill>
                  <a:srgbClr val="FFFFFF"/>
                </a:solidFill>
                <a:latin typeface="Arial" pitchFamily="34" charset="0"/>
                <a:ea typeface="Arial" pitchFamily="34" charset="-122"/>
                <a:cs typeface="Arial" pitchFamily="34" charset="-120"/>
              </a:rPr>
              <a:t>תשאול</a:t>
            </a:r>
            <a:endParaRPr lang="en-US" sz="3000" dirty="0"/>
          </a:p>
        </p:txBody>
      </p:sp>
      <p:sp>
        <p:nvSpPr>
          <p:cNvPr id="8" name="Text 6"/>
          <p:cNvSpPr/>
          <p:nvPr/>
        </p:nvSpPr>
        <p:spPr>
          <a:xfrm>
            <a:off x="9577426" y="3566160"/>
            <a:ext cx="1651406" cy="1463040"/>
          </a:xfrm>
          <a:prstGeom prst="rect">
            <a:avLst/>
          </a:prstGeom>
          <a:noFill/>
          <a:ln/>
        </p:spPr>
        <p:txBody>
          <a:bodyPr wrap="square" rtlCol="0" anchor="ctr"/>
          <a:lstStyle/>
          <a:p>
            <a:pPr marL="0" indent="0" algn="ctr">
              <a:lnSpc>
                <a:spcPct val="130000"/>
              </a:lnSpc>
              <a:buNone/>
            </a:pPr>
            <a:r>
              <a:rPr lang="en-US" sz="1000" dirty="0">
                <a:solidFill>
                  <a:srgbClr val="CFE0DD"/>
                </a:solidFill>
                <a:latin typeface="Arial" pitchFamily="34" charset="0"/>
                <a:ea typeface="Arial" pitchFamily="34" charset="-122"/>
                <a:cs typeface="Arial" pitchFamily="34" charset="-120"/>
              </a:rPr>
              <a:t>היסטוריה רפואית ותרופות כרוניות</a:t>
            </a:r>
            <a:endParaRPr lang="en-US" sz="1000" dirty="0"/>
          </a:p>
        </p:txBody>
      </p:sp>
      <p:sp>
        <p:nvSpPr>
          <p:cNvPr id="9" name="Shape 7"/>
          <p:cNvSpPr/>
          <p:nvPr/>
        </p:nvSpPr>
        <p:spPr>
          <a:xfrm>
            <a:off x="7285939" y="2148840"/>
            <a:ext cx="1925726" cy="3017520"/>
          </a:xfrm>
          <a:prstGeom prst="roundRect">
            <a:avLst>
              <a:gd name="adj" fmla="val 4748"/>
            </a:avLst>
          </a:prstGeom>
          <a:solidFill>
            <a:srgbClr val="3C6360"/>
          </a:solidFill>
          <a:ln w="6350">
            <a:solidFill>
              <a:srgbClr val="B8927F"/>
            </a:solidFill>
            <a:prstDash val="solid"/>
          </a:ln>
        </p:spPr>
      </p:sp>
      <p:sp>
        <p:nvSpPr>
          <p:cNvPr id="10" name="Text 8"/>
          <p:cNvSpPr/>
          <p:nvPr/>
        </p:nvSpPr>
        <p:spPr>
          <a:xfrm>
            <a:off x="7285939" y="2331720"/>
            <a:ext cx="1925726" cy="548640"/>
          </a:xfrm>
          <a:prstGeom prst="rect">
            <a:avLst/>
          </a:prstGeom>
          <a:noFill/>
          <a:ln/>
        </p:spPr>
        <p:txBody>
          <a:bodyPr wrap="square" rtlCol="0" anchor="ctr"/>
          <a:lstStyle/>
          <a:p>
            <a:pPr marL="0" indent="0" algn="ctr">
              <a:buNone/>
            </a:pPr>
            <a:r>
              <a:rPr lang="en-US" sz="2200" b="1" dirty="0">
                <a:solidFill>
                  <a:srgbClr val="B8927F"/>
                </a:solidFill>
                <a:latin typeface="Arial" pitchFamily="34" charset="0"/>
                <a:ea typeface="Arial" pitchFamily="34" charset="-122"/>
                <a:cs typeface="Arial" pitchFamily="34" charset="-120"/>
              </a:rPr>
              <a:t>2</a:t>
            </a:r>
            <a:endParaRPr lang="en-US" sz="2200" dirty="0"/>
          </a:p>
        </p:txBody>
      </p:sp>
      <p:sp>
        <p:nvSpPr>
          <p:cNvPr id="11" name="Text 9"/>
          <p:cNvSpPr/>
          <p:nvPr/>
        </p:nvSpPr>
        <p:spPr>
          <a:xfrm>
            <a:off x="7395667" y="2926080"/>
            <a:ext cx="1706270" cy="594360"/>
          </a:xfrm>
          <a:prstGeom prst="rect">
            <a:avLst/>
          </a:prstGeom>
          <a:noFill/>
          <a:ln/>
        </p:spPr>
        <p:txBody>
          <a:bodyPr wrap="square" rtlCol="0" anchor="ctr"/>
          <a:lstStyle/>
          <a:p>
            <a:pPr marL="0" indent="0" algn="ctr">
              <a:lnSpc>
                <a:spcPct val="115000"/>
              </a:lnSpc>
              <a:buNone/>
            </a:pPr>
            <a:r>
              <a:rPr lang="en-US" sz="3000" b="1" dirty="0">
                <a:solidFill>
                  <a:srgbClr val="FFFFFF"/>
                </a:solidFill>
                <a:latin typeface="Arial" pitchFamily="34" charset="0"/>
                <a:ea typeface="Arial" pitchFamily="34" charset="-122"/>
                <a:cs typeface="Arial" pitchFamily="34" charset="-120"/>
              </a:rPr>
              <a:t>בדיקה</a:t>
            </a:r>
            <a:endParaRPr lang="en-US" sz="3000" dirty="0"/>
          </a:p>
        </p:txBody>
      </p:sp>
      <p:sp>
        <p:nvSpPr>
          <p:cNvPr id="12" name="Text 10"/>
          <p:cNvSpPr/>
          <p:nvPr/>
        </p:nvSpPr>
        <p:spPr>
          <a:xfrm>
            <a:off x="7423099" y="3566160"/>
            <a:ext cx="1651406" cy="1463040"/>
          </a:xfrm>
          <a:prstGeom prst="rect">
            <a:avLst/>
          </a:prstGeom>
          <a:noFill/>
          <a:ln/>
        </p:spPr>
        <p:txBody>
          <a:bodyPr wrap="square" rtlCol="0" anchor="ctr"/>
          <a:lstStyle/>
          <a:p>
            <a:pPr marL="0" indent="0" algn="ctr">
              <a:lnSpc>
                <a:spcPct val="130000"/>
              </a:lnSpc>
              <a:buNone/>
            </a:pPr>
            <a:r>
              <a:rPr lang="en-US" sz="1000" dirty="0">
                <a:solidFill>
                  <a:srgbClr val="CFE0DD"/>
                </a:solidFill>
                <a:latin typeface="Arial" pitchFamily="34" charset="0"/>
                <a:ea typeface="Arial" pitchFamily="34" charset="-122"/>
                <a:cs typeface="Arial" pitchFamily="34" charset="-120"/>
              </a:rPr>
              <a:t>בדיקה גופנית</a:t>
            </a:r>
            <a:endParaRPr lang="en-US" sz="1000" dirty="0"/>
          </a:p>
        </p:txBody>
      </p:sp>
      <p:sp>
        <p:nvSpPr>
          <p:cNvPr id="13" name="Shape 11"/>
          <p:cNvSpPr/>
          <p:nvPr/>
        </p:nvSpPr>
        <p:spPr>
          <a:xfrm>
            <a:off x="5131613" y="2148840"/>
            <a:ext cx="1925726" cy="3017520"/>
          </a:xfrm>
          <a:prstGeom prst="roundRect">
            <a:avLst>
              <a:gd name="adj" fmla="val 4748"/>
            </a:avLst>
          </a:prstGeom>
          <a:solidFill>
            <a:srgbClr val="3C6360"/>
          </a:solidFill>
          <a:ln w="6350">
            <a:solidFill>
              <a:srgbClr val="B8927F"/>
            </a:solidFill>
            <a:prstDash val="solid"/>
          </a:ln>
        </p:spPr>
      </p:sp>
      <p:sp>
        <p:nvSpPr>
          <p:cNvPr id="14" name="Text 12"/>
          <p:cNvSpPr/>
          <p:nvPr/>
        </p:nvSpPr>
        <p:spPr>
          <a:xfrm>
            <a:off x="5131613" y="2331720"/>
            <a:ext cx="1925726" cy="548640"/>
          </a:xfrm>
          <a:prstGeom prst="rect">
            <a:avLst/>
          </a:prstGeom>
          <a:noFill/>
          <a:ln/>
        </p:spPr>
        <p:txBody>
          <a:bodyPr wrap="square" rtlCol="0" anchor="ctr"/>
          <a:lstStyle/>
          <a:p>
            <a:pPr marL="0" indent="0" algn="ctr">
              <a:buNone/>
            </a:pPr>
            <a:r>
              <a:rPr lang="en-US" sz="2200" b="1" dirty="0">
                <a:solidFill>
                  <a:srgbClr val="B8927F"/>
                </a:solidFill>
                <a:latin typeface="Arial" pitchFamily="34" charset="0"/>
                <a:ea typeface="Arial" pitchFamily="34" charset="-122"/>
                <a:cs typeface="Arial" pitchFamily="34" charset="-120"/>
              </a:rPr>
              <a:t>3</a:t>
            </a:r>
            <a:endParaRPr lang="en-US" sz="2200" dirty="0"/>
          </a:p>
        </p:txBody>
      </p:sp>
      <p:sp>
        <p:nvSpPr>
          <p:cNvPr id="15" name="Text 13"/>
          <p:cNvSpPr/>
          <p:nvPr/>
        </p:nvSpPr>
        <p:spPr>
          <a:xfrm>
            <a:off x="5241341" y="2926080"/>
            <a:ext cx="1706270" cy="594360"/>
          </a:xfrm>
          <a:prstGeom prst="rect">
            <a:avLst/>
          </a:prstGeom>
          <a:noFill/>
          <a:ln/>
        </p:spPr>
        <p:txBody>
          <a:bodyPr wrap="square" rtlCol="0" anchor="ctr"/>
          <a:lstStyle/>
          <a:p>
            <a:pPr marL="0" indent="0" algn="ctr">
              <a:lnSpc>
                <a:spcPct val="115000"/>
              </a:lnSpc>
              <a:buNone/>
            </a:pPr>
            <a:r>
              <a:rPr lang="en-US" sz="3000" b="1" dirty="0">
                <a:solidFill>
                  <a:srgbClr val="FFFFFF"/>
                </a:solidFill>
                <a:latin typeface="Arial" pitchFamily="34" charset="0"/>
                <a:ea typeface="Arial" pitchFamily="34" charset="-122"/>
                <a:cs typeface="Arial" pitchFamily="34" charset="-120"/>
              </a:rPr>
              <a:t>חקירה</a:t>
            </a:r>
            <a:endParaRPr lang="en-US" sz="3000" dirty="0"/>
          </a:p>
        </p:txBody>
      </p:sp>
      <p:sp>
        <p:nvSpPr>
          <p:cNvPr id="16" name="Text 14"/>
          <p:cNvSpPr/>
          <p:nvPr/>
        </p:nvSpPr>
        <p:spPr>
          <a:xfrm>
            <a:off x="5268773" y="3566160"/>
            <a:ext cx="1651406" cy="1463040"/>
          </a:xfrm>
          <a:prstGeom prst="rect">
            <a:avLst/>
          </a:prstGeom>
          <a:noFill/>
          <a:ln/>
        </p:spPr>
        <p:txBody>
          <a:bodyPr wrap="square" rtlCol="0" anchor="ctr"/>
          <a:lstStyle/>
          <a:p>
            <a:pPr algn="ctr">
              <a:lnSpc>
                <a:spcPct val="130000"/>
              </a:lnSpc>
            </a:pPr>
            <a:r>
              <a:rPr lang="he-IL" sz="1000" dirty="0">
                <a:solidFill>
                  <a:srgbClr val="CFE0DD"/>
                </a:solidFill>
                <a:latin typeface="Arial" pitchFamily="34" charset="0"/>
                <a:ea typeface="Arial" pitchFamily="34" charset="-122"/>
                <a:cs typeface="Arial" pitchFamily="34" charset="-120"/>
              </a:rPr>
              <a:t>בדיקות דם, שתן והדמיה</a:t>
            </a:r>
          </a:p>
        </p:txBody>
      </p:sp>
      <p:sp>
        <p:nvSpPr>
          <p:cNvPr id="17" name="Shape 15"/>
          <p:cNvSpPr/>
          <p:nvPr/>
        </p:nvSpPr>
        <p:spPr>
          <a:xfrm>
            <a:off x="2977286" y="2148840"/>
            <a:ext cx="1925726" cy="3017520"/>
          </a:xfrm>
          <a:prstGeom prst="roundRect">
            <a:avLst>
              <a:gd name="adj" fmla="val 4748"/>
            </a:avLst>
          </a:prstGeom>
          <a:solidFill>
            <a:srgbClr val="B8927F"/>
          </a:solidFill>
          <a:ln/>
        </p:spPr>
      </p:sp>
      <p:sp>
        <p:nvSpPr>
          <p:cNvPr id="18" name="Text 16"/>
          <p:cNvSpPr/>
          <p:nvPr/>
        </p:nvSpPr>
        <p:spPr>
          <a:xfrm>
            <a:off x="2977286" y="2331720"/>
            <a:ext cx="1925726" cy="548640"/>
          </a:xfrm>
          <a:prstGeom prst="rect">
            <a:avLst/>
          </a:prstGeom>
          <a:noFill/>
          <a:ln/>
        </p:spPr>
        <p:txBody>
          <a:bodyPr wrap="square" rtlCol="0" anchor="ctr"/>
          <a:lstStyle/>
          <a:p>
            <a:pPr marL="0" indent="0" algn="ctr">
              <a:buNone/>
            </a:pPr>
            <a:r>
              <a:rPr lang="en-US" sz="2200" b="1" dirty="0">
                <a:solidFill>
                  <a:srgbClr val="2E4947"/>
                </a:solidFill>
                <a:latin typeface="Arial" pitchFamily="34" charset="0"/>
                <a:ea typeface="Arial" pitchFamily="34" charset="-122"/>
                <a:cs typeface="Arial" pitchFamily="34" charset="-120"/>
              </a:rPr>
              <a:t>4</a:t>
            </a:r>
            <a:endParaRPr lang="en-US" sz="2200" dirty="0"/>
          </a:p>
        </p:txBody>
      </p:sp>
      <p:sp>
        <p:nvSpPr>
          <p:cNvPr id="19" name="Text 17"/>
          <p:cNvSpPr/>
          <p:nvPr/>
        </p:nvSpPr>
        <p:spPr>
          <a:xfrm>
            <a:off x="3087014" y="2926080"/>
            <a:ext cx="1706270" cy="594360"/>
          </a:xfrm>
          <a:prstGeom prst="rect">
            <a:avLst/>
          </a:prstGeom>
          <a:noFill/>
          <a:ln/>
        </p:spPr>
        <p:txBody>
          <a:bodyPr wrap="square" rtlCol="0" anchor="ctr"/>
          <a:lstStyle/>
          <a:p>
            <a:pPr marL="0" indent="0" algn="ctr">
              <a:lnSpc>
                <a:spcPct val="115000"/>
              </a:lnSpc>
              <a:buNone/>
            </a:pPr>
            <a:r>
              <a:rPr lang="en-US" sz="3000" b="1" dirty="0">
                <a:solidFill>
                  <a:srgbClr val="2E4947"/>
                </a:solidFill>
                <a:latin typeface="Arial" pitchFamily="34" charset="0"/>
                <a:ea typeface="Arial" pitchFamily="34" charset="-122"/>
                <a:cs typeface="Arial" pitchFamily="34" charset="-120"/>
              </a:rPr>
              <a:t>אבחנה מבדלת</a:t>
            </a:r>
            <a:endParaRPr lang="en-US" sz="3000" dirty="0"/>
          </a:p>
        </p:txBody>
      </p:sp>
      <p:sp>
        <p:nvSpPr>
          <p:cNvPr id="20" name="Text 18"/>
          <p:cNvSpPr/>
          <p:nvPr/>
        </p:nvSpPr>
        <p:spPr>
          <a:xfrm>
            <a:off x="3114446" y="3566160"/>
            <a:ext cx="1651406" cy="1463040"/>
          </a:xfrm>
          <a:prstGeom prst="rect">
            <a:avLst/>
          </a:prstGeom>
          <a:noFill/>
          <a:ln/>
        </p:spPr>
        <p:txBody>
          <a:bodyPr wrap="square" rtlCol="0" anchor="ctr"/>
          <a:lstStyle/>
          <a:p>
            <a:pPr algn="ctr">
              <a:lnSpc>
                <a:spcPct val="130000"/>
              </a:lnSpc>
            </a:pPr>
            <a:r>
              <a:rPr lang="he-IL" sz="1000" dirty="0"/>
              <a:t>רשימת מחלות אפשריות: ובחינה ממשית של כל אחת</a:t>
            </a:r>
          </a:p>
          <a:p>
            <a:pPr marL="0" indent="0" algn="ctr">
              <a:lnSpc>
                <a:spcPct val="130000"/>
              </a:lnSpc>
              <a:buNone/>
            </a:pPr>
            <a:r>
              <a:rPr lang="he-IL" sz="1000" dirty="0" smtClean="0"/>
              <a:t>קופ"ח נ' יפה פלד</a:t>
            </a:r>
            <a:endParaRPr lang="en-US" sz="1000" dirty="0"/>
          </a:p>
        </p:txBody>
      </p:sp>
      <p:sp>
        <p:nvSpPr>
          <p:cNvPr id="21" name="Shape 19"/>
          <p:cNvSpPr/>
          <p:nvPr/>
        </p:nvSpPr>
        <p:spPr>
          <a:xfrm>
            <a:off x="822960" y="2148840"/>
            <a:ext cx="1925726" cy="3017520"/>
          </a:xfrm>
          <a:prstGeom prst="roundRect">
            <a:avLst>
              <a:gd name="adj" fmla="val 4748"/>
            </a:avLst>
          </a:prstGeom>
          <a:solidFill>
            <a:srgbClr val="3C6360"/>
          </a:solidFill>
          <a:ln w="6350">
            <a:solidFill>
              <a:srgbClr val="B8927F"/>
            </a:solidFill>
            <a:prstDash val="solid"/>
          </a:ln>
        </p:spPr>
      </p:sp>
      <p:sp>
        <p:nvSpPr>
          <p:cNvPr id="22" name="Text 20"/>
          <p:cNvSpPr/>
          <p:nvPr/>
        </p:nvSpPr>
        <p:spPr>
          <a:xfrm>
            <a:off x="822960" y="2331720"/>
            <a:ext cx="1925726" cy="548640"/>
          </a:xfrm>
          <a:prstGeom prst="rect">
            <a:avLst/>
          </a:prstGeom>
          <a:noFill/>
          <a:ln/>
        </p:spPr>
        <p:txBody>
          <a:bodyPr wrap="square" rtlCol="0" anchor="ctr"/>
          <a:lstStyle/>
          <a:p>
            <a:pPr marL="0" indent="0" algn="ctr">
              <a:buNone/>
            </a:pPr>
            <a:r>
              <a:rPr lang="en-US" sz="2200" b="1" dirty="0">
                <a:solidFill>
                  <a:srgbClr val="B8927F"/>
                </a:solidFill>
                <a:latin typeface="Arial" pitchFamily="34" charset="0"/>
                <a:ea typeface="Arial" pitchFamily="34" charset="-122"/>
                <a:cs typeface="Arial" pitchFamily="34" charset="-120"/>
              </a:rPr>
              <a:t>5</a:t>
            </a:r>
            <a:endParaRPr lang="en-US" sz="2200" dirty="0"/>
          </a:p>
        </p:txBody>
      </p:sp>
      <p:sp>
        <p:nvSpPr>
          <p:cNvPr id="23" name="Text 21"/>
          <p:cNvSpPr/>
          <p:nvPr/>
        </p:nvSpPr>
        <p:spPr>
          <a:xfrm>
            <a:off x="932688" y="2926080"/>
            <a:ext cx="1706270" cy="594360"/>
          </a:xfrm>
          <a:prstGeom prst="rect">
            <a:avLst/>
          </a:prstGeom>
          <a:noFill/>
          <a:ln/>
        </p:spPr>
        <p:txBody>
          <a:bodyPr wrap="square" rtlCol="0" anchor="ctr"/>
          <a:lstStyle/>
          <a:p>
            <a:pPr marL="0" indent="0" algn="ctr">
              <a:lnSpc>
                <a:spcPct val="115000"/>
              </a:lnSpc>
              <a:buNone/>
            </a:pPr>
            <a:r>
              <a:rPr lang="en-US" sz="3000" b="1" dirty="0">
                <a:solidFill>
                  <a:srgbClr val="FFFFFF"/>
                </a:solidFill>
                <a:latin typeface="Arial" pitchFamily="34" charset="0"/>
                <a:ea typeface="Arial" pitchFamily="34" charset="-122"/>
                <a:cs typeface="Arial" pitchFamily="34" charset="-120"/>
              </a:rPr>
              <a:t>אבחון סופי</a:t>
            </a:r>
            <a:endParaRPr lang="en-US" sz="3000" dirty="0"/>
          </a:p>
        </p:txBody>
      </p:sp>
      <p:sp>
        <p:nvSpPr>
          <p:cNvPr id="24" name="Text 22"/>
          <p:cNvSpPr/>
          <p:nvPr/>
        </p:nvSpPr>
        <p:spPr>
          <a:xfrm>
            <a:off x="960120" y="3566160"/>
            <a:ext cx="1651406" cy="1463040"/>
          </a:xfrm>
          <a:prstGeom prst="rect">
            <a:avLst/>
          </a:prstGeom>
          <a:noFill/>
          <a:ln/>
        </p:spPr>
        <p:txBody>
          <a:bodyPr wrap="square" rtlCol="0" anchor="ctr"/>
          <a:lstStyle/>
          <a:p>
            <a:pPr marL="0" indent="0" algn="ctr">
              <a:lnSpc>
                <a:spcPct val="130000"/>
              </a:lnSpc>
              <a:buNone/>
            </a:pPr>
            <a:r>
              <a:rPr lang="en-US" sz="1000" dirty="0">
                <a:solidFill>
                  <a:srgbClr val="CFE0DD"/>
                </a:solidFill>
                <a:latin typeface="Arial" pitchFamily="34" charset="0"/>
                <a:ea typeface="Arial" pitchFamily="34" charset="-122"/>
                <a:cs typeface="Arial" pitchFamily="34" charset="-120"/>
              </a:rPr>
              <a:t>המחלה שנקבעה בפועל</a:t>
            </a:r>
            <a:endParaRPr lang="en-US" sz="1000" dirty="0"/>
          </a:p>
        </p:txBody>
      </p:sp>
      <p:sp>
        <p:nvSpPr>
          <p:cNvPr id="25" name="Text 23"/>
          <p:cNvSpPr/>
          <p:nvPr/>
        </p:nvSpPr>
        <p:spPr>
          <a:xfrm>
            <a:off x="822960" y="5486400"/>
            <a:ext cx="10543032" cy="548640"/>
          </a:xfrm>
          <a:prstGeom prst="rect">
            <a:avLst/>
          </a:prstGeom>
          <a:noFill/>
          <a:ln/>
        </p:spPr>
        <p:txBody>
          <a:bodyPr wrap="square" rtlCol="0" anchor="ctr"/>
          <a:lstStyle/>
          <a:p>
            <a:pPr marL="0" indent="0" algn="r" rtl="1">
              <a:buNone/>
            </a:pPr>
            <a:endParaRPr lang="en-US" sz="1300" dirty="0"/>
          </a:p>
        </p:txBody>
      </p:sp>
    </p:spTree>
    <p:extLst>
      <p:ext uri="{BB962C8B-B14F-4D97-AF65-F5344CB8AC3E}">
        <p14:creationId xmlns:p14="http://schemas.microsoft.com/office/powerpoint/2010/main" val="1164999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marL="0" indent="0" algn="r" rtl="1">
              <a:buNone/>
            </a:pPr>
            <a:r>
              <a:rPr lang="he-IL" sz="2700" b="1" dirty="0" smtClean="0">
                <a:solidFill>
                  <a:srgbClr val="3C6360"/>
                </a:solidFill>
                <a:latin typeface="Arial" pitchFamily="34" charset="0"/>
                <a:cs typeface="Arial" pitchFamily="34" charset="-120"/>
              </a:rPr>
              <a:t>דרכים לשכנע את המומחה להסכים ברשלנות באבחון מחלה</a:t>
            </a:r>
            <a:endParaRPr lang="en-US" sz="2700" dirty="0"/>
          </a:p>
        </p:txBody>
      </p:sp>
      <p:sp>
        <p:nvSpPr>
          <p:cNvPr id="3" name="Text 1"/>
          <p:cNvSpPr/>
          <p:nvPr/>
        </p:nvSpPr>
        <p:spPr>
          <a:xfrm>
            <a:off x="640080" y="1078992"/>
            <a:ext cx="10908792" cy="457200"/>
          </a:xfrm>
          <a:prstGeom prst="rect">
            <a:avLst/>
          </a:prstGeom>
          <a:noFill/>
          <a:ln/>
        </p:spPr>
        <p:txBody>
          <a:bodyPr wrap="square" rtlCol="0" anchor="ctr"/>
          <a:lstStyle/>
          <a:p>
            <a:pPr marL="0" indent="0" algn="r" rtl="1">
              <a:buNone/>
            </a:pPr>
            <a:endParaRPr lang="en-US" sz="1400" dirty="0"/>
          </a:p>
        </p:txBody>
      </p:sp>
      <p:sp>
        <p:nvSpPr>
          <p:cNvPr id="4" name="Shape 2"/>
          <p:cNvSpPr/>
          <p:nvPr/>
        </p:nvSpPr>
        <p:spPr>
          <a:xfrm>
            <a:off x="9027414" y="1828800"/>
            <a:ext cx="2521458" cy="3749040"/>
          </a:xfrm>
          <a:prstGeom prst="roundRect">
            <a:avLst>
              <a:gd name="adj" fmla="val 3626"/>
            </a:avLst>
          </a:prstGeom>
          <a:solidFill>
            <a:srgbClr val="3C6360"/>
          </a:solidFill>
          <a:ln/>
        </p:spPr>
      </p:sp>
      <p:sp>
        <p:nvSpPr>
          <p:cNvPr id="5" name="Shape 3"/>
          <p:cNvSpPr/>
          <p:nvPr/>
        </p:nvSpPr>
        <p:spPr>
          <a:xfrm>
            <a:off x="10032111" y="2057400"/>
            <a:ext cx="512064" cy="512064"/>
          </a:xfrm>
          <a:prstGeom prst="ellipse">
            <a:avLst/>
          </a:prstGeom>
          <a:solidFill>
            <a:srgbClr val="B8927F"/>
          </a:solidFill>
          <a:ln/>
        </p:spPr>
      </p:sp>
      <p:sp>
        <p:nvSpPr>
          <p:cNvPr id="6" name="Text 4"/>
          <p:cNvSpPr/>
          <p:nvPr/>
        </p:nvSpPr>
        <p:spPr>
          <a:xfrm>
            <a:off x="10032111" y="2057400"/>
            <a:ext cx="512064" cy="512064"/>
          </a:xfrm>
          <a:prstGeom prst="rect">
            <a:avLst/>
          </a:prstGeom>
          <a:noFill/>
          <a:ln/>
        </p:spPr>
        <p:txBody>
          <a:bodyPr wrap="square" rtlCol="0" anchor="ctr"/>
          <a:lstStyle/>
          <a:p>
            <a:pPr marL="0" indent="0" algn="ctr">
              <a:buNone/>
            </a:pPr>
            <a:r>
              <a:rPr lang="en-US" sz="1500" b="1" dirty="0">
                <a:solidFill>
                  <a:srgbClr val="2E4947"/>
                </a:solidFill>
                <a:latin typeface="Arial" pitchFamily="34" charset="0"/>
                <a:ea typeface="Arial" pitchFamily="34" charset="-122"/>
                <a:cs typeface="Arial" pitchFamily="34" charset="-120"/>
              </a:rPr>
              <a:t>1</a:t>
            </a:r>
            <a:endParaRPr lang="en-US" sz="1500" dirty="0"/>
          </a:p>
        </p:txBody>
      </p:sp>
      <p:sp>
        <p:nvSpPr>
          <p:cNvPr id="7" name="Text 5"/>
          <p:cNvSpPr/>
          <p:nvPr/>
        </p:nvSpPr>
        <p:spPr>
          <a:xfrm>
            <a:off x="9164574" y="2697480"/>
            <a:ext cx="2247138" cy="685800"/>
          </a:xfrm>
          <a:prstGeom prst="rect">
            <a:avLst/>
          </a:prstGeom>
          <a:noFill/>
          <a:ln/>
        </p:spPr>
        <p:txBody>
          <a:bodyPr wrap="square" rtlCol="0" anchor="ctr"/>
          <a:lstStyle/>
          <a:p>
            <a:pPr marL="0" indent="0" algn="ctr">
              <a:lnSpc>
                <a:spcPct val="120000"/>
              </a:lnSpc>
              <a:buNone/>
            </a:pPr>
            <a:r>
              <a:rPr lang="en-US" sz="2200" b="1" dirty="0" err="1" smtClean="0">
                <a:solidFill>
                  <a:srgbClr val="FFFFFF"/>
                </a:solidFill>
                <a:latin typeface="Arial" pitchFamily="34" charset="0"/>
                <a:ea typeface="Arial" pitchFamily="34" charset="-122"/>
                <a:cs typeface="Arial" pitchFamily="34" charset="-120"/>
              </a:rPr>
              <a:t>נימוק</a:t>
            </a:r>
            <a:r>
              <a:rPr lang="en-US" sz="2200" b="1" dirty="0" smtClean="0">
                <a:solidFill>
                  <a:srgbClr val="FFFFFF"/>
                </a:solidFill>
                <a:latin typeface="Arial" pitchFamily="34" charset="0"/>
                <a:ea typeface="Arial" pitchFamily="34" charset="-122"/>
                <a:cs typeface="Arial" pitchFamily="34" charset="-120"/>
              </a:rPr>
              <a:t> </a:t>
            </a:r>
            <a:r>
              <a:rPr lang="en-US" sz="2200" b="1" dirty="0" err="1" smtClean="0">
                <a:solidFill>
                  <a:srgbClr val="FFFFFF"/>
                </a:solidFill>
                <a:latin typeface="Arial" pitchFamily="34" charset="0"/>
                <a:ea typeface="Arial" pitchFamily="34" charset="-122"/>
                <a:cs typeface="Arial" pitchFamily="34" charset="-120"/>
              </a:rPr>
              <a:t>חסר</a:t>
            </a:r>
            <a:r>
              <a:rPr lang="en-US" sz="2200" b="1" dirty="0" smtClean="0">
                <a:solidFill>
                  <a:srgbClr val="FFFFFF"/>
                </a:solidFill>
                <a:latin typeface="Arial" pitchFamily="34" charset="0"/>
                <a:ea typeface="Arial" pitchFamily="34" charset="-122"/>
                <a:cs typeface="Arial" pitchFamily="34" charset="-120"/>
              </a:rPr>
              <a:t> </a:t>
            </a:r>
            <a:r>
              <a:rPr lang="en-US" sz="2200" b="1" dirty="0" err="1" smtClean="0">
                <a:solidFill>
                  <a:srgbClr val="FFFFFF"/>
                </a:solidFill>
                <a:latin typeface="Arial" pitchFamily="34" charset="0"/>
                <a:ea typeface="Arial" pitchFamily="34" charset="-122"/>
                <a:cs typeface="Arial" pitchFamily="34" charset="-120"/>
              </a:rPr>
              <a:t>בזמן</a:t>
            </a:r>
            <a:r>
              <a:rPr lang="en-US" sz="2200" b="1" dirty="0" smtClean="0">
                <a:solidFill>
                  <a:srgbClr val="FFFFFF"/>
                </a:solidFill>
                <a:latin typeface="Arial" pitchFamily="34" charset="0"/>
                <a:ea typeface="Arial" pitchFamily="34" charset="-122"/>
                <a:cs typeface="Arial" pitchFamily="34" charset="-120"/>
              </a:rPr>
              <a:t> </a:t>
            </a:r>
            <a:r>
              <a:rPr lang="en-US" sz="2200" b="1" dirty="0" err="1" smtClean="0">
                <a:solidFill>
                  <a:srgbClr val="FFFFFF"/>
                </a:solidFill>
                <a:latin typeface="Arial" pitchFamily="34" charset="0"/>
                <a:ea typeface="Arial" pitchFamily="34" charset="-122"/>
                <a:cs typeface="Arial" pitchFamily="34" charset="-120"/>
              </a:rPr>
              <a:t>אמת</a:t>
            </a:r>
            <a:endParaRPr lang="en-US" sz="2200" dirty="0"/>
          </a:p>
        </p:txBody>
      </p:sp>
      <p:sp>
        <p:nvSpPr>
          <p:cNvPr id="8" name="Text 6"/>
          <p:cNvSpPr/>
          <p:nvPr/>
        </p:nvSpPr>
        <p:spPr>
          <a:xfrm>
            <a:off x="9210294" y="3474720"/>
            <a:ext cx="2155698" cy="1965960"/>
          </a:xfrm>
          <a:prstGeom prst="rect">
            <a:avLst/>
          </a:prstGeom>
          <a:noFill/>
          <a:ln/>
        </p:spPr>
        <p:txBody>
          <a:bodyPr wrap="square" rtlCol="0" anchor="ctr"/>
          <a:lstStyle/>
          <a:p>
            <a:pPr algn="r" rtl="1">
              <a:lnSpc>
                <a:spcPct val="140000"/>
              </a:lnSpc>
            </a:pPr>
            <a:r>
              <a:rPr lang="he-IL" sz="1050" dirty="0">
                <a:solidFill>
                  <a:srgbClr val="B8927F"/>
                </a:solidFill>
                <a:latin typeface="Arial" pitchFamily="34" charset="0"/>
                <a:ea typeface="Arial" pitchFamily="34" charset="-122"/>
                <a:cs typeface="Arial" pitchFamily="34" charset="-120"/>
              </a:rPr>
              <a:t>אין דבר כזה שקלתי בלי רישום ובלי תיעוד להלך המחשבה</a:t>
            </a:r>
          </a:p>
          <a:p>
            <a:pPr algn="r" rtl="1">
              <a:lnSpc>
                <a:spcPct val="140000"/>
              </a:lnSpc>
            </a:pPr>
            <a:r>
              <a:rPr lang="he-IL" sz="1050" dirty="0">
                <a:solidFill>
                  <a:schemeClr val="bg1"/>
                </a:solidFill>
              </a:rPr>
              <a:t>“אם הרופא שבוי בקונספציה של מחלה אחת, וגם כשהוא רואה שהטיפול לא מצליח לא שב ודן באבחנה מבדלת: הרי שהוא מתרשל, ביתר שאת”</a:t>
            </a:r>
          </a:p>
          <a:p>
            <a:pPr algn="r" rtl="1">
              <a:lnSpc>
                <a:spcPct val="140000"/>
              </a:lnSpc>
            </a:pPr>
            <a:endParaRPr lang="en-US" sz="1050" dirty="0">
              <a:solidFill>
                <a:schemeClr val="bg1"/>
              </a:solidFill>
            </a:endParaRPr>
          </a:p>
        </p:txBody>
      </p:sp>
      <p:sp>
        <p:nvSpPr>
          <p:cNvPr id="9" name="Shape 7"/>
          <p:cNvSpPr/>
          <p:nvPr/>
        </p:nvSpPr>
        <p:spPr>
          <a:xfrm>
            <a:off x="6231636" y="1828800"/>
            <a:ext cx="2521458" cy="3749040"/>
          </a:xfrm>
          <a:prstGeom prst="roundRect">
            <a:avLst>
              <a:gd name="adj" fmla="val 3626"/>
            </a:avLst>
          </a:prstGeom>
          <a:solidFill>
            <a:srgbClr val="3C6360"/>
          </a:solidFill>
          <a:ln/>
        </p:spPr>
      </p:sp>
      <p:sp>
        <p:nvSpPr>
          <p:cNvPr id="10" name="Shape 8"/>
          <p:cNvSpPr/>
          <p:nvPr/>
        </p:nvSpPr>
        <p:spPr>
          <a:xfrm>
            <a:off x="7236333" y="2057400"/>
            <a:ext cx="512064" cy="512064"/>
          </a:xfrm>
          <a:prstGeom prst="ellipse">
            <a:avLst/>
          </a:prstGeom>
          <a:solidFill>
            <a:srgbClr val="B8927F"/>
          </a:solidFill>
          <a:ln/>
        </p:spPr>
      </p:sp>
      <p:sp>
        <p:nvSpPr>
          <p:cNvPr id="11" name="Text 9"/>
          <p:cNvSpPr/>
          <p:nvPr/>
        </p:nvSpPr>
        <p:spPr>
          <a:xfrm>
            <a:off x="7236333" y="2057400"/>
            <a:ext cx="512064" cy="512064"/>
          </a:xfrm>
          <a:prstGeom prst="rect">
            <a:avLst/>
          </a:prstGeom>
          <a:noFill/>
          <a:ln/>
        </p:spPr>
        <p:txBody>
          <a:bodyPr wrap="square" rtlCol="0" anchor="ctr"/>
          <a:lstStyle/>
          <a:p>
            <a:pPr marL="0" indent="0" algn="ctr">
              <a:buNone/>
            </a:pPr>
            <a:r>
              <a:rPr lang="en-US" sz="1500" b="1" dirty="0">
                <a:solidFill>
                  <a:srgbClr val="2E4947"/>
                </a:solidFill>
                <a:latin typeface="Arial" pitchFamily="34" charset="0"/>
                <a:ea typeface="Arial" pitchFamily="34" charset="-122"/>
                <a:cs typeface="Arial" pitchFamily="34" charset="-120"/>
              </a:rPr>
              <a:t>2</a:t>
            </a:r>
            <a:endParaRPr lang="en-US" sz="1500" dirty="0"/>
          </a:p>
        </p:txBody>
      </p:sp>
      <p:sp>
        <p:nvSpPr>
          <p:cNvPr id="12" name="Text 10"/>
          <p:cNvSpPr/>
          <p:nvPr/>
        </p:nvSpPr>
        <p:spPr>
          <a:xfrm>
            <a:off x="6368796" y="2697480"/>
            <a:ext cx="2247138" cy="685800"/>
          </a:xfrm>
          <a:prstGeom prst="rect">
            <a:avLst/>
          </a:prstGeom>
          <a:noFill/>
          <a:ln/>
        </p:spPr>
        <p:txBody>
          <a:bodyPr wrap="square" rtlCol="0" anchor="ctr"/>
          <a:lstStyle/>
          <a:p>
            <a:pPr marL="0" indent="0" algn="ctr">
              <a:lnSpc>
                <a:spcPct val="120000"/>
              </a:lnSpc>
              <a:buNone/>
            </a:pPr>
            <a:r>
              <a:rPr lang="he-IL" sz="2200" b="1" dirty="0" smtClean="0">
                <a:solidFill>
                  <a:srgbClr val="FFFFFF"/>
                </a:solidFill>
                <a:latin typeface="Arial" pitchFamily="34" charset="0"/>
                <a:cs typeface="Arial" pitchFamily="34" charset="-120"/>
              </a:rPr>
              <a:t>אי התעדכנות בספרות</a:t>
            </a:r>
            <a:endParaRPr lang="en-US" sz="2200" dirty="0"/>
          </a:p>
        </p:txBody>
      </p:sp>
      <p:sp>
        <p:nvSpPr>
          <p:cNvPr id="13" name="Text 11"/>
          <p:cNvSpPr/>
          <p:nvPr/>
        </p:nvSpPr>
        <p:spPr>
          <a:xfrm>
            <a:off x="6414516" y="3474720"/>
            <a:ext cx="2155698" cy="1965960"/>
          </a:xfrm>
          <a:prstGeom prst="rect">
            <a:avLst/>
          </a:prstGeom>
          <a:noFill/>
          <a:ln/>
        </p:spPr>
        <p:txBody>
          <a:bodyPr wrap="square" rtlCol="0" anchor="ctr"/>
          <a:lstStyle/>
          <a:p>
            <a:pPr algn="r" rtl="1">
              <a:lnSpc>
                <a:spcPct val="135000"/>
              </a:lnSpc>
            </a:pPr>
            <a:r>
              <a:rPr lang="he-IL" sz="1050" dirty="0">
                <a:solidFill>
                  <a:srgbClr val="E4EAE9"/>
                </a:solidFill>
                <a:latin typeface="Arial" pitchFamily="34" charset="0"/>
                <a:ea typeface="Arial" pitchFamily="34" charset="-122"/>
                <a:cs typeface="Arial" pitchFamily="34" charset="-120"/>
              </a:rPr>
              <a:t>בית המשפט בוחן לפי הידע שהיה קיים במועד הטיפול: אך הרופא חייב להתעדכן בחידושים משמעותיים בתחום התמחותו.</a:t>
            </a:r>
          </a:p>
        </p:txBody>
      </p:sp>
      <p:sp>
        <p:nvSpPr>
          <p:cNvPr id="14" name="Shape 12"/>
          <p:cNvSpPr/>
          <p:nvPr/>
        </p:nvSpPr>
        <p:spPr>
          <a:xfrm>
            <a:off x="3435858" y="1828800"/>
            <a:ext cx="2521458" cy="3749040"/>
          </a:xfrm>
          <a:prstGeom prst="roundRect">
            <a:avLst>
              <a:gd name="adj" fmla="val 3626"/>
            </a:avLst>
          </a:prstGeom>
          <a:solidFill>
            <a:srgbClr val="3C6360"/>
          </a:solidFill>
          <a:ln/>
        </p:spPr>
      </p:sp>
      <p:sp>
        <p:nvSpPr>
          <p:cNvPr id="15" name="Shape 13"/>
          <p:cNvSpPr/>
          <p:nvPr/>
        </p:nvSpPr>
        <p:spPr>
          <a:xfrm>
            <a:off x="4440555" y="2057400"/>
            <a:ext cx="512064" cy="512064"/>
          </a:xfrm>
          <a:prstGeom prst="ellipse">
            <a:avLst/>
          </a:prstGeom>
          <a:solidFill>
            <a:srgbClr val="B8927F"/>
          </a:solidFill>
          <a:ln/>
        </p:spPr>
      </p:sp>
      <p:sp>
        <p:nvSpPr>
          <p:cNvPr id="16" name="Text 14"/>
          <p:cNvSpPr/>
          <p:nvPr/>
        </p:nvSpPr>
        <p:spPr>
          <a:xfrm>
            <a:off x="4440555" y="2057400"/>
            <a:ext cx="512064" cy="512064"/>
          </a:xfrm>
          <a:prstGeom prst="rect">
            <a:avLst/>
          </a:prstGeom>
          <a:noFill/>
          <a:ln/>
        </p:spPr>
        <p:txBody>
          <a:bodyPr wrap="square" rtlCol="0" anchor="ctr"/>
          <a:lstStyle/>
          <a:p>
            <a:pPr marL="0" indent="0" algn="ctr">
              <a:buNone/>
            </a:pPr>
            <a:r>
              <a:rPr lang="en-US" sz="1500" b="1" dirty="0">
                <a:solidFill>
                  <a:srgbClr val="2E4947"/>
                </a:solidFill>
                <a:latin typeface="Arial" pitchFamily="34" charset="0"/>
                <a:ea typeface="Arial" pitchFamily="34" charset="-122"/>
                <a:cs typeface="Arial" pitchFamily="34" charset="-120"/>
              </a:rPr>
              <a:t>3</a:t>
            </a:r>
            <a:endParaRPr lang="en-US" sz="1500" dirty="0"/>
          </a:p>
        </p:txBody>
      </p:sp>
      <p:sp>
        <p:nvSpPr>
          <p:cNvPr id="17" name="Text 15"/>
          <p:cNvSpPr/>
          <p:nvPr/>
        </p:nvSpPr>
        <p:spPr>
          <a:xfrm>
            <a:off x="3573018" y="2697480"/>
            <a:ext cx="2247138" cy="685800"/>
          </a:xfrm>
          <a:prstGeom prst="rect">
            <a:avLst/>
          </a:prstGeom>
          <a:noFill/>
          <a:ln/>
        </p:spPr>
        <p:txBody>
          <a:bodyPr wrap="square" rtlCol="0" anchor="ctr"/>
          <a:lstStyle/>
          <a:p>
            <a:pPr marL="0" indent="0" algn="ctr">
              <a:lnSpc>
                <a:spcPct val="120000"/>
              </a:lnSpc>
              <a:buNone/>
            </a:pPr>
            <a:r>
              <a:rPr lang="he-IL" sz="2200" b="1" dirty="0" smtClean="0">
                <a:solidFill>
                  <a:srgbClr val="FFFFFF"/>
                </a:solidFill>
                <a:latin typeface="Arial" pitchFamily="34" charset="0"/>
                <a:ea typeface="Arial" pitchFamily="34" charset="-122"/>
                <a:cs typeface="Arial" pitchFamily="34" charset="-120"/>
              </a:rPr>
              <a:t>אי הפניה לבדיקה</a:t>
            </a:r>
            <a:endParaRPr lang="en-US" sz="2200" dirty="0"/>
          </a:p>
        </p:txBody>
      </p:sp>
      <p:sp>
        <p:nvSpPr>
          <p:cNvPr id="18" name="Text 16"/>
          <p:cNvSpPr/>
          <p:nvPr/>
        </p:nvSpPr>
        <p:spPr>
          <a:xfrm>
            <a:off x="3618738" y="3474720"/>
            <a:ext cx="2155698" cy="1965960"/>
          </a:xfrm>
          <a:prstGeom prst="rect">
            <a:avLst/>
          </a:prstGeom>
          <a:noFill/>
          <a:ln/>
        </p:spPr>
        <p:txBody>
          <a:bodyPr wrap="square" rtlCol="0" anchor="ctr"/>
          <a:lstStyle/>
          <a:p>
            <a:pPr algn="r" rtl="1">
              <a:lnSpc>
                <a:spcPct val="135000"/>
              </a:lnSpc>
            </a:pPr>
            <a:r>
              <a:rPr lang="he-IL" sz="1050" dirty="0">
                <a:solidFill>
                  <a:srgbClr val="E4EAE9"/>
                </a:solidFill>
                <a:latin typeface="Arial" pitchFamily="34" charset="0"/>
                <a:ea typeface="Arial" pitchFamily="34" charset="-122"/>
                <a:cs typeface="Arial" pitchFamily="34" charset="-120"/>
              </a:rPr>
              <a:t>תלונות מתמשכות, ממצא חריג או החמרה עשויים לחייב הפניה לבדיקות או לרופא מומחה שלא בוצעה.</a:t>
            </a:r>
          </a:p>
        </p:txBody>
      </p:sp>
      <p:sp>
        <p:nvSpPr>
          <p:cNvPr id="19" name="Shape 17"/>
          <p:cNvSpPr/>
          <p:nvPr/>
        </p:nvSpPr>
        <p:spPr>
          <a:xfrm>
            <a:off x="640080" y="1828800"/>
            <a:ext cx="2521458" cy="3749040"/>
          </a:xfrm>
          <a:prstGeom prst="roundRect">
            <a:avLst>
              <a:gd name="adj" fmla="val 3626"/>
            </a:avLst>
          </a:prstGeom>
          <a:solidFill>
            <a:srgbClr val="3C6360"/>
          </a:solidFill>
          <a:ln/>
        </p:spPr>
      </p:sp>
      <p:sp>
        <p:nvSpPr>
          <p:cNvPr id="20" name="Shape 18"/>
          <p:cNvSpPr/>
          <p:nvPr/>
        </p:nvSpPr>
        <p:spPr>
          <a:xfrm>
            <a:off x="1644777" y="2057400"/>
            <a:ext cx="512064" cy="512064"/>
          </a:xfrm>
          <a:prstGeom prst="ellipse">
            <a:avLst/>
          </a:prstGeom>
          <a:solidFill>
            <a:srgbClr val="B8927F"/>
          </a:solidFill>
          <a:ln/>
        </p:spPr>
      </p:sp>
      <p:sp>
        <p:nvSpPr>
          <p:cNvPr id="21" name="Text 19"/>
          <p:cNvSpPr/>
          <p:nvPr/>
        </p:nvSpPr>
        <p:spPr>
          <a:xfrm>
            <a:off x="1644777" y="2057400"/>
            <a:ext cx="512064" cy="512064"/>
          </a:xfrm>
          <a:prstGeom prst="rect">
            <a:avLst/>
          </a:prstGeom>
          <a:noFill/>
          <a:ln/>
        </p:spPr>
        <p:txBody>
          <a:bodyPr wrap="square" rtlCol="0" anchor="ctr"/>
          <a:lstStyle/>
          <a:p>
            <a:pPr marL="0" indent="0" algn="ctr">
              <a:buNone/>
            </a:pPr>
            <a:r>
              <a:rPr lang="en-US" sz="1500" b="1" dirty="0">
                <a:solidFill>
                  <a:srgbClr val="2E4947"/>
                </a:solidFill>
                <a:latin typeface="Arial" pitchFamily="34" charset="0"/>
                <a:ea typeface="Arial" pitchFamily="34" charset="-122"/>
                <a:cs typeface="Arial" pitchFamily="34" charset="-120"/>
              </a:rPr>
              <a:t>4</a:t>
            </a:r>
            <a:endParaRPr lang="en-US" sz="1500" dirty="0"/>
          </a:p>
        </p:txBody>
      </p:sp>
      <p:sp>
        <p:nvSpPr>
          <p:cNvPr id="22" name="Text 20"/>
          <p:cNvSpPr/>
          <p:nvPr/>
        </p:nvSpPr>
        <p:spPr>
          <a:xfrm>
            <a:off x="777240" y="2697480"/>
            <a:ext cx="2247138" cy="685800"/>
          </a:xfrm>
          <a:prstGeom prst="rect">
            <a:avLst/>
          </a:prstGeom>
          <a:noFill/>
          <a:ln/>
        </p:spPr>
        <p:txBody>
          <a:bodyPr wrap="square" rtlCol="0" anchor="ctr"/>
          <a:lstStyle/>
          <a:p>
            <a:pPr marL="0" indent="0" algn="ctr">
              <a:lnSpc>
                <a:spcPct val="120000"/>
              </a:lnSpc>
              <a:buNone/>
            </a:pPr>
            <a:r>
              <a:rPr lang="en-US" sz="2200" b="1" dirty="0">
                <a:solidFill>
                  <a:srgbClr val="FFFFFF"/>
                </a:solidFill>
                <a:latin typeface="Arial" pitchFamily="34" charset="0"/>
                <a:ea typeface="Arial" pitchFamily="34" charset="-122"/>
                <a:cs typeface="Arial" pitchFamily="34" charset="-120"/>
              </a:rPr>
              <a:t>אבחנה שגויה מתמשכת</a:t>
            </a:r>
            <a:endParaRPr lang="en-US" sz="2200" dirty="0"/>
          </a:p>
        </p:txBody>
      </p:sp>
      <p:sp>
        <p:nvSpPr>
          <p:cNvPr id="23" name="Text 21"/>
          <p:cNvSpPr/>
          <p:nvPr/>
        </p:nvSpPr>
        <p:spPr>
          <a:xfrm>
            <a:off x="822960" y="3474720"/>
            <a:ext cx="2155698" cy="1965960"/>
          </a:xfrm>
          <a:prstGeom prst="rect">
            <a:avLst/>
          </a:prstGeom>
          <a:noFill/>
          <a:ln/>
        </p:spPr>
        <p:txBody>
          <a:bodyPr wrap="square" rtlCol="0" anchor="ctr"/>
          <a:lstStyle/>
          <a:p>
            <a:pPr algn="r" rtl="1">
              <a:lnSpc>
                <a:spcPct val="135000"/>
              </a:lnSpc>
            </a:pPr>
            <a:r>
              <a:rPr lang="he-IL" sz="1050" dirty="0">
                <a:solidFill>
                  <a:srgbClr val="E4EAE9"/>
                </a:solidFill>
                <a:latin typeface="Arial" pitchFamily="34" charset="0"/>
                <a:ea typeface="Arial" pitchFamily="34" charset="-122"/>
                <a:cs typeface="Arial" pitchFamily="34" charset="-120"/>
              </a:rPr>
              <a:t>כשמתברר שהטיפול אינו תואם את המצב הקליני, על הרופא לעצור, לבחון מחדש ולנקוט צעדים: לא להמשיך באותה דרך.</a:t>
            </a:r>
          </a:p>
        </p:txBody>
      </p:sp>
    </p:spTree>
    <p:extLst>
      <p:ext uri="{BB962C8B-B14F-4D97-AF65-F5344CB8AC3E}">
        <p14:creationId xmlns:p14="http://schemas.microsoft.com/office/powerpoint/2010/main" val="1408144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marL="0" indent="0" algn="r" rtl="1">
              <a:buNone/>
            </a:pPr>
            <a:r>
              <a:rPr lang="he-IL" sz="3000" b="1" dirty="0" smtClean="0">
                <a:solidFill>
                  <a:srgbClr val="3C6360"/>
                </a:solidFill>
                <a:latin typeface="Arial" pitchFamily="34" charset="0"/>
                <a:ea typeface="Arial" pitchFamily="34" charset="-122"/>
                <a:cs typeface="Arial" pitchFamily="34" charset="-120"/>
              </a:rPr>
              <a:t>דוגמא לפס"ד </a:t>
            </a:r>
            <a:r>
              <a:rPr lang="en-US" sz="3000" b="1" dirty="0" err="1" smtClean="0">
                <a:solidFill>
                  <a:srgbClr val="3C6360"/>
                </a:solidFill>
                <a:latin typeface="Arial" pitchFamily="34" charset="0"/>
                <a:ea typeface="Arial" pitchFamily="34" charset="-122"/>
                <a:cs typeface="Arial" pitchFamily="34" charset="-120"/>
              </a:rPr>
              <a:t>איחור</a:t>
            </a:r>
            <a:r>
              <a:rPr lang="en-US" sz="3000" b="1" dirty="0" smtClean="0">
                <a:solidFill>
                  <a:srgbClr val="3C6360"/>
                </a:solidFill>
                <a:latin typeface="Arial" pitchFamily="34" charset="0"/>
                <a:ea typeface="Arial" pitchFamily="34" charset="-122"/>
                <a:cs typeface="Arial" pitchFamily="34" charset="-120"/>
              </a:rPr>
              <a:t> </a:t>
            </a:r>
            <a:r>
              <a:rPr lang="en-US" sz="3000" b="1" dirty="0">
                <a:solidFill>
                  <a:srgbClr val="3C6360"/>
                </a:solidFill>
                <a:latin typeface="Arial" pitchFamily="34" charset="0"/>
                <a:ea typeface="Arial" pitchFamily="34" charset="-122"/>
                <a:cs typeface="Arial" pitchFamily="34" charset="-120"/>
              </a:rPr>
              <a:t>באבחון תסחיף ריאתי</a:t>
            </a:r>
            <a:endParaRPr lang="en-US" sz="3000" dirty="0"/>
          </a:p>
        </p:txBody>
      </p:sp>
      <p:sp>
        <p:nvSpPr>
          <p:cNvPr id="3" name="Text 1"/>
          <p:cNvSpPr/>
          <p:nvPr/>
        </p:nvSpPr>
        <p:spPr>
          <a:xfrm>
            <a:off x="640080" y="1097280"/>
            <a:ext cx="10908792" cy="457200"/>
          </a:xfrm>
          <a:prstGeom prst="rect">
            <a:avLst/>
          </a:prstGeom>
          <a:noFill/>
          <a:ln/>
        </p:spPr>
        <p:txBody>
          <a:bodyPr wrap="square" rtlCol="0" anchor="ctr"/>
          <a:lstStyle/>
          <a:p>
            <a:pPr marL="0" indent="0" algn="r" rtl="1">
              <a:buNone/>
            </a:pPr>
            <a:r>
              <a:rPr lang="en-US" sz="2500" b="1" dirty="0" err="1">
                <a:solidFill>
                  <a:srgbClr val="B5654A"/>
                </a:solidFill>
                <a:latin typeface="Arial" pitchFamily="34" charset="0"/>
                <a:ea typeface="Arial" pitchFamily="34" charset="-122"/>
                <a:cs typeface="Arial" pitchFamily="34" charset="-120"/>
              </a:rPr>
              <a:t>ת"א</a:t>
            </a:r>
            <a:r>
              <a:rPr lang="en-US" sz="2500" b="1" dirty="0">
                <a:solidFill>
                  <a:srgbClr val="B5654A"/>
                </a:solidFill>
                <a:latin typeface="Arial" pitchFamily="34" charset="0"/>
                <a:ea typeface="Arial" pitchFamily="34" charset="-122"/>
                <a:cs typeface="Arial" pitchFamily="34" charset="-120"/>
              </a:rPr>
              <a:t> </a:t>
            </a:r>
            <a:r>
              <a:rPr lang="en-US" sz="2500" b="1" dirty="0" smtClean="0">
                <a:solidFill>
                  <a:srgbClr val="B5654A"/>
                </a:solidFill>
                <a:latin typeface="Arial" pitchFamily="34" charset="0"/>
                <a:ea typeface="Arial" pitchFamily="34" charset="-122"/>
                <a:cs typeface="Arial" pitchFamily="34" charset="-120"/>
              </a:rPr>
              <a:t>25471-07-16</a:t>
            </a:r>
            <a:r>
              <a:rPr lang="he-IL" sz="2500" b="1" dirty="0" smtClean="0">
                <a:solidFill>
                  <a:srgbClr val="B5654A"/>
                </a:solidFill>
                <a:latin typeface="Arial" pitchFamily="34" charset="0"/>
                <a:ea typeface="Arial" pitchFamily="34" charset="-122"/>
                <a:cs typeface="Arial" pitchFamily="34" charset="-120"/>
              </a:rPr>
              <a:t> </a:t>
            </a:r>
            <a:r>
              <a:rPr lang="en-US" sz="2500" b="1" dirty="0" err="1" smtClean="0">
                <a:solidFill>
                  <a:srgbClr val="B5654A"/>
                </a:solidFill>
                <a:latin typeface="Arial" pitchFamily="34" charset="0"/>
                <a:ea typeface="Arial" pitchFamily="34" charset="-122"/>
                <a:cs typeface="Arial" pitchFamily="34" charset="-120"/>
              </a:rPr>
              <a:t>פלוני</a:t>
            </a:r>
            <a:r>
              <a:rPr lang="en-US" sz="2500" b="1" dirty="0" smtClean="0">
                <a:solidFill>
                  <a:srgbClr val="B5654A"/>
                </a:solidFill>
                <a:latin typeface="Arial" pitchFamily="34" charset="0"/>
                <a:ea typeface="Arial" pitchFamily="34" charset="-122"/>
                <a:cs typeface="Arial" pitchFamily="34" charset="-120"/>
              </a:rPr>
              <a:t> </a:t>
            </a:r>
            <a:r>
              <a:rPr lang="en-US" sz="2500" b="1" dirty="0">
                <a:solidFill>
                  <a:srgbClr val="B5654A"/>
                </a:solidFill>
                <a:latin typeface="Arial" pitchFamily="34" charset="0"/>
                <a:ea typeface="Arial" pitchFamily="34" charset="-122"/>
                <a:cs typeface="Arial" pitchFamily="34" charset="-120"/>
              </a:rPr>
              <a:t>נ' </a:t>
            </a:r>
            <a:r>
              <a:rPr lang="en-US" sz="2500" b="1" dirty="0" err="1">
                <a:solidFill>
                  <a:srgbClr val="B5654A"/>
                </a:solidFill>
                <a:latin typeface="Arial" pitchFamily="34" charset="0"/>
                <a:ea typeface="Arial" pitchFamily="34" charset="-122"/>
                <a:cs typeface="Arial" pitchFamily="34" charset="-120"/>
              </a:rPr>
              <a:t>מדינת</a:t>
            </a:r>
            <a:r>
              <a:rPr lang="en-US" sz="2500" b="1" dirty="0">
                <a:solidFill>
                  <a:srgbClr val="B5654A"/>
                </a:solidFill>
                <a:latin typeface="Arial" pitchFamily="34" charset="0"/>
                <a:ea typeface="Arial" pitchFamily="34" charset="-122"/>
                <a:cs typeface="Arial" pitchFamily="34" charset="-120"/>
              </a:rPr>
              <a:t> </a:t>
            </a:r>
            <a:r>
              <a:rPr lang="en-US" sz="2500" b="1" dirty="0" err="1" smtClean="0">
                <a:solidFill>
                  <a:srgbClr val="B5654A"/>
                </a:solidFill>
                <a:latin typeface="Arial" pitchFamily="34" charset="0"/>
                <a:ea typeface="Arial" pitchFamily="34" charset="-122"/>
                <a:cs typeface="Arial" pitchFamily="34" charset="-120"/>
              </a:rPr>
              <a:t>ישראל</a:t>
            </a:r>
            <a:endParaRPr lang="en-US" sz="2500" dirty="0"/>
          </a:p>
        </p:txBody>
      </p:sp>
      <p:sp>
        <p:nvSpPr>
          <p:cNvPr id="4" name="Shape 2"/>
          <p:cNvSpPr/>
          <p:nvPr/>
        </p:nvSpPr>
        <p:spPr>
          <a:xfrm>
            <a:off x="640080" y="1737360"/>
            <a:ext cx="10908792" cy="1508760"/>
          </a:xfrm>
          <a:prstGeom prst="roundRect">
            <a:avLst>
              <a:gd name="adj" fmla="val 7273"/>
            </a:avLst>
          </a:prstGeom>
          <a:solidFill>
            <a:srgbClr val="F7F5F0"/>
          </a:solidFill>
          <a:ln/>
          <a:effectLst>
            <a:outerShdw blurRad="76200" dist="25400" dir="5400000" algn="bl" rotWithShape="0">
              <a:srgbClr val="000000">
                <a:alpha val="10000"/>
              </a:srgbClr>
            </a:outerShdw>
          </a:effectLst>
        </p:spPr>
      </p:sp>
      <p:sp>
        <p:nvSpPr>
          <p:cNvPr id="5" name="Text 3"/>
          <p:cNvSpPr/>
          <p:nvPr/>
        </p:nvSpPr>
        <p:spPr>
          <a:xfrm>
            <a:off x="914400" y="1920240"/>
            <a:ext cx="10360152" cy="365760"/>
          </a:xfrm>
          <a:prstGeom prst="rect">
            <a:avLst/>
          </a:prstGeom>
          <a:noFill/>
          <a:ln/>
        </p:spPr>
        <p:txBody>
          <a:bodyPr wrap="square" rtlCol="0" anchor="ctr"/>
          <a:lstStyle/>
          <a:p>
            <a:pPr marL="0" indent="0" algn="r" rtl="1">
              <a:buNone/>
            </a:pPr>
            <a:r>
              <a:rPr lang="en-US" sz="2500" b="1" dirty="0" err="1" smtClean="0">
                <a:solidFill>
                  <a:srgbClr val="3C6360"/>
                </a:solidFill>
                <a:latin typeface="Arial" pitchFamily="34" charset="0"/>
                <a:ea typeface="Arial" pitchFamily="34" charset="-122"/>
                <a:cs typeface="Arial" pitchFamily="34" charset="-120"/>
              </a:rPr>
              <a:t>העובדות</a:t>
            </a:r>
            <a:r>
              <a:rPr lang="en-US" sz="2500" b="1" dirty="0" smtClean="0">
                <a:solidFill>
                  <a:srgbClr val="3C6360"/>
                </a:solidFill>
                <a:latin typeface="Arial" pitchFamily="34" charset="0"/>
                <a:ea typeface="Arial" pitchFamily="34" charset="-122"/>
                <a:cs typeface="Arial" pitchFamily="34" charset="-120"/>
              </a:rPr>
              <a:t>:</a:t>
            </a:r>
            <a:endParaRPr lang="en-US" sz="2500" dirty="0"/>
          </a:p>
        </p:txBody>
      </p:sp>
      <p:sp>
        <p:nvSpPr>
          <p:cNvPr id="6" name="Text 4"/>
          <p:cNvSpPr/>
          <p:nvPr/>
        </p:nvSpPr>
        <p:spPr>
          <a:xfrm>
            <a:off x="914400" y="2489662"/>
            <a:ext cx="10360152" cy="822960"/>
          </a:xfrm>
          <a:prstGeom prst="rect">
            <a:avLst/>
          </a:prstGeom>
          <a:noFill/>
          <a:ln/>
        </p:spPr>
        <p:txBody>
          <a:bodyPr wrap="square" rtlCol="0" anchor="ctr"/>
          <a:lstStyle/>
          <a:p>
            <a:pPr algn="r" rtl="1">
              <a:lnSpc>
                <a:spcPct val="135000"/>
              </a:lnSpc>
            </a:pPr>
            <a:r>
              <a:rPr lang="he-IL" sz="2500" dirty="0" smtClean="0">
                <a:latin typeface="David" panose="020E0502060401010101" pitchFamily="34" charset="-79"/>
                <a:cs typeface="David" panose="020E0502060401010101" pitchFamily="34" charset="-79"/>
              </a:rPr>
              <a:t>בת 63, כאבי </a:t>
            </a:r>
            <a:r>
              <a:rPr lang="he-IL" sz="2500" dirty="0">
                <a:latin typeface="David" panose="020E0502060401010101" pitchFamily="34" charset="-79"/>
                <a:cs typeface="David" panose="020E0502060401010101" pitchFamily="34" charset="-79"/>
              </a:rPr>
              <a:t>בטן, דופק מהיר, קוצר נשימה </a:t>
            </a:r>
            <a:r>
              <a:rPr lang="he-IL" sz="2500" dirty="0">
                <a:latin typeface="David" panose="020E0502060401010101" pitchFamily="34" charset="-79"/>
                <a:cs typeface="David" panose="020E0502060401010101" pitchFamily="34" charset="-79"/>
              </a:rPr>
              <a:t>וריווי חמצן נמוך</a:t>
            </a:r>
            <a:r>
              <a:rPr lang="he-IL" sz="2500" dirty="0">
                <a:latin typeface="David" panose="020E0502060401010101" pitchFamily="34" charset="-79"/>
                <a:cs typeface="David" panose="020E0502060401010101" pitchFamily="34" charset="-79"/>
              </a:rPr>
              <a:t>. </a:t>
            </a:r>
            <a:r>
              <a:rPr lang="he-IL" sz="2500" dirty="0" smtClean="0">
                <a:latin typeface="David" panose="020E0502060401010101" pitchFamily="34" charset="-79"/>
                <a:cs typeface="David" panose="020E0502060401010101" pitchFamily="34" charset="-79"/>
              </a:rPr>
              <a:t>התסמינים </a:t>
            </a:r>
            <a:r>
              <a:rPr lang="he-IL" sz="2500" dirty="0">
                <a:latin typeface="David" panose="020E0502060401010101" pitchFamily="34" charset="-79"/>
                <a:cs typeface="David" panose="020E0502060401010101" pitchFamily="34" charset="-79"/>
              </a:rPr>
              <a:t>יוחסו לאסתמה ולבעיה </a:t>
            </a:r>
            <a:r>
              <a:rPr lang="he-IL" sz="2500" dirty="0" err="1">
                <a:latin typeface="David" panose="020E0502060401010101" pitchFamily="34" charset="-79"/>
                <a:cs typeface="David" panose="020E0502060401010101" pitchFamily="34" charset="-79"/>
              </a:rPr>
              <a:t>בטנית</a:t>
            </a:r>
            <a:r>
              <a:rPr lang="he-IL" sz="2500" dirty="0">
                <a:latin typeface="David" panose="020E0502060401010101" pitchFamily="34" charset="-79"/>
                <a:cs typeface="David" panose="020E0502060401010101" pitchFamily="34" charset="-79"/>
              </a:rPr>
              <a:t> ניתוח לכריתת כיס מרה שעברה כחצי שנה לפני כן. </a:t>
            </a:r>
          </a:p>
          <a:p>
            <a:pPr algn="r" rtl="1">
              <a:lnSpc>
                <a:spcPct val="135000"/>
              </a:lnSpc>
            </a:pPr>
            <a:r>
              <a:rPr lang="he-IL" sz="2500" dirty="0" smtClean="0">
                <a:latin typeface="David" panose="020E0502060401010101" pitchFamily="34" charset="-79"/>
                <a:cs typeface="David" panose="020E0502060401010101" pitchFamily="34" charset="-79"/>
              </a:rPr>
              <a:t> </a:t>
            </a:r>
            <a:endParaRPr lang="en-US" sz="2500" dirty="0">
              <a:latin typeface="David" panose="020E0502060401010101" pitchFamily="34" charset="-79"/>
              <a:cs typeface="David" panose="020E0502060401010101" pitchFamily="34" charset="-79"/>
            </a:endParaRPr>
          </a:p>
        </p:txBody>
      </p:sp>
      <p:sp>
        <p:nvSpPr>
          <p:cNvPr id="8" name="Text 6"/>
          <p:cNvSpPr/>
          <p:nvPr/>
        </p:nvSpPr>
        <p:spPr>
          <a:xfrm>
            <a:off x="914400" y="3566160"/>
            <a:ext cx="10360152" cy="1600200"/>
          </a:xfrm>
          <a:prstGeom prst="rect">
            <a:avLst/>
          </a:prstGeom>
          <a:noFill/>
          <a:ln/>
        </p:spPr>
        <p:txBody>
          <a:bodyPr wrap="square" rtlCol="0" anchor="ctr"/>
          <a:lstStyle/>
          <a:p>
            <a:pPr marL="0" indent="0" algn="r" rtl="1">
              <a:buNone/>
            </a:pPr>
            <a:endParaRPr lang="en-US" sz="2500" dirty="0"/>
          </a:p>
        </p:txBody>
      </p:sp>
      <p:sp>
        <p:nvSpPr>
          <p:cNvPr id="9" name="Text 7"/>
          <p:cNvSpPr/>
          <p:nvPr/>
        </p:nvSpPr>
        <p:spPr>
          <a:xfrm>
            <a:off x="914400" y="3977640"/>
            <a:ext cx="10360152" cy="1097280"/>
          </a:xfrm>
          <a:prstGeom prst="rect">
            <a:avLst/>
          </a:prstGeom>
          <a:noFill/>
          <a:ln/>
        </p:spPr>
        <p:txBody>
          <a:bodyPr wrap="square" rtlCol="0" anchor="ctr"/>
          <a:lstStyle/>
          <a:p>
            <a:pPr marL="0" indent="0" algn="r" rtl="1">
              <a:lnSpc>
                <a:spcPct val="140000"/>
              </a:lnSpc>
              <a:buNone/>
            </a:pPr>
            <a:endParaRPr lang="en-US" sz="2500" dirty="0">
              <a:solidFill>
                <a:schemeClr val="bg1"/>
              </a:solidFill>
            </a:endParaRPr>
          </a:p>
        </p:txBody>
      </p:sp>
      <p:sp>
        <p:nvSpPr>
          <p:cNvPr id="10" name="Shape 8"/>
          <p:cNvSpPr/>
          <p:nvPr/>
        </p:nvSpPr>
        <p:spPr>
          <a:xfrm>
            <a:off x="815084" y="3425719"/>
            <a:ext cx="10908792" cy="2837921"/>
          </a:xfrm>
          <a:prstGeom prst="roundRect">
            <a:avLst>
              <a:gd name="adj" fmla="val 10000"/>
            </a:avLst>
          </a:prstGeom>
          <a:solidFill>
            <a:srgbClr val="B8927F"/>
          </a:solidFill>
          <a:ln/>
        </p:spPr>
      </p:sp>
      <p:sp>
        <p:nvSpPr>
          <p:cNvPr id="11" name="Text 9"/>
          <p:cNvSpPr/>
          <p:nvPr/>
        </p:nvSpPr>
        <p:spPr>
          <a:xfrm>
            <a:off x="914400" y="5349240"/>
            <a:ext cx="10634472" cy="914400"/>
          </a:xfrm>
          <a:prstGeom prst="rect">
            <a:avLst/>
          </a:prstGeom>
          <a:noFill/>
          <a:ln/>
        </p:spPr>
        <p:txBody>
          <a:bodyPr wrap="square" rtlCol="0" anchor="ctr"/>
          <a:lstStyle/>
          <a:p>
            <a:pPr algn="r" rtl="1">
              <a:lnSpc>
                <a:spcPct val="140000"/>
              </a:lnSpc>
            </a:pPr>
            <a:r>
              <a:rPr lang="he-IL" sz="2600" b="1" dirty="0" smtClean="0">
                <a:solidFill>
                  <a:srgbClr val="2E4947"/>
                </a:solidFill>
                <a:latin typeface="Arial" pitchFamily="34" charset="0"/>
                <a:ea typeface="Arial" pitchFamily="34" charset="-122"/>
                <a:cs typeface="Arial" pitchFamily="34" charset="-120"/>
              </a:rPr>
              <a:t>פסק דין: </a:t>
            </a:r>
            <a:r>
              <a:rPr lang="en-US" sz="2600" b="1" dirty="0" smtClean="0">
                <a:solidFill>
                  <a:srgbClr val="2E4947"/>
                </a:solidFill>
                <a:latin typeface="Arial" pitchFamily="34" charset="0"/>
                <a:ea typeface="Arial" pitchFamily="34" charset="-122"/>
                <a:cs typeface="Arial" pitchFamily="34" charset="-120"/>
              </a:rPr>
              <a:t>605,000</a:t>
            </a:r>
            <a:r>
              <a:rPr lang="he-IL" sz="2800" b="1" dirty="0" smtClean="0">
                <a:solidFill>
                  <a:srgbClr val="B8927F"/>
                </a:solidFill>
                <a:latin typeface="Arial" pitchFamily="34" charset="0"/>
                <a:ea typeface="Arial" pitchFamily="34" charset="-122"/>
                <a:cs typeface="Arial" pitchFamily="34" charset="-120"/>
              </a:rPr>
              <a:t> </a:t>
            </a:r>
            <a:r>
              <a:rPr lang="en-US" sz="2800" b="1" dirty="0" smtClean="0">
                <a:solidFill>
                  <a:srgbClr val="2E4947"/>
                </a:solidFill>
                <a:latin typeface="Arial" pitchFamily="34" charset="0"/>
                <a:ea typeface="Arial" pitchFamily="34" charset="-122"/>
                <a:cs typeface="Arial" pitchFamily="34" charset="-120"/>
              </a:rPr>
              <a:t>₪</a:t>
            </a:r>
            <a:r>
              <a:rPr lang="he-IL" sz="2800" b="1" dirty="0" smtClean="0">
                <a:solidFill>
                  <a:srgbClr val="2E4947"/>
                </a:solidFill>
                <a:latin typeface="Arial" pitchFamily="34" charset="0"/>
                <a:ea typeface="Arial" pitchFamily="34" charset="-122"/>
                <a:cs typeface="Arial" pitchFamily="34" charset="-120"/>
              </a:rPr>
              <a:t> </a:t>
            </a:r>
            <a:r>
              <a:rPr lang="he-IL" sz="2800" dirty="0" smtClean="0">
                <a:solidFill>
                  <a:schemeClr val="bg1"/>
                </a:solidFill>
              </a:rPr>
              <a:t>הצטברות </a:t>
            </a:r>
            <a:r>
              <a:rPr lang="he-IL" sz="2800" dirty="0">
                <a:solidFill>
                  <a:schemeClr val="bg1"/>
                </a:solidFill>
              </a:rPr>
              <a:t>הסימנים חייבה לכלול תסחיף ריאתי באבחנה המבדלת ולבצע בדיקות בסיסיות: צילום חזה, אק"ג ו-</a:t>
            </a:r>
            <a:r>
              <a:rPr lang="en-US" sz="2800" dirty="0">
                <a:solidFill>
                  <a:schemeClr val="bg1"/>
                </a:solidFill>
              </a:rPr>
              <a:t>D-Dimer. </a:t>
            </a:r>
            <a:endParaRPr lang="he-IL" sz="2800" dirty="0">
              <a:solidFill>
                <a:schemeClr val="bg1"/>
              </a:solidFill>
            </a:endParaRPr>
          </a:p>
          <a:p>
            <a:pPr algn="r" rtl="1">
              <a:lnSpc>
                <a:spcPct val="140000"/>
              </a:lnSpc>
            </a:pPr>
            <a:endParaRPr lang="en-US" sz="2800" dirty="0">
              <a:solidFill>
                <a:schemeClr val="bg1"/>
              </a:solidFill>
            </a:endParaRPr>
          </a:p>
          <a:p>
            <a:pPr algn="r" rtl="1"/>
            <a:endParaRPr lang="en-US" sz="2800" dirty="0"/>
          </a:p>
          <a:p>
            <a:pPr marL="0" indent="0" algn="r" rtl="1">
              <a:buNone/>
            </a:pPr>
            <a:r>
              <a:rPr lang="en-US" sz="2600" b="1" dirty="0" smtClean="0">
                <a:solidFill>
                  <a:srgbClr val="2E4947"/>
                </a:solidFill>
                <a:latin typeface="Arial" pitchFamily="34" charset="0"/>
                <a:ea typeface="Arial" pitchFamily="34" charset="-122"/>
                <a:cs typeface="Arial" pitchFamily="34" charset="-120"/>
              </a:rPr>
              <a:t> </a:t>
            </a:r>
            <a:endParaRPr lang="en-US" sz="2600" dirty="0"/>
          </a:p>
        </p:txBody>
      </p:sp>
      <p:sp>
        <p:nvSpPr>
          <p:cNvPr id="12" name="Text 10"/>
          <p:cNvSpPr/>
          <p:nvPr/>
        </p:nvSpPr>
        <p:spPr>
          <a:xfrm>
            <a:off x="4023360" y="5349240"/>
            <a:ext cx="7159752" cy="914400"/>
          </a:xfrm>
          <a:prstGeom prst="rect">
            <a:avLst/>
          </a:prstGeom>
          <a:noFill/>
          <a:ln/>
        </p:spPr>
        <p:txBody>
          <a:bodyPr wrap="square" rtlCol="0" anchor="ctr"/>
          <a:lstStyle/>
          <a:p>
            <a:pPr marL="0" indent="0" algn="r" rtl="1">
              <a:buNone/>
            </a:pPr>
            <a:endParaRPr lang="en-US" sz="1300" dirty="0"/>
          </a:p>
        </p:txBody>
      </p:sp>
    </p:spTree>
    <p:extLst>
      <p:ext uri="{BB962C8B-B14F-4D97-AF65-F5344CB8AC3E}">
        <p14:creationId xmlns:p14="http://schemas.microsoft.com/office/powerpoint/2010/main" val="3800480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op-accent">
            <a:extLst>
              <a:ext uri="{FF2B5EF4-FFF2-40B4-BE49-F238E27FC236}">
                <a16:creationId xmlns:a16="http://schemas.microsoft.com/office/drawing/2014/main" xmlns="" id="{FEAA63ED-554D-4476-94B4-AFC80309EB92}"/>
              </a:ext>
            </a:extLst>
          </p:cNvPr>
          <p:cNvSpPr>
            <a:spLocks noGrp="1"/>
          </p:cNvSpPr>
          <p:nvPr/>
        </p:nvSpPr>
        <p:spPr>
          <a:xfrm>
            <a:off x="0" y="0"/>
            <a:ext cx="12192000" cy="152400"/>
          </a:xfrm>
          <a:prstGeom prst="rect">
            <a:avLst/>
          </a:prstGeom>
          <a:solidFill>
            <a:srgbClr val="D7A928"/>
          </a:solidFill>
          <a:ln w="0">
            <a:noFill/>
            <a:prstDash val="solid"/>
          </a:ln>
        </p:spPr>
      </p:sp>
      <p:sp>
        <p:nvSpPr>
          <p:cNvPr id="2" name="case-number">
            <a:extLst>
              <a:ext uri="{FF2B5EF4-FFF2-40B4-BE49-F238E27FC236}">
                <a16:creationId xmlns:a16="http://schemas.microsoft.com/office/drawing/2014/main" xmlns="" id="{BEE8A072-534B-4CAA-AE21-2327F8AD8662}"/>
              </a:ext>
            </a:extLst>
          </p:cNvPr>
          <p:cNvSpPr>
            <a:spLocks noGrp="1"/>
          </p:cNvSpPr>
          <p:nvPr/>
        </p:nvSpPr>
        <p:spPr>
          <a:xfrm>
            <a:off x="666750" y="409575"/>
            <a:ext cx="10858500" cy="323850"/>
          </a:xfrm>
          <a:prstGeom prst="rect">
            <a:avLst/>
          </a:prstGeom>
          <a:noFill/>
          <a:ln w="0">
            <a:noFill/>
            <a:prstDash val="solid"/>
          </a:ln>
        </p:spPr>
        <p:txBody>
          <a:bodyPr/>
          <a:lstStyle/>
          <a:p>
            <a:pPr algn="r" rtl="1">
              <a:defRPr sz="1500" b="1">
                <a:solidFill>
                  <a:srgbClr val="D7A928"/>
                </a:solidFill>
              </a:defRPr>
            </a:pPr>
            <a:r>
              <a:rPr sz="1500" b="1">
                <a:solidFill>
                  <a:srgbClr val="D7A928"/>
                </a:solidFill>
              </a:rPr>
              <a:t>ע״א 2509/98 תרצה גיל נ׳ קופת חולים של ההסתדרות הכללית, פ״ד נד(2) 38 (2000)</a:t>
            </a:r>
          </a:p>
        </p:txBody>
      </p:sp>
      <p:sp>
        <p:nvSpPr>
          <p:cNvPr id="3" name="title">
            <a:extLst>
              <a:ext uri="{FF2B5EF4-FFF2-40B4-BE49-F238E27FC236}">
                <a16:creationId xmlns:a16="http://schemas.microsoft.com/office/drawing/2014/main" xmlns="" id="{55C5B2F4-5E67-411A-99D6-82D31FA31B7E}"/>
              </a:ext>
            </a:extLst>
          </p:cNvPr>
          <p:cNvSpPr>
            <a:spLocks noGrp="1"/>
          </p:cNvSpPr>
          <p:nvPr/>
        </p:nvSpPr>
        <p:spPr>
          <a:xfrm>
            <a:off x="666750" y="781050"/>
            <a:ext cx="10858500" cy="533400"/>
          </a:xfrm>
          <a:prstGeom prst="rect">
            <a:avLst/>
          </a:prstGeom>
          <a:noFill/>
          <a:ln w="0">
            <a:noFill/>
            <a:prstDash val="solid"/>
          </a:ln>
        </p:spPr>
        <p:txBody>
          <a:bodyPr/>
          <a:lstStyle/>
          <a:p>
            <a:pPr algn="r" rtl="1">
              <a:defRPr sz="2925" b="1">
                <a:solidFill>
                  <a:srgbClr val="244A47"/>
                </a:solidFill>
              </a:defRPr>
            </a:pPr>
            <a:r>
              <a:rPr sz="2925" b="1" dirty="0" err="1">
                <a:solidFill>
                  <a:srgbClr val="244A47"/>
                </a:solidFill>
              </a:rPr>
              <a:t>גיל</a:t>
            </a:r>
            <a:r>
              <a:rPr sz="2925" b="1" dirty="0">
                <a:solidFill>
                  <a:srgbClr val="244A47"/>
                </a:solidFill>
              </a:rPr>
              <a:t>: </a:t>
            </a:r>
            <a:r>
              <a:rPr sz="2925" b="1" dirty="0" err="1">
                <a:solidFill>
                  <a:srgbClr val="244A47"/>
                </a:solidFill>
              </a:rPr>
              <a:t>המיגרנה</a:t>
            </a:r>
            <a:r>
              <a:rPr sz="2925" b="1" dirty="0">
                <a:solidFill>
                  <a:srgbClr val="244A47"/>
                </a:solidFill>
              </a:rPr>
              <a:t> </a:t>
            </a:r>
            <a:r>
              <a:rPr sz="2925" b="1" dirty="0" err="1">
                <a:solidFill>
                  <a:srgbClr val="244A47"/>
                </a:solidFill>
              </a:rPr>
              <a:t>הסתירה</a:t>
            </a:r>
            <a:r>
              <a:rPr sz="2925" b="1" dirty="0">
                <a:solidFill>
                  <a:srgbClr val="244A47"/>
                </a:solidFill>
              </a:rPr>
              <a:t> </a:t>
            </a:r>
            <a:r>
              <a:rPr sz="2925" b="1" dirty="0" err="1">
                <a:solidFill>
                  <a:srgbClr val="244A47"/>
                </a:solidFill>
              </a:rPr>
              <a:t>גידול</a:t>
            </a:r>
            <a:r>
              <a:rPr sz="2925" b="1" dirty="0">
                <a:solidFill>
                  <a:srgbClr val="244A47"/>
                </a:solidFill>
              </a:rPr>
              <a:t> </a:t>
            </a:r>
            <a:r>
              <a:rPr sz="2925" b="1" dirty="0" err="1">
                <a:solidFill>
                  <a:srgbClr val="244A47"/>
                </a:solidFill>
              </a:rPr>
              <a:t>מוחי</a:t>
            </a:r>
            <a:endParaRPr sz="2925" b="1" dirty="0">
              <a:solidFill>
                <a:srgbClr val="244A47"/>
              </a:solidFill>
            </a:endParaRPr>
          </a:p>
        </p:txBody>
      </p:sp>
      <p:sp>
        <p:nvSpPr>
          <p:cNvPr id="4" name="subtitle">
            <a:extLst>
              <a:ext uri="{FF2B5EF4-FFF2-40B4-BE49-F238E27FC236}">
                <a16:creationId xmlns:a16="http://schemas.microsoft.com/office/drawing/2014/main" xmlns="" id="{F3DB89D4-31EB-40B9-9254-4419EF5DDCBB}"/>
              </a:ext>
            </a:extLst>
          </p:cNvPr>
          <p:cNvSpPr>
            <a:spLocks noGrp="1"/>
          </p:cNvSpPr>
          <p:nvPr/>
        </p:nvSpPr>
        <p:spPr>
          <a:xfrm>
            <a:off x="666750" y="1381125"/>
            <a:ext cx="10858500" cy="342900"/>
          </a:xfrm>
          <a:prstGeom prst="rect">
            <a:avLst/>
          </a:prstGeom>
          <a:noFill/>
          <a:ln w="0">
            <a:noFill/>
            <a:prstDash val="solid"/>
          </a:ln>
        </p:spPr>
        <p:txBody>
          <a:bodyPr/>
          <a:lstStyle/>
          <a:p>
            <a:pPr algn="r" rtl="1">
              <a:defRPr sz="1500" b="0">
                <a:solidFill>
                  <a:srgbClr val="5D6866"/>
                </a:solidFill>
              </a:defRPr>
            </a:pPr>
            <a:r>
              <a:rPr sz="1500" b="0" dirty="0" err="1">
                <a:solidFill>
                  <a:srgbClr val="5D6866"/>
                </a:solidFill>
              </a:rPr>
              <a:t>אפזיה</a:t>
            </a:r>
            <a:r>
              <a:rPr sz="1500" b="0" dirty="0">
                <a:solidFill>
                  <a:srgbClr val="5D6866"/>
                </a:solidFill>
              </a:rPr>
              <a:t> </a:t>
            </a:r>
            <a:r>
              <a:rPr sz="1500" b="0" dirty="0" err="1">
                <a:solidFill>
                  <a:srgbClr val="5D6866"/>
                </a:solidFill>
              </a:rPr>
              <a:t>לפני</a:t>
            </a:r>
            <a:r>
              <a:rPr sz="1500" b="0" dirty="0">
                <a:solidFill>
                  <a:srgbClr val="5D6866"/>
                </a:solidFill>
              </a:rPr>
              <a:t> </a:t>
            </a:r>
            <a:r>
              <a:rPr sz="1500" b="0" dirty="0" err="1">
                <a:solidFill>
                  <a:srgbClr val="5D6866"/>
                </a:solidFill>
              </a:rPr>
              <a:t>כאבי</a:t>
            </a:r>
            <a:r>
              <a:rPr sz="1500" b="0" dirty="0">
                <a:solidFill>
                  <a:srgbClr val="5D6866"/>
                </a:solidFill>
              </a:rPr>
              <a:t> </a:t>
            </a:r>
            <a:r>
              <a:rPr sz="1500" b="0" dirty="0" err="1">
                <a:solidFill>
                  <a:srgbClr val="5D6866"/>
                </a:solidFill>
              </a:rPr>
              <a:t>הראש</a:t>
            </a:r>
            <a:r>
              <a:rPr sz="1500" b="0" dirty="0">
                <a:solidFill>
                  <a:srgbClr val="5D6866"/>
                </a:solidFill>
              </a:rPr>
              <a:t> </a:t>
            </a:r>
            <a:r>
              <a:rPr sz="1500" b="0" dirty="0" err="1">
                <a:solidFill>
                  <a:srgbClr val="5D6866"/>
                </a:solidFill>
              </a:rPr>
              <a:t>הייתה</a:t>
            </a:r>
            <a:r>
              <a:rPr sz="1500" b="0" dirty="0">
                <a:solidFill>
                  <a:srgbClr val="5D6866"/>
                </a:solidFill>
              </a:rPr>
              <a:t> </a:t>
            </a:r>
            <a:r>
              <a:rPr sz="1500" b="0" dirty="0" err="1">
                <a:solidFill>
                  <a:srgbClr val="5D6866"/>
                </a:solidFill>
              </a:rPr>
              <a:t>נורת</a:t>
            </a:r>
            <a:r>
              <a:rPr sz="1500" b="0" dirty="0">
                <a:solidFill>
                  <a:srgbClr val="5D6866"/>
                </a:solidFill>
              </a:rPr>
              <a:t> </a:t>
            </a:r>
            <a:r>
              <a:rPr sz="1500" b="0" dirty="0" err="1">
                <a:solidFill>
                  <a:srgbClr val="5D6866"/>
                </a:solidFill>
              </a:rPr>
              <a:t>אזהרה</a:t>
            </a:r>
            <a:r>
              <a:rPr sz="1500" b="0" dirty="0">
                <a:solidFill>
                  <a:srgbClr val="5D6866"/>
                </a:solidFill>
              </a:rPr>
              <a:t> </a:t>
            </a:r>
            <a:r>
              <a:rPr sz="1500" b="0" dirty="0" err="1">
                <a:solidFill>
                  <a:srgbClr val="5D6866"/>
                </a:solidFill>
              </a:rPr>
              <a:t>שחייבה</a:t>
            </a:r>
            <a:r>
              <a:rPr sz="1500" b="0" dirty="0">
                <a:solidFill>
                  <a:srgbClr val="5D6866"/>
                </a:solidFill>
              </a:rPr>
              <a:t> </a:t>
            </a:r>
            <a:r>
              <a:rPr sz="1500" b="0" dirty="0" err="1">
                <a:solidFill>
                  <a:srgbClr val="5D6866"/>
                </a:solidFill>
              </a:rPr>
              <a:t>בירור</a:t>
            </a:r>
            <a:r>
              <a:rPr sz="1500" b="0" dirty="0">
                <a:solidFill>
                  <a:srgbClr val="5D6866"/>
                </a:solidFill>
              </a:rPr>
              <a:t> </a:t>
            </a:r>
            <a:r>
              <a:rPr sz="1500" b="0" dirty="0" err="1">
                <a:solidFill>
                  <a:srgbClr val="5D6866"/>
                </a:solidFill>
              </a:rPr>
              <a:t>מבני</a:t>
            </a:r>
            <a:r>
              <a:rPr sz="1500" b="0" dirty="0">
                <a:solidFill>
                  <a:srgbClr val="5D6866"/>
                </a:solidFill>
              </a:rPr>
              <a:t> </a:t>
            </a:r>
            <a:r>
              <a:rPr sz="1500" b="0" dirty="0" err="1">
                <a:solidFill>
                  <a:srgbClr val="5D6866"/>
                </a:solidFill>
              </a:rPr>
              <a:t>של</a:t>
            </a:r>
            <a:r>
              <a:rPr sz="1500" b="0" dirty="0">
                <a:solidFill>
                  <a:srgbClr val="5D6866"/>
                </a:solidFill>
              </a:rPr>
              <a:t> </a:t>
            </a:r>
            <a:r>
              <a:rPr sz="1500" b="0" dirty="0" err="1">
                <a:solidFill>
                  <a:srgbClr val="5D6866"/>
                </a:solidFill>
              </a:rPr>
              <a:t>המוח</a:t>
            </a:r>
            <a:endParaRPr sz="1500" b="0" dirty="0">
              <a:solidFill>
                <a:srgbClr val="5D6866"/>
              </a:solidFill>
            </a:endParaRPr>
          </a:p>
        </p:txBody>
      </p:sp>
      <p:sp>
        <p:nvSpPr>
          <p:cNvPr id="5" name="rule">
            <a:extLst>
              <a:ext uri="{FF2B5EF4-FFF2-40B4-BE49-F238E27FC236}">
                <a16:creationId xmlns:a16="http://schemas.microsoft.com/office/drawing/2014/main" xmlns="" id="{8E7639D1-3C0C-422E-AE72-392144A05338}"/>
              </a:ext>
            </a:extLst>
          </p:cNvPr>
          <p:cNvSpPr>
            <a:spLocks noGrp="1"/>
          </p:cNvSpPr>
          <p:nvPr/>
        </p:nvSpPr>
        <p:spPr>
          <a:xfrm>
            <a:off x="666750" y="1809750"/>
            <a:ext cx="10858500" cy="19050"/>
          </a:xfrm>
          <a:prstGeom prst="rect">
            <a:avLst/>
          </a:prstGeom>
          <a:solidFill>
            <a:srgbClr val="CCD4D2"/>
          </a:solidFill>
          <a:ln w="0">
            <a:noFill/>
            <a:prstDash val="solid"/>
          </a:ln>
        </p:spPr>
      </p:sp>
      <p:sp>
        <p:nvSpPr>
          <p:cNvPr id="6" name="panel-0">
            <a:extLst>
              <a:ext uri="{FF2B5EF4-FFF2-40B4-BE49-F238E27FC236}">
                <a16:creationId xmlns:a16="http://schemas.microsoft.com/office/drawing/2014/main" xmlns="" id="{14B93B54-41EA-4A5E-8DEC-B5349EC2431F}"/>
              </a:ext>
            </a:extLst>
          </p:cNvPr>
          <p:cNvSpPr>
            <a:spLocks noGrp="1"/>
          </p:cNvSpPr>
          <p:nvPr/>
        </p:nvSpPr>
        <p:spPr>
          <a:xfrm>
            <a:off x="4429125" y="2095500"/>
            <a:ext cx="3429000" cy="3143250"/>
          </a:xfrm>
          <a:prstGeom prst="rect">
            <a:avLst/>
          </a:prstGeom>
          <a:solidFill>
            <a:srgbClr val="F3F5F4"/>
          </a:solidFill>
          <a:ln w="0">
            <a:noFill/>
            <a:prstDash val="solid"/>
          </a:ln>
        </p:spPr>
      </p:sp>
      <p:sp>
        <p:nvSpPr>
          <p:cNvPr id="7" name="panel-head-0">
            <a:extLst>
              <a:ext uri="{FF2B5EF4-FFF2-40B4-BE49-F238E27FC236}">
                <a16:creationId xmlns:a16="http://schemas.microsoft.com/office/drawing/2014/main" xmlns="" id="{D49A8392-CE1D-4A7A-9EF9-439F2CAB285D}"/>
              </a:ext>
            </a:extLst>
          </p:cNvPr>
          <p:cNvSpPr>
            <a:spLocks noGrp="1"/>
          </p:cNvSpPr>
          <p:nvPr/>
        </p:nvSpPr>
        <p:spPr>
          <a:xfrm>
            <a:off x="4657725" y="2343150"/>
            <a:ext cx="2971800" cy="342900"/>
          </a:xfrm>
          <a:prstGeom prst="rect">
            <a:avLst/>
          </a:prstGeom>
          <a:noFill/>
          <a:ln w="0">
            <a:noFill/>
            <a:prstDash val="solid"/>
          </a:ln>
        </p:spPr>
        <p:txBody>
          <a:bodyPr/>
          <a:lstStyle/>
          <a:p>
            <a:pPr algn="r" rtl="1">
              <a:defRPr sz="1800" b="1">
                <a:solidFill>
                  <a:srgbClr val="244A47"/>
                </a:solidFill>
              </a:defRPr>
            </a:pPr>
            <a:r>
              <a:rPr sz="1800" b="1">
                <a:solidFill>
                  <a:srgbClr val="244A47"/>
                </a:solidFill>
              </a:rPr>
              <a:t>מה היה בפועל</a:t>
            </a:r>
          </a:p>
        </p:txBody>
      </p:sp>
      <p:sp>
        <p:nvSpPr>
          <p:cNvPr id="8" name="panel-rule-0">
            <a:extLst>
              <a:ext uri="{FF2B5EF4-FFF2-40B4-BE49-F238E27FC236}">
                <a16:creationId xmlns:a16="http://schemas.microsoft.com/office/drawing/2014/main" xmlns="" id="{B802D63D-A269-4CF0-8982-02DE648EEF82}"/>
              </a:ext>
            </a:extLst>
          </p:cNvPr>
          <p:cNvSpPr>
            <a:spLocks noGrp="1"/>
          </p:cNvSpPr>
          <p:nvPr/>
        </p:nvSpPr>
        <p:spPr>
          <a:xfrm>
            <a:off x="4657725" y="2790825"/>
            <a:ext cx="2971800" cy="28575"/>
          </a:xfrm>
          <a:prstGeom prst="rect">
            <a:avLst/>
          </a:prstGeom>
          <a:solidFill>
            <a:srgbClr val="244A47"/>
          </a:solidFill>
          <a:ln w="0">
            <a:noFill/>
            <a:prstDash val="solid"/>
          </a:ln>
        </p:spPr>
      </p:sp>
      <p:sp>
        <p:nvSpPr>
          <p:cNvPr id="9" name="panel-text-0">
            <a:extLst>
              <a:ext uri="{FF2B5EF4-FFF2-40B4-BE49-F238E27FC236}">
                <a16:creationId xmlns:a16="http://schemas.microsoft.com/office/drawing/2014/main" xmlns="" id="{4C064B51-96AE-4BAF-BCBC-49052B774E05}"/>
              </a:ext>
            </a:extLst>
          </p:cNvPr>
          <p:cNvSpPr>
            <a:spLocks noGrp="1"/>
          </p:cNvSpPr>
          <p:nvPr/>
        </p:nvSpPr>
        <p:spPr>
          <a:xfrm>
            <a:off x="4657725" y="3009900"/>
            <a:ext cx="2971800" cy="1952625"/>
          </a:xfrm>
          <a:prstGeom prst="rect">
            <a:avLst/>
          </a:prstGeom>
          <a:noFill/>
          <a:ln w="0">
            <a:noFill/>
            <a:prstDash val="solid"/>
          </a:ln>
        </p:spPr>
        <p:txBody>
          <a:bodyPr/>
          <a:lstStyle/>
          <a:p>
            <a:pPr algn="r" rtl="1">
              <a:defRPr sz="1650" b="0">
                <a:solidFill>
                  <a:srgbClr val="172321"/>
                </a:solidFill>
              </a:defRPr>
            </a:pPr>
            <a:r>
              <a:rPr sz="1650" b="0" dirty="0" err="1">
                <a:solidFill>
                  <a:srgbClr val="172321"/>
                </a:solidFill>
              </a:rPr>
              <a:t>מנינגיומה</a:t>
            </a:r>
            <a:r>
              <a:rPr sz="1650" b="0" dirty="0">
                <a:solidFill>
                  <a:srgbClr val="172321"/>
                </a:solidFill>
              </a:rPr>
              <a:t> </a:t>
            </a:r>
            <a:r>
              <a:rPr lang="he-IL" sz="1650" b="0" dirty="0" smtClean="0">
                <a:solidFill>
                  <a:srgbClr val="172321"/>
                </a:solidFill>
              </a:rPr>
              <a:t>- </a:t>
            </a:r>
            <a:r>
              <a:rPr sz="1650" b="0" dirty="0" err="1" smtClean="0">
                <a:solidFill>
                  <a:srgbClr val="172321"/>
                </a:solidFill>
              </a:rPr>
              <a:t>גידול</a:t>
            </a:r>
            <a:r>
              <a:rPr sz="1650" b="0" dirty="0" smtClean="0">
                <a:solidFill>
                  <a:srgbClr val="172321"/>
                </a:solidFill>
              </a:rPr>
              <a:t> </a:t>
            </a:r>
            <a:r>
              <a:rPr sz="1650" b="0" dirty="0" err="1">
                <a:solidFill>
                  <a:srgbClr val="172321"/>
                </a:solidFill>
              </a:rPr>
              <a:t>מוחי</a:t>
            </a:r>
            <a:r>
              <a:rPr sz="1650" b="0" dirty="0">
                <a:solidFill>
                  <a:srgbClr val="172321"/>
                </a:solidFill>
              </a:rPr>
              <a:t> </a:t>
            </a:r>
            <a:r>
              <a:rPr sz="1650" b="0" dirty="0" err="1">
                <a:solidFill>
                  <a:srgbClr val="172321"/>
                </a:solidFill>
              </a:rPr>
              <a:t>לא</a:t>
            </a:r>
            <a:r>
              <a:rPr sz="1650" b="0" dirty="0">
                <a:solidFill>
                  <a:srgbClr val="172321"/>
                </a:solidFill>
              </a:rPr>
              <a:t> </a:t>
            </a:r>
            <a:r>
              <a:rPr sz="1650" b="0" dirty="0" err="1">
                <a:solidFill>
                  <a:srgbClr val="172321"/>
                </a:solidFill>
              </a:rPr>
              <a:t>ממאיר</a:t>
            </a:r>
            <a:r>
              <a:rPr sz="1650" b="0" dirty="0">
                <a:solidFill>
                  <a:srgbClr val="172321"/>
                </a:solidFill>
              </a:rPr>
              <a:t> </a:t>
            </a:r>
            <a:r>
              <a:rPr sz="1650" b="0" dirty="0" err="1">
                <a:solidFill>
                  <a:srgbClr val="172321"/>
                </a:solidFill>
              </a:rPr>
              <a:t>שהתפתח</a:t>
            </a:r>
            <a:r>
              <a:rPr sz="1650" b="0" dirty="0">
                <a:solidFill>
                  <a:srgbClr val="172321"/>
                </a:solidFill>
              </a:rPr>
              <a:t> </a:t>
            </a:r>
            <a:r>
              <a:rPr sz="1650" b="0" dirty="0" err="1">
                <a:solidFill>
                  <a:srgbClr val="172321"/>
                </a:solidFill>
              </a:rPr>
              <a:t>באיטיות</a:t>
            </a:r>
            <a:r>
              <a:rPr sz="1650" b="0" dirty="0">
                <a:solidFill>
                  <a:srgbClr val="172321"/>
                </a:solidFill>
              </a:rPr>
              <a:t> </a:t>
            </a:r>
            <a:r>
              <a:rPr sz="1650" b="0" dirty="0" err="1">
                <a:solidFill>
                  <a:srgbClr val="172321"/>
                </a:solidFill>
              </a:rPr>
              <a:t>ולחץ</a:t>
            </a:r>
            <a:r>
              <a:rPr sz="1650" b="0" dirty="0">
                <a:solidFill>
                  <a:srgbClr val="172321"/>
                </a:solidFill>
              </a:rPr>
              <a:t> </a:t>
            </a:r>
            <a:r>
              <a:rPr sz="1650" b="0" dirty="0" err="1">
                <a:solidFill>
                  <a:srgbClr val="172321"/>
                </a:solidFill>
              </a:rPr>
              <a:t>על</a:t>
            </a:r>
            <a:r>
              <a:rPr sz="1650" b="0" dirty="0">
                <a:solidFill>
                  <a:srgbClr val="172321"/>
                </a:solidFill>
              </a:rPr>
              <a:t> </a:t>
            </a:r>
            <a:r>
              <a:rPr sz="1650" b="0" dirty="0" err="1">
                <a:solidFill>
                  <a:srgbClr val="172321"/>
                </a:solidFill>
              </a:rPr>
              <a:t>עצב</a:t>
            </a:r>
            <a:r>
              <a:rPr sz="1650" b="0" dirty="0">
                <a:solidFill>
                  <a:srgbClr val="172321"/>
                </a:solidFill>
              </a:rPr>
              <a:t> </a:t>
            </a:r>
            <a:r>
              <a:rPr sz="1650" b="0" dirty="0" err="1">
                <a:solidFill>
                  <a:srgbClr val="172321"/>
                </a:solidFill>
              </a:rPr>
              <a:t>הראייה</a:t>
            </a:r>
            <a:r>
              <a:rPr sz="1650" b="0" dirty="0">
                <a:solidFill>
                  <a:srgbClr val="172321"/>
                </a:solidFill>
              </a:rPr>
              <a:t>.</a:t>
            </a:r>
          </a:p>
        </p:txBody>
      </p:sp>
      <p:sp>
        <p:nvSpPr>
          <p:cNvPr id="10" name="panel-1">
            <a:extLst>
              <a:ext uri="{FF2B5EF4-FFF2-40B4-BE49-F238E27FC236}">
                <a16:creationId xmlns:a16="http://schemas.microsoft.com/office/drawing/2014/main" xmlns="" id="{4B9D298B-B0AB-42D1-89AF-D0F123D8BF3E}"/>
              </a:ext>
            </a:extLst>
          </p:cNvPr>
          <p:cNvSpPr>
            <a:spLocks noGrp="1"/>
          </p:cNvSpPr>
          <p:nvPr/>
        </p:nvSpPr>
        <p:spPr>
          <a:xfrm>
            <a:off x="8191500" y="2095500"/>
            <a:ext cx="3333750" cy="3143250"/>
          </a:xfrm>
          <a:prstGeom prst="rect">
            <a:avLst/>
          </a:prstGeom>
          <a:solidFill>
            <a:srgbClr val="F3F5F4"/>
          </a:solidFill>
          <a:ln w="0">
            <a:noFill/>
            <a:prstDash val="solid"/>
          </a:ln>
        </p:spPr>
      </p:sp>
      <p:sp>
        <p:nvSpPr>
          <p:cNvPr id="11" name="panel-head-1">
            <a:extLst>
              <a:ext uri="{FF2B5EF4-FFF2-40B4-BE49-F238E27FC236}">
                <a16:creationId xmlns:a16="http://schemas.microsoft.com/office/drawing/2014/main" xmlns="" id="{CA6F18F3-4EE2-449D-AEA2-39E232044ADB}"/>
              </a:ext>
            </a:extLst>
          </p:cNvPr>
          <p:cNvSpPr>
            <a:spLocks noGrp="1"/>
          </p:cNvSpPr>
          <p:nvPr/>
        </p:nvSpPr>
        <p:spPr>
          <a:xfrm>
            <a:off x="8420100" y="2343150"/>
            <a:ext cx="2876550" cy="342900"/>
          </a:xfrm>
          <a:prstGeom prst="rect">
            <a:avLst/>
          </a:prstGeom>
          <a:noFill/>
          <a:ln w="0">
            <a:noFill/>
            <a:prstDash val="solid"/>
          </a:ln>
        </p:spPr>
        <p:txBody>
          <a:bodyPr/>
          <a:lstStyle/>
          <a:p>
            <a:pPr algn="r" rtl="1">
              <a:defRPr sz="1800" b="1">
                <a:solidFill>
                  <a:srgbClr val="B5654A"/>
                </a:solidFill>
              </a:defRPr>
            </a:pPr>
            <a:r>
              <a:rPr sz="1800" b="1">
                <a:solidFill>
                  <a:srgbClr val="B5654A"/>
                </a:solidFill>
              </a:rPr>
              <a:t>מה אובחן בטעות</a:t>
            </a:r>
          </a:p>
        </p:txBody>
      </p:sp>
      <p:sp>
        <p:nvSpPr>
          <p:cNvPr id="12" name="panel-rule-1">
            <a:extLst>
              <a:ext uri="{FF2B5EF4-FFF2-40B4-BE49-F238E27FC236}">
                <a16:creationId xmlns:a16="http://schemas.microsoft.com/office/drawing/2014/main" xmlns="" id="{39B3D44A-54B1-4E00-BAEC-1FDCEC0B4C0A}"/>
              </a:ext>
            </a:extLst>
          </p:cNvPr>
          <p:cNvSpPr>
            <a:spLocks noGrp="1"/>
          </p:cNvSpPr>
          <p:nvPr/>
        </p:nvSpPr>
        <p:spPr>
          <a:xfrm>
            <a:off x="8420100" y="2790825"/>
            <a:ext cx="2876550" cy="28575"/>
          </a:xfrm>
          <a:prstGeom prst="rect">
            <a:avLst/>
          </a:prstGeom>
          <a:solidFill>
            <a:srgbClr val="B5654A"/>
          </a:solidFill>
          <a:ln w="0">
            <a:noFill/>
            <a:prstDash val="solid"/>
          </a:ln>
        </p:spPr>
      </p:sp>
      <p:sp>
        <p:nvSpPr>
          <p:cNvPr id="13" name="panel-text-1">
            <a:extLst>
              <a:ext uri="{FF2B5EF4-FFF2-40B4-BE49-F238E27FC236}">
                <a16:creationId xmlns:a16="http://schemas.microsoft.com/office/drawing/2014/main" xmlns="" id="{44865518-8156-40DA-904E-6D0E244C6391}"/>
              </a:ext>
            </a:extLst>
          </p:cNvPr>
          <p:cNvSpPr>
            <a:spLocks noGrp="1"/>
          </p:cNvSpPr>
          <p:nvPr/>
        </p:nvSpPr>
        <p:spPr>
          <a:xfrm>
            <a:off x="8420100" y="3009900"/>
            <a:ext cx="2876550" cy="1952625"/>
          </a:xfrm>
          <a:prstGeom prst="rect">
            <a:avLst/>
          </a:prstGeom>
          <a:noFill/>
          <a:ln w="0">
            <a:noFill/>
            <a:prstDash val="solid"/>
          </a:ln>
        </p:spPr>
        <p:txBody>
          <a:bodyPr/>
          <a:lstStyle/>
          <a:p>
            <a:pPr algn="r" rtl="1">
              <a:defRPr sz="1650" b="0">
                <a:solidFill>
                  <a:srgbClr val="172321"/>
                </a:solidFill>
              </a:defRPr>
            </a:pPr>
            <a:r>
              <a:rPr sz="1650" b="0" dirty="0" err="1">
                <a:solidFill>
                  <a:srgbClr val="172321"/>
                </a:solidFill>
              </a:rPr>
              <a:t>מיגרנה</a:t>
            </a:r>
            <a:r>
              <a:rPr sz="1650" b="0" dirty="0">
                <a:solidFill>
                  <a:srgbClr val="172321"/>
                </a:solidFill>
              </a:rPr>
              <a:t> </a:t>
            </a:r>
            <a:r>
              <a:rPr sz="1650" b="0" dirty="0" err="1">
                <a:solidFill>
                  <a:srgbClr val="172321"/>
                </a:solidFill>
              </a:rPr>
              <a:t>עם</a:t>
            </a:r>
            <a:r>
              <a:rPr sz="1650" b="0" dirty="0">
                <a:solidFill>
                  <a:srgbClr val="172321"/>
                </a:solidFill>
              </a:rPr>
              <a:t> </a:t>
            </a:r>
            <a:r>
              <a:rPr sz="1650" b="0" dirty="0" err="1">
                <a:solidFill>
                  <a:srgbClr val="172321"/>
                </a:solidFill>
              </a:rPr>
              <a:t>אאורה</a:t>
            </a:r>
            <a:r>
              <a:rPr sz="1650" b="0" dirty="0">
                <a:solidFill>
                  <a:srgbClr val="172321"/>
                </a:solidFill>
              </a:rPr>
              <a:t>. </a:t>
            </a:r>
            <a:r>
              <a:rPr sz="1650" b="0" dirty="0" err="1">
                <a:solidFill>
                  <a:srgbClr val="172321"/>
                </a:solidFill>
              </a:rPr>
              <a:t>הרופאה</a:t>
            </a:r>
            <a:r>
              <a:rPr sz="1650" b="0" dirty="0">
                <a:solidFill>
                  <a:srgbClr val="172321"/>
                </a:solidFill>
              </a:rPr>
              <a:t> </a:t>
            </a:r>
            <a:r>
              <a:rPr sz="1650" b="0" dirty="0" err="1">
                <a:solidFill>
                  <a:srgbClr val="172321"/>
                </a:solidFill>
              </a:rPr>
              <a:t>הסתפקה</a:t>
            </a:r>
            <a:r>
              <a:rPr sz="1650" b="0" dirty="0">
                <a:solidFill>
                  <a:srgbClr val="172321"/>
                </a:solidFill>
              </a:rPr>
              <a:t> </a:t>
            </a:r>
            <a:r>
              <a:rPr sz="1650" b="0" dirty="0" err="1">
                <a:solidFill>
                  <a:srgbClr val="172321"/>
                </a:solidFill>
              </a:rPr>
              <a:t>בבדיקה</a:t>
            </a:r>
            <a:r>
              <a:rPr sz="1650" b="0" dirty="0">
                <a:solidFill>
                  <a:srgbClr val="172321"/>
                </a:solidFill>
              </a:rPr>
              <a:t> </a:t>
            </a:r>
            <a:r>
              <a:rPr sz="1650" b="0" dirty="0" err="1">
                <a:solidFill>
                  <a:srgbClr val="172321"/>
                </a:solidFill>
              </a:rPr>
              <a:t>קלינית</a:t>
            </a:r>
            <a:r>
              <a:rPr sz="1650" b="0" dirty="0">
                <a:solidFill>
                  <a:srgbClr val="172321"/>
                </a:solidFill>
              </a:rPr>
              <a:t> </a:t>
            </a:r>
            <a:r>
              <a:rPr sz="1650" b="0" dirty="0" err="1">
                <a:solidFill>
                  <a:srgbClr val="172321"/>
                </a:solidFill>
              </a:rPr>
              <a:t>ובבדיקת</a:t>
            </a:r>
            <a:r>
              <a:rPr sz="1650" b="0" dirty="0">
                <a:solidFill>
                  <a:srgbClr val="172321"/>
                </a:solidFill>
              </a:rPr>
              <a:t> EEG.</a:t>
            </a:r>
          </a:p>
        </p:txBody>
      </p:sp>
      <p:sp>
        <p:nvSpPr>
          <p:cNvPr id="14" name="panel-2">
            <a:extLst>
              <a:ext uri="{FF2B5EF4-FFF2-40B4-BE49-F238E27FC236}">
                <a16:creationId xmlns:a16="http://schemas.microsoft.com/office/drawing/2014/main" xmlns="" id="{A94E19AE-0EEB-44E0-A190-CF41AA1C1D7B}"/>
              </a:ext>
            </a:extLst>
          </p:cNvPr>
          <p:cNvSpPr>
            <a:spLocks noGrp="1"/>
          </p:cNvSpPr>
          <p:nvPr/>
        </p:nvSpPr>
        <p:spPr>
          <a:xfrm>
            <a:off x="666750" y="2095500"/>
            <a:ext cx="3429000" cy="3143250"/>
          </a:xfrm>
          <a:prstGeom prst="rect">
            <a:avLst/>
          </a:prstGeom>
          <a:solidFill>
            <a:srgbClr val="FFF9EA"/>
          </a:solidFill>
          <a:ln w="9525">
            <a:solidFill>
              <a:srgbClr val="D7A928"/>
            </a:solidFill>
            <a:prstDash val="solid"/>
          </a:ln>
        </p:spPr>
      </p:sp>
      <p:sp>
        <p:nvSpPr>
          <p:cNvPr id="15" name="panel-head-2">
            <a:extLst>
              <a:ext uri="{FF2B5EF4-FFF2-40B4-BE49-F238E27FC236}">
                <a16:creationId xmlns:a16="http://schemas.microsoft.com/office/drawing/2014/main" xmlns="" id="{B364E68E-B953-4E8C-AAB0-EF8F56C92F5C}"/>
              </a:ext>
            </a:extLst>
          </p:cNvPr>
          <p:cNvSpPr>
            <a:spLocks noGrp="1"/>
          </p:cNvSpPr>
          <p:nvPr/>
        </p:nvSpPr>
        <p:spPr>
          <a:xfrm>
            <a:off x="895350" y="2343150"/>
            <a:ext cx="2971800" cy="342900"/>
          </a:xfrm>
          <a:prstGeom prst="rect">
            <a:avLst/>
          </a:prstGeom>
          <a:noFill/>
          <a:ln w="0">
            <a:noFill/>
            <a:prstDash val="solid"/>
          </a:ln>
        </p:spPr>
        <p:txBody>
          <a:bodyPr/>
          <a:lstStyle/>
          <a:p>
            <a:pPr algn="r" rtl="1">
              <a:defRPr sz="1800" b="1">
                <a:solidFill>
                  <a:srgbClr val="D7A928"/>
                </a:solidFill>
              </a:defRPr>
            </a:pPr>
            <a:r>
              <a:rPr sz="1800" b="1">
                <a:solidFill>
                  <a:srgbClr val="D7A928"/>
                </a:solidFill>
              </a:rPr>
              <a:t>למה התביעה התקבלה</a:t>
            </a:r>
          </a:p>
        </p:txBody>
      </p:sp>
      <p:sp>
        <p:nvSpPr>
          <p:cNvPr id="16" name="panel-rule-2">
            <a:extLst>
              <a:ext uri="{FF2B5EF4-FFF2-40B4-BE49-F238E27FC236}">
                <a16:creationId xmlns:a16="http://schemas.microsoft.com/office/drawing/2014/main" xmlns="" id="{1ABEC938-F767-43CD-B89D-6D05F94E1B51}"/>
              </a:ext>
            </a:extLst>
          </p:cNvPr>
          <p:cNvSpPr>
            <a:spLocks noGrp="1"/>
          </p:cNvSpPr>
          <p:nvPr/>
        </p:nvSpPr>
        <p:spPr>
          <a:xfrm>
            <a:off x="895350" y="2790825"/>
            <a:ext cx="2971800" cy="28575"/>
          </a:xfrm>
          <a:prstGeom prst="rect">
            <a:avLst/>
          </a:prstGeom>
          <a:solidFill>
            <a:srgbClr val="D7A928"/>
          </a:solidFill>
          <a:ln w="0">
            <a:noFill/>
            <a:prstDash val="solid"/>
          </a:ln>
        </p:spPr>
      </p:sp>
      <p:sp>
        <p:nvSpPr>
          <p:cNvPr id="17" name="panel-text-2">
            <a:extLst>
              <a:ext uri="{FF2B5EF4-FFF2-40B4-BE49-F238E27FC236}">
                <a16:creationId xmlns:a16="http://schemas.microsoft.com/office/drawing/2014/main" xmlns="" id="{AA0F7A92-49F5-4BD1-BABE-C10FFFBD636E}"/>
              </a:ext>
            </a:extLst>
          </p:cNvPr>
          <p:cNvSpPr>
            <a:spLocks noGrp="1"/>
          </p:cNvSpPr>
          <p:nvPr/>
        </p:nvSpPr>
        <p:spPr>
          <a:xfrm>
            <a:off x="895350" y="3009900"/>
            <a:ext cx="2971800" cy="1952625"/>
          </a:xfrm>
          <a:prstGeom prst="rect">
            <a:avLst/>
          </a:prstGeom>
          <a:noFill/>
          <a:ln w="0">
            <a:noFill/>
            <a:prstDash val="solid"/>
          </a:ln>
        </p:spPr>
        <p:txBody>
          <a:bodyPr/>
          <a:lstStyle/>
          <a:p>
            <a:pPr algn="r" rtl="1">
              <a:defRPr sz="1650" b="0">
                <a:solidFill>
                  <a:srgbClr val="172321"/>
                </a:solidFill>
              </a:defRPr>
            </a:pPr>
            <a:r>
              <a:rPr sz="1650" b="0" dirty="0" err="1">
                <a:solidFill>
                  <a:srgbClr val="172321"/>
                </a:solidFill>
              </a:rPr>
              <a:t>אפזיה</a:t>
            </a:r>
            <a:r>
              <a:rPr sz="1650" b="0" dirty="0">
                <a:solidFill>
                  <a:srgbClr val="172321"/>
                </a:solidFill>
              </a:rPr>
              <a:t> </a:t>
            </a:r>
            <a:r>
              <a:rPr sz="1650" b="0" dirty="0" err="1">
                <a:solidFill>
                  <a:srgbClr val="172321"/>
                </a:solidFill>
              </a:rPr>
              <a:t>היא</a:t>
            </a:r>
            <a:r>
              <a:rPr sz="1650" b="0" dirty="0">
                <a:solidFill>
                  <a:srgbClr val="172321"/>
                </a:solidFill>
              </a:rPr>
              <a:t> </a:t>
            </a:r>
            <a:r>
              <a:rPr sz="1650" b="0" dirty="0" err="1">
                <a:solidFill>
                  <a:srgbClr val="172321"/>
                </a:solidFill>
              </a:rPr>
              <a:t>תופעה</a:t>
            </a:r>
            <a:r>
              <a:rPr sz="1650" b="0" dirty="0">
                <a:solidFill>
                  <a:srgbClr val="172321"/>
                </a:solidFill>
              </a:rPr>
              <a:t> </a:t>
            </a:r>
            <a:r>
              <a:rPr sz="1650" b="0" dirty="0" err="1">
                <a:solidFill>
                  <a:srgbClr val="172321"/>
                </a:solidFill>
              </a:rPr>
              <a:t>נדירה</a:t>
            </a:r>
            <a:r>
              <a:rPr sz="1650" b="0" dirty="0">
                <a:solidFill>
                  <a:srgbClr val="172321"/>
                </a:solidFill>
              </a:rPr>
              <a:t> </a:t>
            </a:r>
            <a:r>
              <a:rPr sz="1650" b="0" dirty="0" err="1">
                <a:solidFill>
                  <a:srgbClr val="172321"/>
                </a:solidFill>
              </a:rPr>
              <a:t>במיגרנה</a:t>
            </a:r>
            <a:r>
              <a:rPr sz="1650" b="0" dirty="0">
                <a:solidFill>
                  <a:srgbClr val="172321"/>
                </a:solidFill>
              </a:rPr>
              <a:t> </a:t>
            </a:r>
            <a:r>
              <a:rPr sz="1650" b="0" dirty="0" err="1">
                <a:solidFill>
                  <a:srgbClr val="172321"/>
                </a:solidFill>
              </a:rPr>
              <a:t>וחייבה</a:t>
            </a:r>
            <a:r>
              <a:rPr sz="1650" b="0" dirty="0">
                <a:solidFill>
                  <a:srgbClr val="172321"/>
                </a:solidFill>
              </a:rPr>
              <a:t> </a:t>
            </a:r>
            <a:r>
              <a:rPr sz="1650" b="0" dirty="0" err="1">
                <a:solidFill>
                  <a:srgbClr val="172321"/>
                </a:solidFill>
              </a:rPr>
              <a:t>בירור</a:t>
            </a:r>
            <a:r>
              <a:rPr sz="1650" b="0" dirty="0">
                <a:solidFill>
                  <a:srgbClr val="172321"/>
                </a:solidFill>
              </a:rPr>
              <a:t> </a:t>
            </a:r>
            <a:r>
              <a:rPr sz="1650" b="0" dirty="0" err="1">
                <a:solidFill>
                  <a:srgbClr val="172321"/>
                </a:solidFill>
              </a:rPr>
              <a:t>נוסף</a:t>
            </a:r>
            <a:r>
              <a:rPr sz="1650" b="0" dirty="0">
                <a:solidFill>
                  <a:srgbClr val="172321"/>
                </a:solidFill>
              </a:rPr>
              <a:t>. </a:t>
            </a:r>
            <a:r>
              <a:rPr sz="1650" b="0" dirty="0" err="1">
                <a:solidFill>
                  <a:srgbClr val="172321"/>
                </a:solidFill>
              </a:rPr>
              <a:t>בשנת</a:t>
            </a:r>
            <a:r>
              <a:rPr sz="1650" b="0" dirty="0">
                <a:solidFill>
                  <a:srgbClr val="172321"/>
                </a:solidFill>
              </a:rPr>
              <a:t> 1980 </a:t>
            </a:r>
            <a:r>
              <a:rPr sz="1650" b="0" dirty="0" err="1">
                <a:solidFill>
                  <a:srgbClr val="172321"/>
                </a:solidFill>
              </a:rPr>
              <a:t>כבר</a:t>
            </a:r>
            <a:r>
              <a:rPr sz="1650" b="0" dirty="0">
                <a:solidFill>
                  <a:srgbClr val="172321"/>
                </a:solidFill>
              </a:rPr>
              <a:t> </a:t>
            </a:r>
            <a:r>
              <a:rPr sz="1650" b="0" dirty="0" err="1">
                <a:solidFill>
                  <a:srgbClr val="172321"/>
                </a:solidFill>
              </a:rPr>
              <a:t>היה</a:t>
            </a:r>
            <a:r>
              <a:rPr sz="1650" b="0" dirty="0">
                <a:solidFill>
                  <a:srgbClr val="172321"/>
                </a:solidFill>
              </a:rPr>
              <a:t> </a:t>
            </a:r>
            <a:r>
              <a:rPr sz="1650" b="0" dirty="0" err="1">
                <a:solidFill>
                  <a:srgbClr val="172321"/>
                </a:solidFill>
              </a:rPr>
              <a:t>ידוע</a:t>
            </a:r>
            <a:r>
              <a:rPr sz="1650" b="0" dirty="0">
                <a:solidFill>
                  <a:srgbClr val="172321"/>
                </a:solidFill>
              </a:rPr>
              <a:t> </a:t>
            </a:r>
            <a:r>
              <a:rPr sz="1650" b="0" dirty="0" err="1">
                <a:solidFill>
                  <a:srgbClr val="172321"/>
                </a:solidFill>
              </a:rPr>
              <a:t>כי</a:t>
            </a:r>
            <a:r>
              <a:rPr sz="1650" b="0" dirty="0">
                <a:solidFill>
                  <a:srgbClr val="172321"/>
                </a:solidFill>
              </a:rPr>
              <a:t> </a:t>
            </a:r>
            <a:r>
              <a:rPr sz="1650" b="0" dirty="0" err="1">
                <a:solidFill>
                  <a:srgbClr val="172321"/>
                </a:solidFill>
              </a:rPr>
              <a:t>בדיקת</a:t>
            </a:r>
            <a:r>
              <a:rPr sz="1650" b="0" dirty="0">
                <a:solidFill>
                  <a:srgbClr val="172321"/>
                </a:solidFill>
              </a:rPr>
              <a:t> CT </a:t>
            </a:r>
            <a:r>
              <a:rPr sz="1650" b="0" dirty="0" err="1">
                <a:solidFill>
                  <a:srgbClr val="172321"/>
                </a:solidFill>
              </a:rPr>
              <a:t>מתאימה</a:t>
            </a:r>
            <a:r>
              <a:rPr sz="1650" b="0" dirty="0">
                <a:solidFill>
                  <a:srgbClr val="172321"/>
                </a:solidFill>
              </a:rPr>
              <a:t> </a:t>
            </a:r>
            <a:r>
              <a:rPr sz="1650" b="0" dirty="0" err="1">
                <a:solidFill>
                  <a:srgbClr val="172321"/>
                </a:solidFill>
              </a:rPr>
              <a:t>יותר</a:t>
            </a:r>
            <a:r>
              <a:rPr sz="1650" b="0" dirty="0">
                <a:solidFill>
                  <a:srgbClr val="172321"/>
                </a:solidFill>
              </a:rPr>
              <a:t> </a:t>
            </a:r>
            <a:r>
              <a:rPr sz="1650" b="0" dirty="0" err="1">
                <a:solidFill>
                  <a:srgbClr val="172321"/>
                </a:solidFill>
              </a:rPr>
              <a:t>לגילוי</a:t>
            </a:r>
            <a:r>
              <a:rPr sz="1650" b="0" dirty="0">
                <a:solidFill>
                  <a:srgbClr val="172321"/>
                </a:solidFill>
              </a:rPr>
              <a:t> </a:t>
            </a:r>
            <a:r>
              <a:rPr sz="1650" b="0" dirty="0" err="1">
                <a:solidFill>
                  <a:srgbClr val="172321"/>
                </a:solidFill>
              </a:rPr>
              <a:t>גידול</a:t>
            </a:r>
            <a:r>
              <a:rPr sz="1650" b="0" dirty="0">
                <a:solidFill>
                  <a:srgbClr val="172321"/>
                </a:solidFill>
              </a:rPr>
              <a:t> </a:t>
            </a:r>
            <a:r>
              <a:rPr sz="1650" b="0" dirty="0" err="1">
                <a:solidFill>
                  <a:srgbClr val="172321"/>
                </a:solidFill>
              </a:rPr>
              <a:t>מוחי</a:t>
            </a:r>
            <a:r>
              <a:rPr sz="1650" b="0" dirty="0">
                <a:solidFill>
                  <a:srgbClr val="172321"/>
                </a:solidFill>
              </a:rPr>
              <a:t> </a:t>
            </a:r>
            <a:r>
              <a:rPr sz="1650" b="0" dirty="0" err="1">
                <a:solidFill>
                  <a:srgbClr val="172321"/>
                </a:solidFill>
              </a:rPr>
              <a:t>מבדיקת</a:t>
            </a:r>
            <a:r>
              <a:rPr sz="1650" b="0" dirty="0">
                <a:solidFill>
                  <a:srgbClr val="172321"/>
                </a:solidFill>
              </a:rPr>
              <a:t> EEG. </a:t>
            </a:r>
            <a:r>
              <a:rPr sz="1650" b="0" dirty="0" err="1">
                <a:solidFill>
                  <a:srgbClr val="172321"/>
                </a:solidFill>
              </a:rPr>
              <a:t>אי־ביצוע</a:t>
            </a:r>
            <a:r>
              <a:rPr sz="1650" b="0" dirty="0">
                <a:solidFill>
                  <a:srgbClr val="172321"/>
                </a:solidFill>
              </a:rPr>
              <a:t> </a:t>
            </a:r>
            <a:r>
              <a:rPr sz="1650" b="0" dirty="0" err="1">
                <a:solidFill>
                  <a:srgbClr val="172321"/>
                </a:solidFill>
              </a:rPr>
              <a:t>בדיקת</a:t>
            </a:r>
            <a:r>
              <a:rPr sz="1650" b="0" dirty="0">
                <a:solidFill>
                  <a:srgbClr val="172321"/>
                </a:solidFill>
              </a:rPr>
              <a:t> CT </a:t>
            </a:r>
            <a:r>
              <a:rPr sz="1650" b="0" dirty="0" err="1">
                <a:solidFill>
                  <a:srgbClr val="172321"/>
                </a:solidFill>
              </a:rPr>
              <a:t>דחה</a:t>
            </a:r>
            <a:r>
              <a:rPr sz="1650" b="0" dirty="0">
                <a:solidFill>
                  <a:srgbClr val="172321"/>
                </a:solidFill>
              </a:rPr>
              <a:t> </a:t>
            </a:r>
            <a:r>
              <a:rPr sz="1650" b="0" dirty="0" err="1">
                <a:solidFill>
                  <a:srgbClr val="172321"/>
                </a:solidFill>
              </a:rPr>
              <a:t>את</a:t>
            </a:r>
            <a:r>
              <a:rPr sz="1650" b="0" dirty="0">
                <a:solidFill>
                  <a:srgbClr val="172321"/>
                </a:solidFill>
              </a:rPr>
              <a:t> </a:t>
            </a:r>
            <a:r>
              <a:rPr sz="1650" b="0" dirty="0" err="1">
                <a:solidFill>
                  <a:srgbClr val="172321"/>
                </a:solidFill>
              </a:rPr>
              <a:t>האבחון</a:t>
            </a:r>
            <a:r>
              <a:rPr sz="1650" b="0" dirty="0">
                <a:solidFill>
                  <a:srgbClr val="172321"/>
                </a:solidFill>
              </a:rPr>
              <a:t> </a:t>
            </a:r>
            <a:r>
              <a:rPr sz="1650" b="0" dirty="0" err="1">
                <a:solidFill>
                  <a:srgbClr val="172321"/>
                </a:solidFill>
              </a:rPr>
              <a:t>בכשנתיים</a:t>
            </a:r>
            <a:r>
              <a:rPr sz="1650" b="0" dirty="0">
                <a:solidFill>
                  <a:srgbClr val="172321"/>
                </a:solidFill>
              </a:rPr>
              <a:t> </a:t>
            </a:r>
            <a:r>
              <a:rPr sz="1650" b="0" dirty="0" err="1">
                <a:solidFill>
                  <a:srgbClr val="172321"/>
                </a:solidFill>
              </a:rPr>
              <a:t>וחצי</a:t>
            </a:r>
            <a:r>
              <a:rPr sz="1650" b="0" dirty="0">
                <a:solidFill>
                  <a:srgbClr val="172321"/>
                </a:solidFill>
              </a:rPr>
              <a:t>.</a:t>
            </a:r>
          </a:p>
        </p:txBody>
      </p:sp>
      <p:sp>
        <p:nvSpPr>
          <p:cNvPr id="18" name="bottom">
            <a:extLst>
              <a:ext uri="{FF2B5EF4-FFF2-40B4-BE49-F238E27FC236}">
                <a16:creationId xmlns:a16="http://schemas.microsoft.com/office/drawing/2014/main" xmlns="" id="{A3FDAD0B-B488-4C46-9108-62812B41171C}"/>
              </a:ext>
            </a:extLst>
          </p:cNvPr>
          <p:cNvSpPr>
            <a:spLocks noGrp="1"/>
          </p:cNvSpPr>
          <p:nvPr/>
        </p:nvSpPr>
        <p:spPr>
          <a:xfrm>
            <a:off x="666750" y="5562600"/>
            <a:ext cx="10858500" cy="704850"/>
          </a:xfrm>
          <a:prstGeom prst="rect">
            <a:avLst/>
          </a:prstGeom>
          <a:solidFill>
            <a:srgbClr val="244A47"/>
          </a:solidFill>
          <a:ln w="0">
            <a:noFill/>
            <a:prstDash val="solid"/>
          </a:ln>
        </p:spPr>
      </p:sp>
      <p:sp>
        <p:nvSpPr>
          <p:cNvPr id="19" name="takeaway-label">
            <a:extLst>
              <a:ext uri="{FF2B5EF4-FFF2-40B4-BE49-F238E27FC236}">
                <a16:creationId xmlns:a16="http://schemas.microsoft.com/office/drawing/2014/main" xmlns="" id="{6A3D1BC0-0E4E-46D9-BFFD-92E62CFAD63B}"/>
              </a:ext>
            </a:extLst>
          </p:cNvPr>
          <p:cNvSpPr>
            <a:spLocks noGrp="1"/>
          </p:cNvSpPr>
          <p:nvPr/>
        </p:nvSpPr>
        <p:spPr>
          <a:xfrm>
            <a:off x="8858250" y="5734050"/>
            <a:ext cx="2333625" cy="266700"/>
          </a:xfrm>
          <a:prstGeom prst="rect">
            <a:avLst/>
          </a:prstGeom>
          <a:noFill/>
          <a:ln w="0">
            <a:noFill/>
            <a:prstDash val="solid"/>
          </a:ln>
        </p:spPr>
        <p:txBody>
          <a:bodyPr/>
          <a:lstStyle/>
          <a:p>
            <a:pPr algn="r" rtl="1">
              <a:defRPr sz="1350" b="1">
                <a:solidFill>
                  <a:srgbClr val="D9E7E4"/>
                </a:solidFill>
              </a:defRPr>
            </a:pPr>
            <a:r>
              <a:rPr sz="1350" b="1" dirty="0" err="1">
                <a:solidFill>
                  <a:srgbClr val="D9E7E4"/>
                </a:solidFill>
              </a:rPr>
              <a:t>השורה</a:t>
            </a:r>
            <a:r>
              <a:rPr sz="1350" b="1" dirty="0">
                <a:solidFill>
                  <a:srgbClr val="D9E7E4"/>
                </a:solidFill>
              </a:rPr>
              <a:t> </a:t>
            </a:r>
            <a:r>
              <a:rPr sz="1350" b="1" dirty="0" err="1">
                <a:solidFill>
                  <a:srgbClr val="D9E7E4"/>
                </a:solidFill>
              </a:rPr>
              <a:t>התחתונה</a:t>
            </a:r>
            <a:endParaRPr sz="1350" b="1" dirty="0">
              <a:solidFill>
                <a:srgbClr val="D9E7E4"/>
              </a:solidFill>
            </a:endParaRPr>
          </a:p>
        </p:txBody>
      </p:sp>
      <p:sp>
        <p:nvSpPr>
          <p:cNvPr id="20" name="takeaway">
            <a:extLst>
              <a:ext uri="{FF2B5EF4-FFF2-40B4-BE49-F238E27FC236}">
                <a16:creationId xmlns:a16="http://schemas.microsoft.com/office/drawing/2014/main" xmlns="" id="{445707D4-BDBC-4945-BE6C-D0B4BDA961F1}"/>
              </a:ext>
            </a:extLst>
          </p:cNvPr>
          <p:cNvSpPr>
            <a:spLocks noGrp="1"/>
          </p:cNvSpPr>
          <p:nvPr/>
        </p:nvSpPr>
        <p:spPr>
          <a:xfrm>
            <a:off x="1000125" y="5715000"/>
            <a:ext cx="7620000" cy="323850"/>
          </a:xfrm>
          <a:prstGeom prst="rect">
            <a:avLst/>
          </a:prstGeom>
          <a:noFill/>
          <a:ln w="0">
            <a:noFill/>
            <a:prstDash val="solid"/>
          </a:ln>
        </p:spPr>
        <p:txBody>
          <a:bodyPr/>
          <a:lstStyle/>
          <a:p>
            <a:pPr algn="r" rtl="1">
              <a:defRPr sz="1725" b="1">
                <a:solidFill>
                  <a:srgbClr val="FFFFFF"/>
                </a:solidFill>
              </a:defRPr>
            </a:pPr>
            <a:r>
              <a:rPr sz="1725" b="1">
                <a:solidFill>
                  <a:srgbClr val="FFFFFF"/>
                </a:solidFill>
              </a:rPr>
              <a:t>סימן חריג אינו נטמע אוטומטית באבחנה הקיימת — הוא מחייב לפתוח מחדש את האבחנה המבדלת.</a:t>
            </a:r>
          </a:p>
        </p:txBody>
      </p:sp>
    </p:spTree>
    <p:extLst>
      <p:ext uri="{BB962C8B-B14F-4D97-AF65-F5344CB8AC3E}">
        <p14:creationId xmlns:p14="http://schemas.microsoft.com/office/powerpoint/2010/main" val="2205459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op-accent">
            <a:extLst>
              <a:ext uri="{FF2B5EF4-FFF2-40B4-BE49-F238E27FC236}">
                <a16:creationId xmlns:a16="http://schemas.microsoft.com/office/drawing/2014/main" xmlns="" id="{E1AF8C43-96D1-46DD-8D20-0DE1B1CBFC59}"/>
              </a:ext>
            </a:extLst>
          </p:cNvPr>
          <p:cNvSpPr>
            <a:spLocks noGrp="1"/>
          </p:cNvSpPr>
          <p:nvPr/>
        </p:nvSpPr>
        <p:spPr>
          <a:xfrm>
            <a:off x="0" y="0"/>
            <a:ext cx="12192000" cy="152400"/>
          </a:xfrm>
          <a:prstGeom prst="rect">
            <a:avLst/>
          </a:prstGeom>
          <a:solidFill>
            <a:srgbClr val="B5654A"/>
          </a:solidFill>
          <a:ln w="0">
            <a:noFill/>
            <a:prstDash val="solid"/>
          </a:ln>
        </p:spPr>
      </p:sp>
      <p:sp>
        <p:nvSpPr>
          <p:cNvPr id="2" name="case-number">
            <a:extLst>
              <a:ext uri="{FF2B5EF4-FFF2-40B4-BE49-F238E27FC236}">
                <a16:creationId xmlns:a16="http://schemas.microsoft.com/office/drawing/2014/main" xmlns="" id="{0AA5410B-99CD-4104-AFBF-3838F6501454}"/>
              </a:ext>
            </a:extLst>
          </p:cNvPr>
          <p:cNvSpPr>
            <a:spLocks noGrp="1"/>
          </p:cNvSpPr>
          <p:nvPr/>
        </p:nvSpPr>
        <p:spPr>
          <a:xfrm>
            <a:off x="666750" y="409575"/>
            <a:ext cx="10858500" cy="323850"/>
          </a:xfrm>
          <a:prstGeom prst="rect">
            <a:avLst/>
          </a:prstGeom>
          <a:noFill/>
          <a:ln w="0">
            <a:noFill/>
            <a:prstDash val="solid"/>
          </a:ln>
        </p:spPr>
        <p:txBody>
          <a:bodyPr/>
          <a:lstStyle/>
          <a:p>
            <a:pPr algn="r" rtl="1">
              <a:defRPr sz="1500" b="1">
                <a:solidFill>
                  <a:srgbClr val="B5654A"/>
                </a:solidFill>
              </a:defRPr>
            </a:pPr>
            <a:r>
              <a:rPr sz="1500" b="1" dirty="0" err="1">
                <a:solidFill>
                  <a:srgbClr val="B5654A"/>
                </a:solidFill>
              </a:rPr>
              <a:t>ע״א</a:t>
            </a:r>
            <a:r>
              <a:rPr sz="1500" b="1" dirty="0">
                <a:solidFill>
                  <a:srgbClr val="B5654A"/>
                </a:solidFill>
              </a:rPr>
              <a:t> 3264/96 </a:t>
            </a:r>
            <a:r>
              <a:rPr sz="1500" b="1" dirty="0" err="1">
                <a:solidFill>
                  <a:srgbClr val="B5654A"/>
                </a:solidFill>
              </a:rPr>
              <a:t>קופת</a:t>
            </a:r>
            <a:r>
              <a:rPr sz="1500" b="1" dirty="0">
                <a:solidFill>
                  <a:srgbClr val="B5654A"/>
                </a:solidFill>
              </a:rPr>
              <a:t> </a:t>
            </a:r>
            <a:r>
              <a:rPr sz="1500" b="1" dirty="0" err="1">
                <a:solidFill>
                  <a:srgbClr val="B5654A"/>
                </a:solidFill>
              </a:rPr>
              <a:t>חולים</a:t>
            </a:r>
            <a:r>
              <a:rPr sz="1500" b="1" dirty="0">
                <a:solidFill>
                  <a:srgbClr val="B5654A"/>
                </a:solidFill>
              </a:rPr>
              <a:t> </a:t>
            </a:r>
            <a:r>
              <a:rPr sz="1500" b="1" dirty="0" err="1">
                <a:solidFill>
                  <a:srgbClr val="B5654A"/>
                </a:solidFill>
              </a:rPr>
              <a:t>של</a:t>
            </a:r>
            <a:r>
              <a:rPr sz="1500" b="1" dirty="0">
                <a:solidFill>
                  <a:srgbClr val="B5654A"/>
                </a:solidFill>
              </a:rPr>
              <a:t> </a:t>
            </a:r>
            <a:r>
              <a:rPr sz="1500" b="1" dirty="0" err="1">
                <a:solidFill>
                  <a:srgbClr val="B5654A"/>
                </a:solidFill>
              </a:rPr>
              <a:t>ההסתדרות</a:t>
            </a:r>
            <a:r>
              <a:rPr sz="1500" b="1" dirty="0">
                <a:solidFill>
                  <a:srgbClr val="B5654A"/>
                </a:solidFill>
              </a:rPr>
              <a:t> </a:t>
            </a:r>
            <a:r>
              <a:rPr sz="1500" b="1" dirty="0" err="1">
                <a:solidFill>
                  <a:srgbClr val="B5654A"/>
                </a:solidFill>
              </a:rPr>
              <a:t>הכללית</a:t>
            </a:r>
            <a:r>
              <a:rPr sz="1500" b="1" dirty="0">
                <a:solidFill>
                  <a:srgbClr val="B5654A"/>
                </a:solidFill>
              </a:rPr>
              <a:t> נ׳ </a:t>
            </a:r>
            <a:r>
              <a:rPr sz="1500" b="1" dirty="0" err="1">
                <a:solidFill>
                  <a:srgbClr val="B5654A"/>
                </a:solidFill>
              </a:rPr>
              <a:t>יפה</a:t>
            </a:r>
            <a:r>
              <a:rPr sz="1500" b="1" dirty="0">
                <a:solidFill>
                  <a:srgbClr val="B5654A"/>
                </a:solidFill>
              </a:rPr>
              <a:t> </a:t>
            </a:r>
            <a:r>
              <a:rPr sz="1500" b="1" dirty="0" err="1">
                <a:solidFill>
                  <a:srgbClr val="B5654A"/>
                </a:solidFill>
              </a:rPr>
              <a:t>פלד</a:t>
            </a:r>
            <a:r>
              <a:rPr sz="1500" b="1" dirty="0">
                <a:solidFill>
                  <a:srgbClr val="B5654A"/>
                </a:solidFill>
              </a:rPr>
              <a:t>, </a:t>
            </a:r>
            <a:r>
              <a:rPr sz="1500" b="1" dirty="0" err="1">
                <a:solidFill>
                  <a:srgbClr val="B5654A"/>
                </a:solidFill>
              </a:rPr>
              <a:t>פ״ד</a:t>
            </a:r>
            <a:r>
              <a:rPr sz="1500" b="1" dirty="0">
                <a:solidFill>
                  <a:srgbClr val="B5654A"/>
                </a:solidFill>
              </a:rPr>
              <a:t> </a:t>
            </a:r>
            <a:r>
              <a:rPr sz="1500" b="1" dirty="0" err="1">
                <a:solidFill>
                  <a:srgbClr val="B5654A"/>
                </a:solidFill>
              </a:rPr>
              <a:t>נב</a:t>
            </a:r>
            <a:r>
              <a:rPr sz="1500" b="1" dirty="0">
                <a:solidFill>
                  <a:srgbClr val="B5654A"/>
                </a:solidFill>
              </a:rPr>
              <a:t>(4) 849 (1998)</a:t>
            </a:r>
          </a:p>
        </p:txBody>
      </p:sp>
      <p:sp>
        <p:nvSpPr>
          <p:cNvPr id="3" name="title">
            <a:extLst>
              <a:ext uri="{FF2B5EF4-FFF2-40B4-BE49-F238E27FC236}">
                <a16:creationId xmlns:a16="http://schemas.microsoft.com/office/drawing/2014/main" xmlns="" id="{99495510-71FC-4C7C-9E86-441EC6F1ED3A}"/>
              </a:ext>
            </a:extLst>
          </p:cNvPr>
          <p:cNvSpPr>
            <a:spLocks noGrp="1"/>
          </p:cNvSpPr>
          <p:nvPr/>
        </p:nvSpPr>
        <p:spPr>
          <a:xfrm>
            <a:off x="666750" y="781050"/>
            <a:ext cx="10858500" cy="533400"/>
          </a:xfrm>
          <a:prstGeom prst="rect">
            <a:avLst/>
          </a:prstGeom>
          <a:noFill/>
          <a:ln w="0">
            <a:noFill/>
            <a:prstDash val="solid"/>
          </a:ln>
        </p:spPr>
        <p:txBody>
          <a:bodyPr/>
          <a:lstStyle/>
          <a:p>
            <a:pPr algn="r" rtl="1">
              <a:defRPr sz="2925" b="1">
                <a:solidFill>
                  <a:srgbClr val="244A47"/>
                </a:solidFill>
              </a:defRPr>
            </a:pPr>
            <a:r>
              <a:rPr sz="2925" b="1" dirty="0" err="1">
                <a:solidFill>
                  <a:srgbClr val="244A47"/>
                </a:solidFill>
              </a:rPr>
              <a:t>יפה</a:t>
            </a:r>
            <a:r>
              <a:rPr sz="2925" b="1" dirty="0">
                <a:solidFill>
                  <a:srgbClr val="244A47"/>
                </a:solidFill>
              </a:rPr>
              <a:t> </a:t>
            </a:r>
            <a:r>
              <a:rPr sz="2925" b="1" dirty="0" err="1">
                <a:solidFill>
                  <a:srgbClr val="244A47"/>
                </a:solidFill>
              </a:rPr>
              <a:t>פלד</a:t>
            </a:r>
            <a:r>
              <a:rPr sz="2925" b="1" dirty="0">
                <a:solidFill>
                  <a:srgbClr val="244A47"/>
                </a:solidFill>
              </a:rPr>
              <a:t>: </a:t>
            </a:r>
            <a:r>
              <a:rPr lang="he-IL" sz="2925" b="1" dirty="0" smtClean="0">
                <a:solidFill>
                  <a:srgbClr val="244A47"/>
                </a:solidFill>
              </a:rPr>
              <a:t>טרשת שמחקה גידול</a:t>
            </a:r>
            <a:endParaRPr sz="2925" b="1" dirty="0">
              <a:solidFill>
                <a:srgbClr val="244A47"/>
              </a:solidFill>
            </a:endParaRPr>
          </a:p>
        </p:txBody>
      </p:sp>
      <p:sp>
        <p:nvSpPr>
          <p:cNvPr id="4" name="subtitle">
            <a:extLst>
              <a:ext uri="{FF2B5EF4-FFF2-40B4-BE49-F238E27FC236}">
                <a16:creationId xmlns:a16="http://schemas.microsoft.com/office/drawing/2014/main" xmlns="" id="{46261FC4-7583-4698-AD2F-4CA13970F980}"/>
              </a:ext>
            </a:extLst>
          </p:cNvPr>
          <p:cNvSpPr>
            <a:spLocks noGrp="1"/>
          </p:cNvSpPr>
          <p:nvPr/>
        </p:nvSpPr>
        <p:spPr>
          <a:xfrm>
            <a:off x="666750" y="1381125"/>
            <a:ext cx="10858500" cy="342900"/>
          </a:xfrm>
          <a:prstGeom prst="rect">
            <a:avLst/>
          </a:prstGeom>
          <a:noFill/>
          <a:ln w="0">
            <a:noFill/>
            <a:prstDash val="solid"/>
          </a:ln>
        </p:spPr>
        <p:txBody>
          <a:bodyPr/>
          <a:lstStyle/>
          <a:p>
            <a:pPr algn="r" rtl="1">
              <a:defRPr sz="1500" b="0">
                <a:solidFill>
                  <a:srgbClr val="5D6866"/>
                </a:solidFill>
              </a:defRPr>
            </a:pPr>
            <a:r>
              <a:rPr sz="1500" b="0">
                <a:solidFill>
                  <a:srgbClr val="5D6866"/>
                </a:solidFill>
              </a:rPr>
              <a:t>היעדר אבחנה מבדלת הוביל לכריתת חלק מהמוח ולהקרנות מיותרות</a:t>
            </a:r>
          </a:p>
        </p:txBody>
      </p:sp>
      <p:sp>
        <p:nvSpPr>
          <p:cNvPr id="5" name="rule">
            <a:extLst>
              <a:ext uri="{FF2B5EF4-FFF2-40B4-BE49-F238E27FC236}">
                <a16:creationId xmlns:a16="http://schemas.microsoft.com/office/drawing/2014/main" xmlns="" id="{409D89CB-FCA8-4E35-9AFF-370AEFBEBE9D}"/>
              </a:ext>
            </a:extLst>
          </p:cNvPr>
          <p:cNvSpPr>
            <a:spLocks noGrp="1"/>
          </p:cNvSpPr>
          <p:nvPr/>
        </p:nvSpPr>
        <p:spPr>
          <a:xfrm>
            <a:off x="666750" y="1809750"/>
            <a:ext cx="10858500" cy="19050"/>
          </a:xfrm>
          <a:prstGeom prst="rect">
            <a:avLst/>
          </a:prstGeom>
          <a:solidFill>
            <a:srgbClr val="CCD4D2"/>
          </a:solidFill>
          <a:ln w="0">
            <a:noFill/>
            <a:prstDash val="solid"/>
          </a:ln>
        </p:spPr>
      </p:sp>
      <p:sp>
        <p:nvSpPr>
          <p:cNvPr id="6" name="panel-0">
            <a:extLst>
              <a:ext uri="{FF2B5EF4-FFF2-40B4-BE49-F238E27FC236}">
                <a16:creationId xmlns:a16="http://schemas.microsoft.com/office/drawing/2014/main" xmlns="" id="{209B7E84-F549-432B-AE57-01BD325F2EA5}"/>
              </a:ext>
            </a:extLst>
          </p:cNvPr>
          <p:cNvSpPr>
            <a:spLocks noGrp="1"/>
          </p:cNvSpPr>
          <p:nvPr/>
        </p:nvSpPr>
        <p:spPr>
          <a:xfrm>
            <a:off x="4429125" y="2095500"/>
            <a:ext cx="3429000" cy="3143250"/>
          </a:xfrm>
          <a:prstGeom prst="rect">
            <a:avLst/>
          </a:prstGeom>
          <a:solidFill>
            <a:srgbClr val="F3F5F4"/>
          </a:solidFill>
          <a:ln w="0">
            <a:noFill/>
            <a:prstDash val="solid"/>
          </a:ln>
        </p:spPr>
      </p:sp>
      <p:sp>
        <p:nvSpPr>
          <p:cNvPr id="7" name="panel-head-0">
            <a:extLst>
              <a:ext uri="{FF2B5EF4-FFF2-40B4-BE49-F238E27FC236}">
                <a16:creationId xmlns:a16="http://schemas.microsoft.com/office/drawing/2014/main" xmlns="" id="{2678CEB9-9031-4054-B76E-EE6605D67188}"/>
              </a:ext>
            </a:extLst>
          </p:cNvPr>
          <p:cNvSpPr>
            <a:spLocks noGrp="1"/>
          </p:cNvSpPr>
          <p:nvPr/>
        </p:nvSpPr>
        <p:spPr>
          <a:xfrm>
            <a:off x="4657725" y="2343150"/>
            <a:ext cx="2971800" cy="342900"/>
          </a:xfrm>
          <a:prstGeom prst="rect">
            <a:avLst/>
          </a:prstGeom>
          <a:noFill/>
          <a:ln w="0">
            <a:noFill/>
            <a:prstDash val="solid"/>
          </a:ln>
        </p:spPr>
        <p:txBody>
          <a:bodyPr/>
          <a:lstStyle/>
          <a:p>
            <a:pPr algn="r" rtl="1">
              <a:defRPr sz="1800" b="1">
                <a:solidFill>
                  <a:srgbClr val="244A47"/>
                </a:solidFill>
              </a:defRPr>
            </a:pPr>
            <a:r>
              <a:rPr sz="1800" b="1" dirty="0" err="1">
                <a:solidFill>
                  <a:srgbClr val="244A47"/>
                </a:solidFill>
              </a:rPr>
              <a:t>מה</a:t>
            </a:r>
            <a:r>
              <a:rPr sz="1800" b="1" dirty="0">
                <a:solidFill>
                  <a:srgbClr val="244A47"/>
                </a:solidFill>
              </a:rPr>
              <a:t> </a:t>
            </a:r>
            <a:r>
              <a:rPr sz="1800" b="1" dirty="0" err="1">
                <a:solidFill>
                  <a:srgbClr val="244A47"/>
                </a:solidFill>
              </a:rPr>
              <a:t>היה</a:t>
            </a:r>
            <a:r>
              <a:rPr sz="1800" b="1" dirty="0">
                <a:solidFill>
                  <a:srgbClr val="244A47"/>
                </a:solidFill>
              </a:rPr>
              <a:t> </a:t>
            </a:r>
            <a:r>
              <a:rPr sz="1800" b="1" dirty="0" err="1">
                <a:solidFill>
                  <a:srgbClr val="244A47"/>
                </a:solidFill>
              </a:rPr>
              <a:t>בפועל</a:t>
            </a:r>
            <a:endParaRPr sz="1800" b="1" dirty="0">
              <a:solidFill>
                <a:srgbClr val="244A47"/>
              </a:solidFill>
            </a:endParaRPr>
          </a:p>
        </p:txBody>
      </p:sp>
      <p:sp>
        <p:nvSpPr>
          <p:cNvPr id="8" name="panel-rule-0">
            <a:extLst>
              <a:ext uri="{FF2B5EF4-FFF2-40B4-BE49-F238E27FC236}">
                <a16:creationId xmlns:a16="http://schemas.microsoft.com/office/drawing/2014/main" xmlns="" id="{E1AB3680-78C6-42E3-85DC-34D8B48C8F4E}"/>
              </a:ext>
            </a:extLst>
          </p:cNvPr>
          <p:cNvSpPr>
            <a:spLocks noGrp="1"/>
          </p:cNvSpPr>
          <p:nvPr/>
        </p:nvSpPr>
        <p:spPr>
          <a:xfrm>
            <a:off x="4657725" y="2790825"/>
            <a:ext cx="2971800" cy="28575"/>
          </a:xfrm>
          <a:prstGeom prst="rect">
            <a:avLst/>
          </a:prstGeom>
          <a:solidFill>
            <a:srgbClr val="244A47"/>
          </a:solidFill>
          <a:ln w="0">
            <a:noFill/>
            <a:prstDash val="solid"/>
          </a:ln>
        </p:spPr>
      </p:sp>
      <p:sp>
        <p:nvSpPr>
          <p:cNvPr id="9" name="panel-text-0">
            <a:extLst>
              <a:ext uri="{FF2B5EF4-FFF2-40B4-BE49-F238E27FC236}">
                <a16:creationId xmlns:a16="http://schemas.microsoft.com/office/drawing/2014/main" xmlns="" id="{E4326F76-FB1F-487C-9EC5-E324B91B1BC8}"/>
              </a:ext>
            </a:extLst>
          </p:cNvPr>
          <p:cNvSpPr>
            <a:spLocks noGrp="1"/>
          </p:cNvSpPr>
          <p:nvPr/>
        </p:nvSpPr>
        <p:spPr>
          <a:xfrm>
            <a:off x="4657725" y="3009900"/>
            <a:ext cx="2971800" cy="1952625"/>
          </a:xfrm>
          <a:prstGeom prst="rect">
            <a:avLst/>
          </a:prstGeom>
          <a:noFill/>
          <a:ln w="0">
            <a:noFill/>
            <a:prstDash val="solid"/>
          </a:ln>
        </p:spPr>
        <p:txBody>
          <a:bodyPr/>
          <a:lstStyle/>
          <a:p>
            <a:pPr algn="r" rtl="1">
              <a:defRPr sz="1650" b="0">
                <a:solidFill>
                  <a:srgbClr val="172321"/>
                </a:solidFill>
              </a:defRPr>
            </a:pPr>
            <a:r>
              <a:rPr sz="1650" b="0" dirty="0" err="1">
                <a:solidFill>
                  <a:srgbClr val="172321"/>
                </a:solidFill>
              </a:rPr>
              <a:t>טרשת</a:t>
            </a:r>
            <a:r>
              <a:rPr sz="1650" b="0" dirty="0">
                <a:solidFill>
                  <a:srgbClr val="172321"/>
                </a:solidFill>
              </a:rPr>
              <a:t> </a:t>
            </a:r>
            <a:r>
              <a:rPr sz="1650" b="0" dirty="0" err="1">
                <a:solidFill>
                  <a:srgbClr val="172321"/>
                </a:solidFill>
              </a:rPr>
              <a:t>נפוצה</a:t>
            </a:r>
            <a:r>
              <a:rPr sz="1650" b="0" dirty="0">
                <a:solidFill>
                  <a:srgbClr val="172321"/>
                </a:solidFill>
              </a:rPr>
              <a:t> </a:t>
            </a:r>
            <a:r>
              <a:rPr sz="1650" b="0" dirty="0" err="1">
                <a:solidFill>
                  <a:srgbClr val="172321"/>
                </a:solidFill>
              </a:rPr>
              <a:t>בתצורה</a:t>
            </a:r>
            <a:r>
              <a:rPr sz="1650" b="0" dirty="0">
                <a:solidFill>
                  <a:srgbClr val="172321"/>
                </a:solidFill>
              </a:rPr>
              <a:t> </a:t>
            </a:r>
            <a:r>
              <a:rPr sz="1650" b="0" dirty="0" err="1">
                <a:solidFill>
                  <a:srgbClr val="172321"/>
                </a:solidFill>
              </a:rPr>
              <a:t>נדירה</a:t>
            </a:r>
            <a:r>
              <a:rPr sz="1650" b="0" dirty="0">
                <a:solidFill>
                  <a:srgbClr val="172321"/>
                </a:solidFill>
              </a:rPr>
              <a:t> </a:t>
            </a:r>
            <a:r>
              <a:rPr sz="1650" b="0" dirty="0" err="1">
                <a:solidFill>
                  <a:srgbClr val="172321"/>
                </a:solidFill>
              </a:rPr>
              <a:t>של</a:t>
            </a:r>
            <a:r>
              <a:rPr sz="1650" b="0" dirty="0">
                <a:solidFill>
                  <a:srgbClr val="172321"/>
                </a:solidFill>
              </a:rPr>
              <a:t> ״</a:t>
            </a:r>
            <a:r>
              <a:rPr sz="1650" b="0" dirty="0" err="1">
                <a:solidFill>
                  <a:srgbClr val="172321"/>
                </a:solidFill>
              </a:rPr>
              <a:t>טרשת</a:t>
            </a:r>
            <a:r>
              <a:rPr sz="1650" b="0" dirty="0">
                <a:solidFill>
                  <a:srgbClr val="172321"/>
                </a:solidFill>
              </a:rPr>
              <a:t> </a:t>
            </a:r>
            <a:r>
              <a:rPr sz="1650" b="0" dirty="0" err="1">
                <a:solidFill>
                  <a:srgbClr val="172321"/>
                </a:solidFill>
              </a:rPr>
              <a:t>מחקה</a:t>
            </a:r>
            <a:r>
              <a:rPr sz="1650" b="0" dirty="0">
                <a:solidFill>
                  <a:srgbClr val="172321"/>
                </a:solidFill>
              </a:rPr>
              <a:t> </a:t>
            </a:r>
            <a:r>
              <a:rPr sz="1650" b="0" dirty="0" err="1">
                <a:solidFill>
                  <a:srgbClr val="172321"/>
                </a:solidFill>
              </a:rPr>
              <a:t>גידול</a:t>
            </a:r>
            <a:r>
              <a:rPr sz="1650" b="0" dirty="0">
                <a:solidFill>
                  <a:srgbClr val="172321"/>
                </a:solidFill>
              </a:rPr>
              <a:t>״ </a:t>
            </a:r>
            <a:r>
              <a:rPr lang="he-IL" sz="1650" b="0" dirty="0" smtClean="0">
                <a:solidFill>
                  <a:srgbClr val="172321"/>
                </a:solidFill>
              </a:rPr>
              <a:t>-</a:t>
            </a:r>
            <a:r>
              <a:rPr sz="1650" b="0" dirty="0" smtClean="0">
                <a:solidFill>
                  <a:srgbClr val="172321"/>
                </a:solidFill>
              </a:rPr>
              <a:t> </a:t>
            </a:r>
            <a:r>
              <a:rPr sz="1650" b="0" dirty="0" err="1">
                <a:solidFill>
                  <a:srgbClr val="172321"/>
                </a:solidFill>
              </a:rPr>
              <a:t>תהליך</a:t>
            </a:r>
            <a:r>
              <a:rPr sz="1650" b="0" dirty="0">
                <a:solidFill>
                  <a:srgbClr val="172321"/>
                </a:solidFill>
              </a:rPr>
              <a:t> </a:t>
            </a:r>
            <a:r>
              <a:rPr sz="1650" b="0" dirty="0" err="1">
                <a:solidFill>
                  <a:srgbClr val="172321"/>
                </a:solidFill>
              </a:rPr>
              <a:t>דמיאלינטיבי</a:t>
            </a:r>
            <a:r>
              <a:rPr sz="1650" b="0" dirty="0">
                <a:solidFill>
                  <a:srgbClr val="172321"/>
                </a:solidFill>
              </a:rPr>
              <a:t> </a:t>
            </a:r>
            <a:r>
              <a:rPr sz="1650" b="0" dirty="0" err="1">
                <a:solidFill>
                  <a:srgbClr val="172321"/>
                </a:solidFill>
              </a:rPr>
              <a:t>שנראה</a:t>
            </a:r>
            <a:r>
              <a:rPr sz="1650" b="0" dirty="0">
                <a:solidFill>
                  <a:srgbClr val="172321"/>
                </a:solidFill>
              </a:rPr>
              <a:t> </a:t>
            </a:r>
            <a:r>
              <a:rPr sz="1650" b="0" dirty="0" err="1">
                <a:solidFill>
                  <a:srgbClr val="172321"/>
                </a:solidFill>
              </a:rPr>
              <a:t>כגידול</a:t>
            </a:r>
            <a:r>
              <a:rPr sz="1650" b="0" dirty="0">
                <a:solidFill>
                  <a:srgbClr val="172321"/>
                </a:solidFill>
              </a:rPr>
              <a:t> </a:t>
            </a:r>
            <a:r>
              <a:rPr sz="1650" b="0" dirty="0" err="1">
                <a:solidFill>
                  <a:srgbClr val="172321"/>
                </a:solidFill>
              </a:rPr>
              <a:t>בהדמיה</a:t>
            </a:r>
            <a:r>
              <a:rPr sz="1650" b="0" dirty="0">
                <a:solidFill>
                  <a:srgbClr val="172321"/>
                </a:solidFill>
              </a:rPr>
              <a:t> </a:t>
            </a:r>
            <a:r>
              <a:rPr sz="1650" b="0" dirty="0" err="1">
                <a:solidFill>
                  <a:srgbClr val="172321"/>
                </a:solidFill>
              </a:rPr>
              <a:t>ובפתולוגיה</a:t>
            </a:r>
            <a:r>
              <a:rPr sz="1650" b="0" dirty="0">
                <a:solidFill>
                  <a:srgbClr val="172321"/>
                </a:solidFill>
              </a:rPr>
              <a:t>.</a:t>
            </a:r>
          </a:p>
        </p:txBody>
      </p:sp>
      <p:sp>
        <p:nvSpPr>
          <p:cNvPr id="10" name="panel-1">
            <a:extLst>
              <a:ext uri="{FF2B5EF4-FFF2-40B4-BE49-F238E27FC236}">
                <a16:creationId xmlns:a16="http://schemas.microsoft.com/office/drawing/2014/main" xmlns="" id="{FC16C771-8DC6-4FF6-80CE-4C47890F56EF}"/>
              </a:ext>
            </a:extLst>
          </p:cNvPr>
          <p:cNvSpPr>
            <a:spLocks noGrp="1"/>
          </p:cNvSpPr>
          <p:nvPr/>
        </p:nvSpPr>
        <p:spPr>
          <a:xfrm>
            <a:off x="8191500" y="2095500"/>
            <a:ext cx="3333750" cy="3143250"/>
          </a:xfrm>
          <a:prstGeom prst="rect">
            <a:avLst/>
          </a:prstGeom>
          <a:solidFill>
            <a:srgbClr val="F3F5F4"/>
          </a:solidFill>
          <a:ln w="0">
            <a:noFill/>
            <a:prstDash val="solid"/>
          </a:ln>
        </p:spPr>
      </p:sp>
      <p:sp>
        <p:nvSpPr>
          <p:cNvPr id="11" name="panel-head-1">
            <a:extLst>
              <a:ext uri="{FF2B5EF4-FFF2-40B4-BE49-F238E27FC236}">
                <a16:creationId xmlns:a16="http://schemas.microsoft.com/office/drawing/2014/main" xmlns="" id="{902D6BE7-A0F1-4DA1-8133-4024B495B060}"/>
              </a:ext>
            </a:extLst>
          </p:cNvPr>
          <p:cNvSpPr>
            <a:spLocks noGrp="1"/>
          </p:cNvSpPr>
          <p:nvPr/>
        </p:nvSpPr>
        <p:spPr>
          <a:xfrm>
            <a:off x="8420100" y="2343150"/>
            <a:ext cx="2876550" cy="342900"/>
          </a:xfrm>
          <a:prstGeom prst="rect">
            <a:avLst/>
          </a:prstGeom>
          <a:noFill/>
          <a:ln w="0">
            <a:noFill/>
            <a:prstDash val="solid"/>
          </a:ln>
        </p:spPr>
        <p:txBody>
          <a:bodyPr/>
          <a:lstStyle/>
          <a:p>
            <a:pPr algn="r" rtl="1">
              <a:defRPr sz="1800" b="1">
                <a:solidFill>
                  <a:srgbClr val="B5654A"/>
                </a:solidFill>
              </a:defRPr>
            </a:pPr>
            <a:r>
              <a:rPr sz="1800" b="1">
                <a:solidFill>
                  <a:srgbClr val="B5654A"/>
                </a:solidFill>
              </a:rPr>
              <a:t>מה אובחן בטעות</a:t>
            </a:r>
          </a:p>
        </p:txBody>
      </p:sp>
      <p:sp>
        <p:nvSpPr>
          <p:cNvPr id="12" name="panel-rule-1">
            <a:extLst>
              <a:ext uri="{FF2B5EF4-FFF2-40B4-BE49-F238E27FC236}">
                <a16:creationId xmlns:a16="http://schemas.microsoft.com/office/drawing/2014/main" xmlns="" id="{E51296EC-5D07-46D4-9FBE-9C60B98AB246}"/>
              </a:ext>
            </a:extLst>
          </p:cNvPr>
          <p:cNvSpPr>
            <a:spLocks noGrp="1"/>
          </p:cNvSpPr>
          <p:nvPr/>
        </p:nvSpPr>
        <p:spPr>
          <a:xfrm>
            <a:off x="8420100" y="2790825"/>
            <a:ext cx="2876550" cy="28575"/>
          </a:xfrm>
          <a:prstGeom prst="rect">
            <a:avLst/>
          </a:prstGeom>
          <a:solidFill>
            <a:srgbClr val="B5654A"/>
          </a:solidFill>
          <a:ln w="0">
            <a:noFill/>
            <a:prstDash val="solid"/>
          </a:ln>
        </p:spPr>
      </p:sp>
      <p:sp>
        <p:nvSpPr>
          <p:cNvPr id="13" name="panel-text-1">
            <a:extLst>
              <a:ext uri="{FF2B5EF4-FFF2-40B4-BE49-F238E27FC236}">
                <a16:creationId xmlns:a16="http://schemas.microsoft.com/office/drawing/2014/main" xmlns="" id="{43BB3FC8-D57C-47C5-8ED5-EECCB973E216}"/>
              </a:ext>
            </a:extLst>
          </p:cNvPr>
          <p:cNvSpPr>
            <a:spLocks noGrp="1"/>
          </p:cNvSpPr>
          <p:nvPr/>
        </p:nvSpPr>
        <p:spPr>
          <a:xfrm>
            <a:off x="8420100" y="3009900"/>
            <a:ext cx="2876550" cy="1952625"/>
          </a:xfrm>
          <a:prstGeom prst="rect">
            <a:avLst/>
          </a:prstGeom>
          <a:noFill/>
          <a:ln w="0">
            <a:noFill/>
            <a:prstDash val="solid"/>
          </a:ln>
        </p:spPr>
        <p:txBody>
          <a:bodyPr/>
          <a:lstStyle/>
          <a:p>
            <a:pPr algn="r" rtl="1">
              <a:defRPr sz="1650" b="0">
                <a:solidFill>
                  <a:srgbClr val="172321"/>
                </a:solidFill>
              </a:defRPr>
            </a:pPr>
            <a:r>
              <a:rPr sz="1650" b="0" dirty="0" err="1">
                <a:solidFill>
                  <a:srgbClr val="172321"/>
                </a:solidFill>
              </a:rPr>
              <a:t>אסטרוציטומה</a:t>
            </a:r>
            <a:r>
              <a:rPr sz="1650" b="0" dirty="0">
                <a:solidFill>
                  <a:srgbClr val="172321"/>
                </a:solidFill>
              </a:rPr>
              <a:t> </a:t>
            </a:r>
            <a:r>
              <a:rPr sz="1650" b="0" dirty="0" err="1">
                <a:solidFill>
                  <a:srgbClr val="172321"/>
                </a:solidFill>
              </a:rPr>
              <a:t>בדרגה</a:t>
            </a:r>
            <a:r>
              <a:rPr sz="1650" b="0" dirty="0">
                <a:solidFill>
                  <a:srgbClr val="172321"/>
                </a:solidFill>
              </a:rPr>
              <a:t> 2 </a:t>
            </a:r>
            <a:r>
              <a:rPr lang="he-IL" sz="1650" b="0" dirty="0" smtClean="0">
                <a:solidFill>
                  <a:srgbClr val="172321"/>
                </a:solidFill>
              </a:rPr>
              <a:t>-</a:t>
            </a:r>
            <a:r>
              <a:rPr sz="1650" b="0" dirty="0" smtClean="0">
                <a:solidFill>
                  <a:srgbClr val="172321"/>
                </a:solidFill>
              </a:rPr>
              <a:t> </a:t>
            </a:r>
            <a:r>
              <a:rPr sz="1650" b="0" dirty="0" err="1">
                <a:solidFill>
                  <a:srgbClr val="172321"/>
                </a:solidFill>
              </a:rPr>
              <a:t>גידול</a:t>
            </a:r>
            <a:r>
              <a:rPr sz="1650" b="0" dirty="0">
                <a:solidFill>
                  <a:srgbClr val="172321"/>
                </a:solidFill>
              </a:rPr>
              <a:t> </a:t>
            </a:r>
            <a:r>
              <a:rPr sz="1650" b="0" dirty="0" err="1">
                <a:solidFill>
                  <a:srgbClr val="172321"/>
                </a:solidFill>
              </a:rPr>
              <a:t>מוחי</a:t>
            </a:r>
            <a:r>
              <a:rPr sz="1650" b="0" dirty="0">
                <a:solidFill>
                  <a:srgbClr val="172321"/>
                </a:solidFill>
              </a:rPr>
              <a:t> </a:t>
            </a:r>
            <a:r>
              <a:rPr sz="1650" b="0" dirty="0" err="1">
                <a:solidFill>
                  <a:srgbClr val="172321"/>
                </a:solidFill>
              </a:rPr>
              <a:t>ממאיר</a:t>
            </a:r>
            <a:r>
              <a:rPr sz="1650" b="0" dirty="0">
                <a:solidFill>
                  <a:srgbClr val="172321"/>
                </a:solidFill>
              </a:rPr>
              <a:t>. </a:t>
            </a:r>
            <a:r>
              <a:rPr sz="1650" b="0" dirty="0" err="1">
                <a:solidFill>
                  <a:srgbClr val="172321"/>
                </a:solidFill>
              </a:rPr>
              <a:t>נכרת</a:t>
            </a:r>
            <a:r>
              <a:rPr sz="1650" b="0" dirty="0">
                <a:solidFill>
                  <a:srgbClr val="172321"/>
                </a:solidFill>
              </a:rPr>
              <a:t> </a:t>
            </a:r>
            <a:r>
              <a:rPr sz="1650" b="0" dirty="0" err="1">
                <a:solidFill>
                  <a:srgbClr val="172321"/>
                </a:solidFill>
              </a:rPr>
              <a:t>שליש</a:t>
            </a:r>
            <a:r>
              <a:rPr sz="1650" b="0" dirty="0">
                <a:solidFill>
                  <a:srgbClr val="172321"/>
                </a:solidFill>
              </a:rPr>
              <a:t> </a:t>
            </a:r>
            <a:r>
              <a:rPr sz="1650" b="0" dirty="0" err="1">
                <a:solidFill>
                  <a:srgbClr val="172321"/>
                </a:solidFill>
              </a:rPr>
              <a:t>מהאונה</a:t>
            </a:r>
            <a:r>
              <a:rPr sz="1650" b="0" dirty="0">
                <a:solidFill>
                  <a:srgbClr val="172321"/>
                </a:solidFill>
              </a:rPr>
              <a:t> </a:t>
            </a:r>
            <a:r>
              <a:rPr sz="1650" b="0" dirty="0" err="1">
                <a:solidFill>
                  <a:srgbClr val="172321"/>
                </a:solidFill>
              </a:rPr>
              <a:t>הרקתית</a:t>
            </a:r>
            <a:r>
              <a:rPr sz="1650" b="0" dirty="0">
                <a:solidFill>
                  <a:srgbClr val="172321"/>
                </a:solidFill>
              </a:rPr>
              <a:t> </a:t>
            </a:r>
            <a:r>
              <a:rPr sz="1650" b="0" dirty="0" err="1">
                <a:solidFill>
                  <a:srgbClr val="172321"/>
                </a:solidFill>
              </a:rPr>
              <a:t>הימנית</a:t>
            </a:r>
            <a:r>
              <a:rPr sz="1650" b="0" dirty="0">
                <a:solidFill>
                  <a:srgbClr val="172321"/>
                </a:solidFill>
              </a:rPr>
              <a:t> </a:t>
            </a:r>
            <a:r>
              <a:rPr sz="1650" b="0" dirty="0" err="1">
                <a:solidFill>
                  <a:srgbClr val="172321"/>
                </a:solidFill>
              </a:rPr>
              <a:t>וניתנו</a:t>
            </a:r>
            <a:r>
              <a:rPr sz="1650" b="0" dirty="0">
                <a:solidFill>
                  <a:srgbClr val="172321"/>
                </a:solidFill>
              </a:rPr>
              <a:t> </a:t>
            </a:r>
            <a:r>
              <a:rPr sz="1650" b="0" dirty="0" err="1" smtClean="0">
                <a:solidFill>
                  <a:srgbClr val="172321"/>
                </a:solidFill>
              </a:rPr>
              <a:t>הקרנות</a:t>
            </a:r>
            <a:r>
              <a:rPr lang="he-IL" sz="1650" b="0" dirty="0" smtClean="0">
                <a:solidFill>
                  <a:srgbClr val="172321"/>
                </a:solidFill>
              </a:rPr>
              <a:t> במקום סטרואידים</a:t>
            </a:r>
            <a:r>
              <a:rPr sz="1650" b="0" dirty="0" smtClean="0">
                <a:solidFill>
                  <a:srgbClr val="172321"/>
                </a:solidFill>
              </a:rPr>
              <a:t>.</a:t>
            </a:r>
            <a:endParaRPr sz="1650" b="0" dirty="0">
              <a:solidFill>
                <a:srgbClr val="172321"/>
              </a:solidFill>
            </a:endParaRPr>
          </a:p>
        </p:txBody>
      </p:sp>
      <p:sp>
        <p:nvSpPr>
          <p:cNvPr id="14" name="panel-2">
            <a:extLst>
              <a:ext uri="{FF2B5EF4-FFF2-40B4-BE49-F238E27FC236}">
                <a16:creationId xmlns:a16="http://schemas.microsoft.com/office/drawing/2014/main" xmlns="" id="{F103589B-6B75-4380-8A99-4F8D291EECF7}"/>
              </a:ext>
            </a:extLst>
          </p:cNvPr>
          <p:cNvSpPr>
            <a:spLocks noGrp="1"/>
          </p:cNvSpPr>
          <p:nvPr/>
        </p:nvSpPr>
        <p:spPr>
          <a:xfrm>
            <a:off x="666750" y="2095500"/>
            <a:ext cx="3429000" cy="3143250"/>
          </a:xfrm>
          <a:prstGeom prst="rect">
            <a:avLst/>
          </a:prstGeom>
          <a:solidFill>
            <a:srgbClr val="FFF9EA"/>
          </a:solidFill>
          <a:ln w="9525">
            <a:solidFill>
              <a:srgbClr val="D7A928"/>
            </a:solidFill>
            <a:prstDash val="solid"/>
          </a:ln>
        </p:spPr>
      </p:sp>
      <p:sp>
        <p:nvSpPr>
          <p:cNvPr id="15" name="panel-head-2">
            <a:extLst>
              <a:ext uri="{FF2B5EF4-FFF2-40B4-BE49-F238E27FC236}">
                <a16:creationId xmlns:a16="http://schemas.microsoft.com/office/drawing/2014/main" xmlns="" id="{1BCF5CB2-FF0F-42D6-9513-BC2A650F4EA4}"/>
              </a:ext>
            </a:extLst>
          </p:cNvPr>
          <p:cNvSpPr>
            <a:spLocks noGrp="1"/>
          </p:cNvSpPr>
          <p:nvPr/>
        </p:nvSpPr>
        <p:spPr>
          <a:xfrm>
            <a:off x="895350" y="2343150"/>
            <a:ext cx="2971800" cy="342900"/>
          </a:xfrm>
          <a:prstGeom prst="rect">
            <a:avLst/>
          </a:prstGeom>
          <a:noFill/>
          <a:ln w="0">
            <a:noFill/>
            <a:prstDash val="solid"/>
          </a:ln>
        </p:spPr>
        <p:txBody>
          <a:bodyPr/>
          <a:lstStyle/>
          <a:p>
            <a:pPr algn="r" rtl="1">
              <a:defRPr sz="1800" b="1">
                <a:solidFill>
                  <a:srgbClr val="B5654A"/>
                </a:solidFill>
              </a:defRPr>
            </a:pPr>
            <a:r>
              <a:rPr lang="he-IL" b="1" dirty="0">
                <a:solidFill>
                  <a:srgbClr val="B5654A"/>
                </a:solidFill>
              </a:rPr>
              <a:t>למה התביעה התקבלה</a:t>
            </a:r>
          </a:p>
        </p:txBody>
      </p:sp>
      <p:sp>
        <p:nvSpPr>
          <p:cNvPr id="16" name="panel-rule-2">
            <a:extLst>
              <a:ext uri="{FF2B5EF4-FFF2-40B4-BE49-F238E27FC236}">
                <a16:creationId xmlns:a16="http://schemas.microsoft.com/office/drawing/2014/main" xmlns="" id="{5FC281E2-5E94-4BC6-A70B-F8FE5B87C5C2}"/>
              </a:ext>
            </a:extLst>
          </p:cNvPr>
          <p:cNvSpPr>
            <a:spLocks noGrp="1"/>
          </p:cNvSpPr>
          <p:nvPr/>
        </p:nvSpPr>
        <p:spPr>
          <a:xfrm>
            <a:off x="895350" y="2790825"/>
            <a:ext cx="2971800" cy="28575"/>
          </a:xfrm>
          <a:prstGeom prst="rect">
            <a:avLst/>
          </a:prstGeom>
          <a:solidFill>
            <a:srgbClr val="B5654A"/>
          </a:solidFill>
          <a:ln w="0">
            <a:noFill/>
            <a:prstDash val="solid"/>
          </a:ln>
        </p:spPr>
      </p:sp>
      <p:sp>
        <p:nvSpPr>
          <p:cNvPr id="17" name="panel-text-2">
            <a:extLst>
              <a:ext uri="{FF2B5EF4-FFF2-40B4-BE49-F238E27FC236}">
                <a16:creationId xmlns:a16="http://schemas.microsoft.com/office/drawing/2014/main" xmlns="" id="{2A12CA3A-12C4-4625-B4C0-DDD99A2D9047}"/>
              </a:ext>
            </a:extLst>
          </p:cNvPr>
          <p:cNvSpPr>
            <a:spLocks noGrp="1"/>
          </p:cNvSpPr>
          <p:nvPr/>
        </p:nvSpPr>
        <p:spPr>
          <a:xfrm>
            <a:off x="895350" y="3009900"/>
            <a:ext cx="2971800" cy="1952625"/>
          </a:xfrm>
          <a:prstGeom prst="rect">
            <a:avLst/>
          </a:prstGeom>
          <a:noFill/>
          <a:ln w="0">
            <a:noFill/>
            <a:prstDash val="solid"/>
          </a:ln>
        </p:spPr>
        <p:txBody>
          <a:bodyPr/>
          <a:lstStyle/>
          <a:p>
            <a:pPr algn="r" rtl="1">
              <a:defRPr sz="1650" b="0">
                <a:solidFill>
                  <a:srgbClr val="172321"/>
                </a:solidFill>
              </a:defRPr>
            </a:pPr>
            <a:r>
              <a:rPr lang="he-IL" sz="1650" dirty="0">
                <a:solidFill>
                  <a:srgbClr val="172321"/>
                </a:solidFill>
              </a:rPr>
              <a:t>התופעה תוארה בסדרת פרסומים שנים לפני 1986. הרופאים לא הכירו את הספרות, לא כללו טרשת באבחנה המבדלת ולא ביצעו ביופסיה עם צביעות מתאימות לפני הטיפול הבלתי הפיך.</a:t>
            </a:r>
          </a:p>
        </p:txBody>
      </p:sp>
      <p:sp>
        <p:nvSpPr>
          <p:cNvPr id="18" name="bottom">
            <a:extLst>
              <a:ext uri="{FF2B5EF4-FFF2-40B4-BE49-F238E27FC236}">
                <a16:creationId xmlns:a16="http://schemas.microsoft.com/office/drawing/2014/main" xmlns="" id="{C980EFF0-67D8-4480-9AE1-18EC91D68ABB}"/>
              </a:ext>
            </a:extLst>
          </p:cNvPr>
          <p:cNvSpPr>
            <a:spLocks noGrp="1"/>
          </p:cNvSpPr>
          <p:nvPr/>
        </p:nvSpPr>
        <p:spPr>
          <a:xfrm>
            <a:off x="666750" y="5562599"/>
            <a:ext cx="10858500" cy="825075"/>
          </a:xfrm>
          <a:prstGeom prst="rect">
            <a:avLst/>
          </a:prstGeom>
          <a:solidFill>
            <a:srgbClr val="244A47"/>
          </a:solidFill>
          <a:ln w="0">
            <a:noFill/>
            <a:prstDash val="solid"/>
          </a:ln>
        </p:spPr>
      </p:sp>
      <p:sp>
        <p:nvSpPr>
          <p:cNvPr id="19" name="takeaway-label">
            <a:extLst>
              <a:ext uri="{FF2B5EF4-FFF2-40B4-BE49-F238E27FC236}">
                <a16:creationId xmlns:a16="http://schemas.microsoft.com/office/drawing/2014/main" xmlns="" id="{E88FC4F4-92E4-47E9-924D-36C922A564A9}"/>
              </a:ext>
            </a:extLst>
          </p:cNvPr>
          <p:cNvSpPr>
            <a:spLocks noGrp="1"/>
          </p:cNvSpPr>
          <p:nvPr/>
        </p:nvSpPr>
        <p:spPr>
          <a:xfrm>
            <a:off x="8858250" y="5734050"/>
            <a:ext cx="2333625" cy="266700"/>
          </a:xfrm>
          <a:prstGeom prst="rect">
            <a:avLst/>
          </a:prstGeom>
          <a:noFill/>
          <a:ln w="0">
            <a:noFill/>
            <a:prstDash val="solid"/>
          </a:ln>
        </p:spPr>
        <p:txBody>
          <a:bodyPr/>
          <a:lstStyle/>
          <a:p>
            <a:pPr algn="r" rtl="1">
              <a:defRPr sz="1350" b="1">
                <a:solidFill>
                  <a:srgbClr val="D9E7E4"/>
                </a:solidFill>
              </a:defRPr>
            </a:pPr>
            <a:r>
              <a:rPr sz="1350" b="1">
                <a:solidFill>
                  <a:srgbClr val="D9E7E4"/>
                </a:solidFill>
              </a:rPr>
              <a:t>השורה התחתונה</a:t>
            </a:r>
          </a:p>
        </p:txBody>
      </p:sp>
      <p:sp>
        <p:nvSpPr>
          <p:cNvPr id="20" name="takeaway">
            <a:extLst>
              <a:ext uri="{FF2B5EF4-FFF2-40B4-BE49-F238E27FC236}">
                <a16:creationId xmlns:a16="http://schemas.microsoft.com/office/drawing/2014/main" xmlns="" id="{9AF9D508-EFDC-415B-A0BF-348B8D0ECC68}"/>
              </a:ext>
            </a:extLst>
          </p:cNvPr>
          <p:cNvSpPr>
            <a:spLocks noGrp="1"/>
          </p:cNvSpPr>
          <p:nvPr/>
        </p:nvSpPr>
        <p:spPr>
          <a:xfrm>
            <a:off x="1000125" y="5715000"/>
            <a:ext cx="7620000" cy="323850"/>
          </a:xfrm>
          <a:prstGeom prst="rect">
            <a:avLst/>
          </a:prstGeom>
          <a:noFill/>
          <a:ln w="0">
            <a:noFill/>
            <a:prstDash val="solid"/>
          </a:ln>
        </p:spPr>
        <p:txBody>
          <a:bodyPr/>
          <a:lstStyle/>
          <a:p>
            <a:pPr algn="r" rtl="1">
              <a:defRPr sz="1725" b="1">
                <a:solidFill>
                  <a:srgbClr val="FFFFFF"/>
                </a:solidFill>
              </a:defRPr>
            </a:pPr>
            <a:r>
              <a:rPr sz="1725" b="1" dirty="0" err="1">
                <a:solidFill>
                  <a:srgbClr val="FFFFFF"/>
                </a:solidFill>
              </a:rPr>
              <a:t>ככל</a:t>
            </a:r>
            <a:r>
              <a:rPr sz="1725" b="1" dirty="0">
                <a:solidFill>
                  <a:srgbClr val="FFFFFF"/>
                </a:solidFill>
              </a:rPr>
              <a:t> </a:t>
            </a:r>
            <a:r>
              <a:rPr sz="1725" b="1" dirty="0" err="1">
                <a:solidFill>
                  <a:srgbClr val="FFFFFF"/>
                </a:solidFill>
              </a:rPr>
              <a:t>שהסיכון</a:t>
            </a:r>
            <a:r>
              <a:rPr sz="1725" b="1" dirty="0">
                <a:solidFill>
                  <a:srgbClr val="FFFFFF"/>
                </a:solidFill>
              </a:rPr>
              <a:t> </a:t>
            </a:r>
            <a:r>
              <a:rPr sz="1725" b="1" dirty="0" err="1">
                <a:solidFill>
                  <a:srgbClr val="FFFFFF"/>
                </a:solidFill>
              </a:rPr>
              <a:t>והטיפול</a:t>
            </a:r>
            <a:r>
              <a:rPr sz="1725" b="1" dirty="0">
                <a:solidFill>
                  <a:srgbClr val="FFFFFF"/>
                </a:solidFill>
              </a:rPr>
              <a:t> </a:t>
            </a:r>
            <a:r>
              <a:rPr sz="1725" b="1" dirty="0" err="1">
                <a:solidFill>
                  <a:srgbClr val="FFFFFF"/>
                </a:solidFill>
              </a:rPr>
              <a:t>קשים</a:t>
            </a:r>
            <a:r>
              <a:rPr sz="1725" b="1" dirty="0">
                <a:solidFill>
                  <a:srgbClr val="FFFFFF"/>
                </a:solidFill>
              </a:rPr>
              <a:t> </a:t>
            </a:r>
            <a:r>
              <a:rPr sz="1725" b="1" dirty="0" err="1">
                <a:solidFill>
                  <a:srgbClr val="FFFFFF"/>
                </a:solidFill>
              </a:rPr>
              <a:t>יותר</a:t>
            </a:r>
            <a:r>
              <a:rPr sz="1725" b="1" dirty="0">
                <a:solidFill>
                  <a:srgbClr val="FFFFFF"/>
                </a:solidFill>
              </a:rPr>
              <a:t> — </a:t>
            </a:r>
            <a:r>
              <a:rPr sz="1725" b="1" dirty="0" err="1">
                <a:solidFill>
                  <a:srgbClr val="FFFFFF"/>
                </a:solidFill>
              </a:rPr>
              <a:t>גוברת</a:t>
            </a:r>
            <a:r>
              <a:rPr sz="1725" b="1" dirty="0">
                <a:solidFill>
                  <a:srgbClr val="FFFFFF"/>
                </a:solidFill>
              </a:rPr>
              <a:t> </a:t>
            </a:r>
            <a:r>
              <a:rPr sz="1725" b="1" dirty="0" err="1">
                <a:solidFill>
                  <a:srgbClr val="FFFFFF"/>
                </a:solidFill>
              </a:rPr>
              <a:t>החובה</a:t>
            </a:r>
            <a:r>
              <a:rPr sz="1725" b="1" dirty="0">
                <a:solidFill>
                  <a:srgbClr val="FFFFFF"/>
                </a:solidFill>
              </a:rPr>
              <a:t> </a:t>
            </a:r>
            <a:r>
              <a:rPr sz="1725" b="1" dirty="0" err="1">
                <a:solidFill>
                  <a:srgbClr val="FFFFFF"/>
                </a:solidFill>
              </a:rPr>
              <a:t>להתעדכן</a:t>
            </a:r>
            <a:r>
              <a:rPr sz="1725" b="1" dirty="0">
                <a:solidFill>
                  <a:srgbClr val="FFFFFF"/>
                </a:solidFill>
              </a:rPr>
              <a:t> </a:t>
            </a:r>
            <a:r>
              <a:rPr sz="1725" b="1" dirty="0" err="1">
                <a:solidFill>
                  <a:srgbClr val="FFFFFF"/>
                </a:solidFill>
              </a:rPr>
              <a:t>ולשלול</a:t>
            </a:r>
            <a:r>
              <a:rPr sz="1725" b="1" dirty="0">
                <a:solidFill>
                  <a:srgbClr val="FFFFFF"/>
                </a:solidFill>
              </a:rPr>
              <a:t> </a:t>
            </a:r>
            <a:r>
              <a:rPr sz="1725" b="1" dirty="0" err="1">
                <a:solidFill>
                  <a:srgbClr val="FFFFFF"/>
                </a:solidFill>
              </a:rPr>
              <a:t>גם</a:t>
            </a:r>
            <a:r>
              <a:rPr sz="1725" b="1" dirty="0">
                <a:solidFill>
                  <a:srgbClr val="FFFFFF"/>
                </a:solidFill>
              </a:rPr>
              <a:t> </a:t>
            </a:r>
            <a:r>
              <a:rPr sz="1725" b="1" dirty="0" err="1">
                <a:solidFill>
                  <a:srgbClr val="FFFFFF"/>
                </a:solidFill>
              </a:rPr>
              <a:t>אבחנה</a:t>
            </a:r>
            <a:r>
              <a:rPr sz="1725" b="1" dirty="0">
                <a:solidFill>
                  <a:srgbClr val="FFFFFF"/>
                </a:solidFill>
              </a:rPr>
              <a:t> </a:t>
            </a:r>
            <a:r>
              <a:rPr sz="1725" b="1" dirty="0" err="1">
                <a:solidFill>
                  <a:srgbClr val="FFFFFF"/>
                </a:solidFill>
              </a:rPr>
              <a:t>חלופית</a:t>
            </a:r>
            <a:r>
              <a:rPr sz="1725" b="1" dirty="0">
                <a:solidFill>
                  <a:srgbClr val="FFFFFF"/>
                </a:solidFill>
              </a:rPr>
              <a:t> </a:t>
            </a:r>
            <a:r>
              <a:rPr sz="1725" b="1" dirty="0" err="1">
                <a:solidFill>
                  <a:srgbClr val="FFFFFF"/>
                </a:solidFill>
              </a:rPr>
              <a:t>נדירה</a:t>
            </a:r>
            <a:r>
              <a:rPr sz="1725" b="1" dirty="0">
                <a:solidFill>
                  <a:srgbClr val="FFFFFF"/>
                </a:solidFill>
              </a:rPr>
              <a:t>.</a:t>
            </a:r>
          </a:p>
        </p:txBody>
      </p:sp>
    </p:spTree>
    <p:extLst>
      <p:ext uri="{BB962C8B-B14F-4D97-AF65-F5344CB8AC3E}">
        <p14:creationId xmlns:p14="http://schemas.microsoft.com/office/powerpoint/2010/main" val="18831482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xmlns="" id="{872BA339-D371-4E6F-9E98-D8F16DCBF1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4451"/>
            <a:ext cx="12192000" cy="2603500"/>
          </a:xfrm>
          <a:prstGeom prst="rect">
            <a:avLst/>
          </a:prstGeom>
        </p:spPr>
      </p:pic>
      <p:sp>
        <p:nvSpPr>
          <p:cNvPr id="38" name="Rectangle: Rounded Corners 37">
            <a:extLst>
              <a:ext uri="{FF2B5EF4-FFF2-40B4-BE49-F238E27FC236}">
                <a16:creationId xmlns:a16="http://schemas.microsoft.com/office/drawing/2014/main" xmlns="" id="{BE97657E-BCDE-444A-BF90-CE4C1A42E153}"/>
              </a:ext>
            </a:extLst>
          </p:cNvPr>
          <p:cNvSpPr/>
          <p:nvPr/>
        </p:nvSpPr>
        <p:spPr>
          <a:xfrm>
            <a:off x="8461402" y="2126308"/>
            <a:ext cx="3136392" cy="4225329"/>
          </a:xfrm>
          <a:prstGeom prst="roundRect">
            <a:avLst>
              <a:gd name="adj" fmla="val 2599"/>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he-IL" sz="2200" dirty="0">
                <a:solidFill>
                  <a:schemeClr val="tx1">
                    <a:lumMod val="50000"/>
                    <a:lumOff val="50000"/>
                  </a:schemeClr>
                </a:solidFill>
              </a:rPr>
              <a:t>"היו שורה של מאמרים, שהראשון ביניהם משנת 1965, דהיינו, כעשרים שנה לפני ביצוע הניתוח ...</a:t>
            </a:r>
            <a:endParaRPr lang="en-US" sz="2200" dirty="0">
              <a:solidFill>
                <a:schemeClr val="tx1">
                  <a:lumMod val="50000"/>
                  <a:lumOff val="50000"/>
                </a:schemeClr>
              </a:solidFill>
            </a:endParaRPr>
          </a:p>
          <a:p>
            <a:pPr algn="r" rtl="1"/>
            <a:r>
              <a:rPr lang="he-IL" sz="2200" dirty="0">
                <a:solidFill>
                  <a:schemeClr val="tx1">
                    <a:lumMod val="50000"/>
                    <a:lumOff val="50000"/>
                  </a:schemeClr>
                </a:solidFill>
              </a:rPr>
              <a:t>יש לדרוש מרופא מנתח מומחה כי יעדכן את עצמו בספרות המקצועית, </a:t>
            </a:r>
            <a:r>
              <a:rPr lang="he-IL" sz="2200" u="sng" dirty="0">
                <a:solidFill>
                  <a:schemeClr val="tx1">
                    <a:lumMod val="50000"/>
                    <a:lumOff val="50000"/>
                  </a:schemeClr>
                </a:solidFill>
              </a:rPr>
              <a:t>במיוחד לגבי</a:t>
            </a:r>
            <a:endParaRPr lang="en-US" sz="2200" dirty="0">
              <a:solidFill>
                <a:schemeClr val="tx1">
                  <a:lumMod val="50000"/>
                  <a:lumOff val="50000"/>
                </a:schemeClr>
              </a:solidFill>
            </a:endParaRPr>
          </a:p>
          <a:p>
            <a:pPr algn="r" rtl="1"/>
            <a:r>
              <a:rPr lang="he-IL" sz="2200" u="sng" dirty="0">
                <a:solidFill>
                  <a:schemeClr val="tx1">
                    <a:lumMod val="50000"/>
                    <a:lumOff val="50000"/>
                  </a:schemeClr>
                </a:solidFill>
              </a:rPr>
              <a:t>דיאגנוזות הגוררות אחריהן התערבות ניתוחית משמעותית</a:t>
            </a:r>
            <a:r>
              <a:rPr lang="he-IL" sz="2200" dirty="0">
                <a:solidFill>
                  <a:schemeClr val="tx1">
                    <a:lumMod val="50000"/>
                    <a:lumOff val="50000"/>
                  </a:schemeClr>
                </a:solidFill>
              </a:rPr>
              <a:t>, כגון כריתה של חלק מן המוח.</a:t>
            </a:r>
            <a:endParaRPr lang="en-US" sz="2200" dirty="0">
              <a:solidFill>
                <a:schemeClr val="tx1">
                  <a:lumMod val="50000"/>
                  <a:lumOff val="50000"/>
                </a:schemeClr>
              </a:solidFill>
            </a:endParaRPr>
          </a:p>
        </p:txBody>
      </p:sp>
      <p:sp>
        <p:nvSpPr>
          <p:cNvPr id="37" name="Rectangle: Rounded Corners 36">
            <a:extLst>
              <a:ext uri="{FF2B5EF4-FFF2-40B4-BE49-F238E27FC236}">
                <a16:creationId xmlns:a16="http://schemas.microsoft.com/office/drawing/2014/main" xmlns="" id="{1E7538E5-428B-4F92-A61E-2CFA9B643049}"/>
              </a:ext>
            </a:extLst>
          </p:cNvPr>
          <p:cNvSpPr/>
          <p:nvPr/>
        </p:nvSpPr>
        <p:spPr>
          <a:xfrm>
            <a:off x="583197" y="2912460"/>
            <a:ext cx="3136392" cy="2495002"/>
          </a:xfrm>
          <a:prstGeom prst="roundRect">
            <a:avLst>
              <a:gd name="adj" fmla="val 2599"/>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Google Shape;91;p10">
            <a:extLst>
              <a:ext uri="{FF2B5EF4-FFF2-40B4-BE49-F238E27FC236}">
                <a16:creationId xmlns:a16="http://schemas.microsoft.com/office/drawing/2014/main" xmlns="" id="{D7DDEEE5-986A-4E58-BE9B-4C2200B84DB1}"/>
              </a:ext>
            </a:extLst>
          </p:cNvPr>
          <p:cNvSpPr txBox="1">
            <a:spLocks/>
          </p:cNvSpPr>
          <p:nvPr/>
        </p:nvSpPr>
        <p:spPr>
          <a:xfrm>
            <a:off x="1094426" y="3828963"/>
            <a:ext cx="2113934" cy="1908875"/>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rtl="1"/>
            <a:r>
              <a:rPr lang="he-IL" sz="2500" dirty="0"/>
              <a:t>"פרי של חכמה לאחר </a:t>
            </a:r>
            <a:r>
              <a:rPr lang="he-IL" sz="2500" dirty="0" smtClean="0"/>
              <a:t>מעשה". (</a:t>
            </a:r>
            <a:r>
              <a:rPr lang="he-IL" sz="2500" dirty="0" err="1" smtClean="0"/>
              <a:t>שטרסברג</a:t>
            </a:r>
            <a:r>
              <a:rPr lang="he-IL" sz="2500" dirty="0" smtClean="0"/>
              <a:t> כהן)</a:t>
            </a:r>
            <a:endParaRPr lang="en-US" sz="2500" dirty="0"/>
          </a:p>
          <a:p>
            <a:pPr rtl="1">
              <a:lnSpc>
                <a:spcPct val="100000"/>
              </a:lnSpc>
              <a:spcBef>
                <a:spcPts val="800"/>
              </a:spcBef>
              <a:buClr>
                <a:schemeClr val="dk1"/>
              </a:buClr>
              <a:buSzPts val="1100"/>
              <a:buFont typeface="Arial"/>
              <a:buNone/>
            </a:pPr>
            <a:r>
              <a:rPr lang="he-IL" sz="2500" dirty="0">
                <a:latin typeface="Heebo" panose="00000500000000000000" pitchFamily="2" charset="-79"/>
                <a:ea typeface="Arial"/>
                <a:cs typeface="Heebo" panose="00000500000000000000" pitchFamily="2" charset="-79"/>
                <a:sym typeface="Arial"/>
              </a:rPr>
              <a:t/>
            </a:r>
            <a:br>
              <a:rPr lang="he-IL" sz="2500" dirty="0">
                <a:latin typeface="Heebo" panose="00000500000000000000" pitchFamily="2" charset="-79"/>
                <a:ea typeface="Arial"/>
                <a:cs typeface="Heebo" panose="00000500000000000000" pitchFamily="2" charset="-79"/>
                <a:sym typeface="Arial"/>
              </a:rPr>
            </a:br>
            <a:endParaRPr lang="he-IL" sz="2500" dirty="0">
              <a:latin typeface="Heebo" panose="00000500000000000000" pitchFamily="2" charset="-79"/>
              <a:ea typeface="Arial"/>
              <a:cs typeface="Heebo" panose="00000500000000000000" pitchFamily="2" charset="-79"/>
              <a:sym typeface="Arial"/>
            </a:endParaRPr>
          </a:p>
        </p:txBody>
      </p:sp>
      <p:sp>
        <p:nvSpPr>
          <p:cNvPr id="39" name="Rectangle: Rounded Corners 38">
            <a:extLst>
              <a:ext uri="{FF2B5EF4-FFF2-40B4-BE49-F238E27FC236}">
                <a16:creationId xmlns:a16="http://schemas.microsoft.com/office/drawing/2014/main" xmlns="" id="{4D0FE642-B685-4217-A31C-39F6A0C38F42}"/>
              </a:ext>
            </a:extLst>
          </p:cNvPr>
          <p:cNvSpPr/>
          <p:nvPr/>
        </p:nvSpPr>
        <p:spPr>
          <a:xfrm>
            <a:off x="4042678" y="2126308"/>
            <a:ext cx="4106645" cy="4225329"/>
          </a:xfrm>
          <a:prstGeom prst="roundRect">
            <a:avLst>
              <a:gd name="adj" fmla="val 2599"/>
            </a:avLst>
          </a:prstGeom>
          <a:solidFill>
            <a:srgbClr val="C19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oogle Shape;91;p10">
            <a:extLst>
              <a:ext uri="{FF2B5EF4-FFF2-40B4-BE49-F238E27FC236}">
                <a16:creationId xmlns:a16="http://schemas.microsoft.com/office/drawing/2014/main" xmlns="" id="{C0AD74C9-A8BF-4278-AEFD-C1CA5CDA5AD0}"/>
              </a:ext>
            </a:extLst>
          </p:cNvPr>
          <p:cNvSpPr txBox="1">
            <a:spLocks/>
          </p:cNvSpPr>
          <p:nvPr/>
        </p:nvSpPr>
        <p:spPr>
          <a:xfrm>
            <a:off x="4470483" y="2270687"/>
            <a:ext cx="3251034" cy="4041622"/>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rtl="1"/>
            <a:r>
              <a:rPr lang="he-IL" sz="2500" dirty="0" smtClean="0"/>
              <a:t>"ככל </a:t>
            </a:r>
            <a:r>
              <a:rPr lang="he-IL" sz="2500" dirty="0"/>
              <a:t>שמדובר בחידוש בעל חשיבות רבה יותר, אשר פורסם באופן </a:t>
            </a:r>
            <a:r>
              <a:rPr lang="he-IL" sz="2500" u="sng" dirty="0"/>
              <a:t>בולט</a:t>
            </a:r>
            <a:r>
              <a:rPr lang="he-IL" sz="2500" dirty="0"/>
              <a:t> </a:t>
            </a:r>
            <a:r>
              <a:rPr lang="he-IL" sz="2500" u="sng" dirty="0"/>
              <a:t>בספרות רפואית בעלת משקל</a:t>
            </a:r>
            <a:r>
              <a:rPr lang="he-IL" sz="2500" dirty="0"/>
              <a:t>, וככל שיש בחידוש למנוע </a:t>
            </a:r>
            <a:r>
              <a:rPr lang="he-IL" sz="2500" u="sng" dirty="0"/>
              <a:t>סכנה גדולה יותר לבריאות</a:t>
            </a:r>
            <a:r>
              <a:rPr lang="he-IL" sz="2500" dirty="0"/>
              <a:t>, כן תגדל </a:t>
            </a:r>
            <a:r>
              <a:rPr lang="he-IL" sz="2500" dirty="0" err="1"/>
              <a:t>הנטיה</a:t>
            </a:r>
            <a:r>
              <a:rPr lang="he-IL" sz="2500" dirty="0"/>
              <a:t> לקבוע רשלנות עקב אי התעדכנות </a:t>
            </a:r>
            <a:r>
              <a:rPr lang="he-IL" sz="2500" dirty="0" smtClean="0"/>
              <a:t>בחידוש". (אור </a:t>
            </a:r>
            <a:r>
              <a:rPr lang="he-IL" sz="2500" dirty="0" err="1" smtClean="0"/>
              <a:t>ואנגלרד</a:t>
            </a:r>
            <a:r>
              <a:rPr lang="he-IL" sz="2500" dirty="0" smtClean="0"/>
              <a:t>)</a:t>
            </a:r>
            <a:endParaRPr lang="en-US" sz="2500" dirty="0"/>
          </a:p>
        </p:txBody>
      </p:sp>
      <p:sp>
        <p:nvSpPr>
          <p:cNvPr id="41" name="Google Shape;91;p10">
            <a:extLst>
              <a:ext uri="{FF2B5EF4-FFF2-40B4-BE49-F238E27FC236}">
                <a16:creationId xmlns:a16="http://schemas.microsoft.com/office/drawing/2014/main" xmlns="" id="{10002B6D-D3A2-4771-8D11-F53D761156BC}"/>
              </a:ext>
            </a:extLst>
          </p:cNvPr>
          <p:cNvSpPr txBox="1">
            <a:spLocks/>
          </p:cNvSpPr>
          <p:nvPr/>
        </p:nvSpPr>
        <p:spPr>
          <a:xfrm>
            <a:off x="4844259" y="3079892"/>
            <a:ext cx="2503482" cy="749071"/>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rtl="1">
              <a:lnSpc>
                <a:spcPct val="100000"/>
              </a:lnSpc>
              <a:spcBef>
                <a:spcPts val="800"/>
              </a:spcBef>
              <a:buClr>
                <a:schemeClr val="dk1"/>
              </a:buClr>
              <a:buSzPts val="1100"/>
              <a:buFont typeface="Arial"/>
              <a:buNone/>
            </a:pPr>
            <a:endParaRPr lang="he-IL" sz="3600" b="1" dirty="0">
              <a:solidFill>
                <a:schemeClr val="bg1"/>
              </a:solidFill>
              <a:latin typeface="Heebo" panose="00000500000000000000" pitchFamily="2" charset="-79"/>
              <a:ea typeface="Arial"/>
              <a:cs typeface="Heebo" panose="00000500000000000000" pitchFamily="2" charset="-79"/>
              <a:sym typeface="Arial"/>
            </a:endParaRPr>
          </a:p>
        </p:txBody>
      </p:sp>
      <p:pic>
        <p:nvPicPr>
          <p:cNvPr id="18" name="Picture 17" descr="Text&#10;&#10;Description automatically generated">
            <a:extLst>
              <a:ext uri="{FF2B5EF4-FFF2-40B4-BE49-F238E27FC236}">
                <a16:creationId xmlns:a16="http://schemas.microsoft.com/office/drawing/2014/main" xmlns="" id="{2AA7A323-28A0-4180-8E49-BA93F049D8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5564" y="364985"/>
            <a:ext cx="1900873" cy="1232704"/>
          </a:xfrm>
          <a:prstGeom prst="rect">
            <a:avLst/>
          </a:prstGeom>
        </p:spPr>
      </p:pic>
      <p:sp>
        <p:nvSpPr>
          <p:cNvPr id="21" name="Rectangle: Rounded Corners 20">
            <a:extLst>
              <a:ext uri="{FF2B5EF4-FFF2-40B4-BE49-F238E27FC236}">
                <a16:creationId xmlns:a16="http://schemas.microsoft.com/office/drawing/2014/main" xmlns="" id="{312477E5-3902-42E9-8A0C-E256AB9CF3AD}"/>
              </a:ext>
            </a:extLst>
          </p:cNvPr>
          <p:cNvSpPr/>
          <p:nvPr/>
        </p:nvSpPr>
        <p:spPr>
          <a:xfrm>
            <a:off x="-292325" y="6524188"/>
            <a:ext cx="754442" cy="275303"/>
          </a:xfrm>
          <a:prstGeom prst="roundRect">
            <a:avLst>
              <a:gd name="adj" fmla="val 50000"/>
            </a:avLst>
          </a:prstGeom>
          <a:solidFill>
            <a:srgbClr val="C191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Google Shape;91;p10">
            <a:extLst>
              <a:ext uri="{FF2B5EF4-FFF2-40B4-BE49-F238E27FC236}">
                <a16:creationId xmlns:a16="http://schemas.microsoft.com/office/drawing/2014/main" xmlns="" id="{A8DA80E3-2835-4515-980C-DEF0BBC6AD45}"/>
              </a:ext>
            </a:extLst>
          </p:cNvPr>
          <p:cNvSpPr txBox="1">
            <a:spLocks/>
          </p:cNvSpPr>
          <p:nvPr/>
        </p:nvSpPr>
        <p:spPr>
          <a:xfrm>
            <a:off x="259276" y="6527831"/>
            <a:ext cx="3453469" cy="287988"/>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rtl="1">
              <a:lnSpc>
                <a:spcPct val="100000"/>
              </a:lnSpc>
              <a:spcBef>
                <a:spcPts val="400"/>
              </a:spcBef>
              <a:buClr>
                <a:schemeClr val="dk1"/>
              </a:buClr>
              <a:buSzPts val="1100"/>
              <a:buFont typeface="Arial"/>
              <a:buNone/>
            </a:pPr>
            <a:endParaRPr lang="he-IL" sz="900" b="1" cap="all" spc="220" dirty="0">
              <a:solidFill>
                <a:schemeClr val="tx1">
                  <a:lumMod val="75000"/>
                  <a:lumOff val="25000"/>
                </a:schemeClr>
              </a:solidFill>
              <a:latin typeface="Heebo" panose="00000500000000000000" pitchFamily="2" charset="-79"/>
              <a:ea typeface="Arial"/>
              <a:cs typeface="Heebo" panose="00000500000000000000" pitchFamily="2" charset="-79"/>
              <a:sym typeface="Arial"/>
            </a:endParaRPr>
          </a:p>
        </p:txBody>
      </p:sp>
      <p:sp>
        <p:nvSpPr>
          <p:cNvPr id="24" name="Slide Number Placeholder 5">
            <a:extLst>
              <a:ext uri="{FF2B5EF4-FFF2-40B4-BE49-F238E27FC236}">
                <a16:creationId xmlns:a16="http://schemas.microsoft.com/office/drawing/2014/main" xmlns="" id="{76B91840-1249-4D9D-A488-A2BFDC26E15D}"/>
              </a:ext>
            </a:extLst>
          </p:cNvPr>
          <p:cNvSpPr txBox="1">
            <a:spLocks/>
          </p:cNvSpPr>
          <p:nvPr/>
        </p:nvSpPr>
        <p:spPr>
          <a:xfrm>
            <a:off x="46396" y="6492207"/>
            <a:ext cx="36913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FF6067-1FBE-46F7-89CC-EC42764E0B4B}" type="slidenum">
              <a:rPr lang="en-US" sz="1000" b="1" smtClean="0">
                <a:solidFill>
                  <a:schemeClr val="bg1"/>
                </a:solidFill>
                <a:latin typeface="Heebo" panose="00000500000000000000" pitchFamily="2" charset="-79"/>
                <a:cs typeface="Heebo" panose="00000500000000000000" pitchFamily="2" charset="-79"/>
              </a:rPr>
              <a:pPr/>
              <a:t>53</a:t>
            </a:fld>
            <a:endParaRPr lang="en-US" sz="1000" b="1" dirty="0">
              <a:solidFill>
                <a:schemeClr val="bg1"/>
              </a:solidFill>
              <a:latin typeface="Heebo" panose="00000500000000000000" pitchFamily="2" charset="-79"/>
              <a:cs typeface="Heebo" panose="00000500000000000000" pitchFamily="2" charset="-79"/>
            </a:endParaRPr>
          </a:p>
        </p:txBody>
      </p:sp>
    </p:spTree>
    <p:extLst>
      <p:ext uri="{BB962C8B-B14F-4D97-AF65-F5344CB8AC3E}">
        <p14:creationId xmlns:p14="http://schemas.microsoft.com/office/powerpoint/2010/main" val="381807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011680" y="-2011680"/>
            <a:ext cx="4023360" cy="4023360"/>
          </a:xfrm>
          <a:prstGeom prst="ellipse">
            <a:avLst/>
          </a:prstGeom>
          <a:solidFill>
            <a:srgbClr val="D7A928">
              <a:alpha val="12000"/>
            </a:srgbClr>
          </a:solidFill>
          <a:ln/>
        </p:spPr>
      </p:sp>
      <p:sp>
        <p:nvSpPr>
          <p:cNvPr id="3" name="Text 1"/>
          <p:cNvSpPr txBox="1"/>
          <p:nvPr/>
        </p:nvSpPr>
        <p:spPr>
          <a:xfrm>
            <a:off x="502920" y="292608"/>
            <a:ext cx="7315200" cy="365760"/>
          </a:xfrm>
          <a:prstGeom prst="rect">
            <a:avLst/>
          </a:prstGeom>
          <a:noFill/>
          <a:ln/>
        </p:spPr>
        <p:txBody>
          <a:bodyPr wrap="square" lIns="0" tIns="0" rIns="0" bIns="0" rtlCol="0" anchor="ctr"/>
          <a:lstStyle/>
          <a:p>
            <a:pPr marL="0" indent="0" algn="r">
              <a:buNone/>
            </a:pPr>
            <a:r>
              <a:rPr lang="he-IL" sz="1500" b="1" kern="0" spc="100" dirty="0" smtClean="0">
                <a:solidFill>
                  <a:srgbClr val="B5654A"/>
                </a:solidFill>
                <a:latin typeface="Calibri" pitchFamily="34" charset="0"/>
                <a:cs typeface="Calibri" pitchFamily="34" charset="-120"/>
              </a:rPr>
              <a:t>עוד דוגמא למחלוקת עובדתית</a:t>
            </a:r>
            <a:endParaRPr lang="en-US" sz="1500" dirty="0"/>
          </a:p>
        </p:txBody>
      </p:sp>
      <p:sp>
        <p:nvSpPr>
          <p:cNvPr id="4" name="Text 2"/>
          <p:cNvSpPr txBox="1"/>
          <p:nvPr/>
        </p:nvSpPr>
        <p:spPr>
          <a:xfrm>
            <a:off x="502920" y="621792"/>
            <a:ext cx="11183112" cy="594360"/>
          </a:xfrm>
          <a:prstGeom prst="rect">
            <a:avLst/>
          </a:prstGeom>
          <a:noFill/>
          <a:ln/>
        </p:spPr>
        <p:txBody>
          <a:bodyPr wrap="square" lIns="0" tIns="0" rIns="0" bIns="0" rtlCol="0" anchor="ctr"/>
          <a:lstStyle/>
          <a:p>
            <a:pPr algn="r"/>
            <a:r>
              <a:rPr lang="en-US" sz="4500" dirty="0" smtClean="0"/>
              <a:t>TPA</a:t>
            </a:r>
            <a:endParaRPr lang="he-IL" sz="4500" dirty="0"/>
          </a:p>
        </p:txBody>
      </p:sp>
      <p:sp>
        <p:nvSpPr>
          <p:cNvPr id="5" name="Shape 3"/>
          <p:cNvSpPr/>
          <p:nvPr/>
        </p:nvSpPr>
        <p:spPr>
          <a:xfrm>
            <a:off x="502920" y="1417320"/>
            <a:ext cx="3594506" cy="2331720"/>
          </a:xfrm>
          <a:prstGeom prst="roundRect">
            <a:avLst>
              <a:gd name="adj" fmla="val 3137"/>
            </a:avLst>
          </a:prstGeom>
          <a:solidFill>
            <a:srgbClr val="FFFFFF"/>
          </a:solidFill>
          <a:ln/>
          <a:effectLst>
            <a:outerShdw blurRad="76200" dist="25400" dir="5400000" algn="bl" rotWithShape="0">
              <a:srgbClr val="000000">
                <a:alpha val="12000"/>
              </a:srgbClr>
            </a:outerShdw>
          </a:effectLst>
        </p:spPr>
      </p:sp>
      <p:sp>
        <p:nvSpPr>
          <p:cNvPr id="6" name="Shape 4"/>
          <p:cNvSpPr/>
          <p:nvPr/>
        </p:nvSpPr>
        <p:spPr>
          <a:xfrm>
            <a:off x="667512" y="1581912"/>
            <a:ext cx="365760" cy="365760"/>
          </a:xfrm>
          <a:prstGeom prst="ellipse">
            <a:avLst/>
          </a:prstGeom>
          <a:solidFill>
            <a:srgbClr val="D7A928"/>
          </a:solidFill>
          <a:ln/>
        </p:spPr>
      </p:sp>
      <p:sp>
        <p:nvSpPr>
          <p:cNvPr id="7" name="Text 5"/>
          <p:cNvSpPr txBox="1"/>
          <p:nvPr/>
        </p:nvSpPr>
        <p:spPr>
          <a:xfrm>
            <a:off x="667512" y="1581912"/>
            <a:ext cx="365760" cy="365760"/>
          </a:xfrm>
          <a:prstGeom prst="rect">
            <a:avLst/>
          </a:prstGeom>
          <a:noFill/>
          <a:ln/>
        </p:spPr>
        <p:txBody>
          <a:bodyPr wrap="square" lIns="0" tIns="0" rIns="0" bIns="0" rtlCol="0" anchor="ctr"/>
          <a:lstStyle/>
          <a:p>
            <a:pPr marL="0" indent="0" algn="ctr">
              <a:buNone/>
            </a:pPr>
            <a:r>
              <a:rPr lang="en-US" sz="1600" b="1" dirty="0" smtClean="0">
                <a:solidFill>
                  <a:srgbClr val="16302E"/>
                </a:solidFill>
                <a:latin typeface="Calibri" pitchFamily="34" charset="0"/>
                <a:ea typeface="Calibri" pitchFamily="34" charset="-122"/>
                <a:cs typeface="Calibri" pitchFamily="34" charset="-120"/>
              </a:rPr>
              <a:t>3</a:t>
            </a:r>
            <a:endParaRPr lang="en-US" sz="1600" dirty="0"/>
          </a:p>
        </p:txBody>
      </p:sp>
      <p:sp>
        <p:nvSpPr>
          <p:cNvPr id="8" name="Text 6"/>
          <p:cNvSpPr txBox="1"/>
          <p:nvPr/>
        </p:nvSpPr>
        <p:spPr>
          <a:xfrm>
            <a:off x="667512" y="2039112"/>
            <a:ext cx="3265322" cy="457200"/>
          </a:xfrm>
          <a:prstGeom prst="rect">
            <a:avLst/>
          </a:prstGeom>
          <a:noFill/>
          <a:ln/>
        </p:spPr>
        <p:txBody>
          <a:bodyPr wrap="square" lIns="0" tIns="0" rIns="0" bIns="0" rtlCol="0" anchor="ctr"/>
          <a:lstStyle/>
          <a:p>
            <a:pPr marL="0" indent="0" algn="r">
              <a:lnSpc>
                <a:spcPts val="1600"/>
              </a:lnSpc>
              <a:buNone/>
            </a:pPr>
            <a:r>
              <a:rPr lang="en-US" sz="3300" b="1" dirty="0">
                <a:solidFill>
                  <a:srgbClr val="16302E"/>
                </a:solidFill>
                <a:latin typeface="Calibri" pitchFamily="34" charset="0"/>
                <a:ea typeface="Calibri" pitchFamily="34" charset="-122"/>
                <a:cs typeface="Calibri" pitchFamily="34" charset="-120"/>
              </a:rPr>
              <a:t>מה זו בכלל הזריקה</a:t>
            </a:r>
          </a:p>
        </p:txBody>
      </p:sp>
      <p:sp>
        <p:nvSpPr>
          <p:cNvPr id="9" name="Text 7"/>
          <p:cNvSpPr txBox="1"/>
          <p:nvPr/>
        </p:nvSpPr>
        <p:spPr>
          <a:xfrm>
            <a:off x="667512" y="2478024"/>
            <a:ext cx="3265322" cy="1143000"/>
          </a:xfrm>
          <a:prstGeom prst="rect">
            <a:avLst/>
          </a:prstGeom>
          <a:noFill/>
          <a:ln/>
        </p:spPr>
        <p:txBody>
          <a:bodyPr wrap="square" lIns="0" tIns="0" rIns="0" bIns="0" rtlCol="0" anchor="t"/>
          <a:lstStyle/>
          <a:p>
            <a:pPr algn="r">
              <a:lnSpc>
                <a:spcPts val="1350"/>
              </a:lnSpc>
            </a:pPr>
            <a:r>
              <a:rPr lang="he-IL" sz="1050" dirty="0" smtClean="0"/>
              <a:t>תרופה שממיסה את קריש הדם החוסם </a:t>
            </a:r>
            <a:r>
              <a:rPr lang="he-IL" sz="1050" dirty="0"/>
              <a:t>את כלי הדם ומחזירה את זרימת הדם למוח.</a:t>
            </a:r>
          </a:p>
          <a:p>
            <a:pPr marL="0" indent="0" algn="r">
              <a:lnSpc>
                <a:spcPts val="1350"/>
              </a:lnSpc>
              <a:buNone/>
            </a:pPr>
            <a:endParaRPr lang="en-US" sz="1050" dirty="0"/>
          </a:p>
        </p:txBody>
      </p:sp>
      <p:sp>
        <p:nvSpPr>
          <p:cNvPr id="10" name="Shape 8"/>
          <p:cNvSpPr/>
          <p:nvPr/>
        </p:nvSpPr>
        <p:spPr>
          <a:xfrm>
            <a:off x="4298594" y="1417320"/>
            <a:ext cx="3594506" cy="2331720"/>
          </a:xfrm>
          <a:prstGeom prst="roundRect">
            <a:avLst>
              <a:gd name="adj" fmla="val 3137"/>
            </a:avLst>
          </a:prstGeom>
          <a:solidFill>
            <a:srgbClr val="FFFFFF"/>
          </a:solidFill>
          <a:ln/>
          <a:effectLst>
            <a:outerShdw blurRad="76200" dist="25400" dir="5400000" algn="bl" rotWithShape="0">
              <a:srgbClr val="000000">
                <a:alpha val="12000"/>
              </a:srgbClr>
            </a:outerShdw>
          </a:effectLst>
        </p:spPr>
      </p:sp>
      <p:sp>
        <p:nvSpPr>
          <p:cNvPr id="11" name="Shape 9"/>
          <p:cNvSpPr/>
          <p:nvPr/>
        </p:nvSpPr>
        <p:spPr>
          <a:xfrm>
            <a:off x="4463186" y="1581912"/>
            <a:ext cx="365760" cy="365760"/>
          </a:xfrm>
          <a:prstGeom prst="ellipse">
            <a:avLst/>
          </a:prstGeom>
          <a:solidFill>
            <a:srgbClr val="D7A928"/>
          </a:solidFill>
          <a:ln/>
        </p:spPr>
      </p:sp>
      <p:sp>
        <p:nvSpPr>
          <p:cNvPr id="12" name="Text 10"/>
          <p:cNvSpPr txBox="1"/>
          <p:nvPr/>
        </p:nvSpPr>
        <p:spPr>
          <a:xfrm>
            <a:off x="4463186" y="1581912"/>
            <a:ext cx="365760" cy="365760"/>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2</a:t>
            </a:r>
            <a:endParaRPr lang="en-US" sz="1600" dirty="0"/>
          </a:p>
        </p:txBody>
      </p:sp>
      <p:sp>
        <p:nvSpPr>
          <p:cNvPr id="13" name="Text 11"/>
          <p:cNvSpPr txBox="1"/>
          <p:nvPr/>
        </p:nvSpPr>
        <p:spPr>
          <a:xfrm>
            <a:off x="4463186" y="2039112"/>
            <a:ext cx="3265322" cy="457200"/>
          </a:xfrm>
          <a:prstGeom prst="rect">
            <a:avLst/>
          </a:prstGeom>
          <a:noFill/>
          <a:ln/>
        </p:spPr>
        <p:txBody>
          <a:bodyPr wrap="square" lIns="0" tIns="0" rIns="0" bIns="0" rtlCol="0" anchor="ctr"/>
          <a:lstStyle/>
          <a:p>
            <a:pPr marL="0" indent="0" algn="r">
              <a:lnSpc>
                <a:spcPts val="1600"/>
              </a:lnSpc>
              <a:buNone/>
            </a:pPr>
            <a:r>
              <a:rPr lang="en-US" sz="3300" b="1" dirty="0">
                <a:solidFill>
                  <a:srgbClr val="16302E"/>
                </a:solidFill>
                <a:latin typeface="Calibri" pitchFamily="34" charset="0"/>
                <a:ea typeface="Calibri" pitchFamily="34" charset="-122"/>
                <a:cs typeface="Calibri" pitchFamily="34" charset="-120"/>
              </a:rPr>
              <a:t>לאיזה שבץ מיועדת</a:t>
            </a:r>
          </a:p>
        </p:txBody>
      </p:sp>
      <p:sp>
        <p:nvSpPr>
          <p:cNvPr id="14" name="Text 12"/>
          <p:cNvSpPr txBox="1"/>
          <p:nvPr/>
        </p:nvSpPr>
        <p:spPr>
          <a:xfrm>
            <a:off x="4463186" y="2478024"/>
            <a:ext cx="3265322" cy="1143000"/>
          </a:xfrm>
          <a:prstGeom prst="rect">
            <a:avLst/>
          </a:prstGeom>
          <a:noFill/>
          <a:ln/>
        </p:spPr>
        <p:txBody>
          <a:bodyPr wrap="square" lIns="0" tIns="0" rIns="0" bIns="0" rtlCol="0" anchor="t"/>
          <a:lstStyle/>
          <a:p>
            <a:pPr algn="r">
              <a:lnSpc>
                <a:spcPts val="1350"/>
              </a:lnSpc>
            </a:pPr>
            <a:r>
              <a:rPr lang="he-IL" sz="1050" dirty="0"/>
              <a:t>רק לשבץ איסכמי (חסימה). אסורה בשבץ </a:t>
            </a:r>
            <a:r>
              <a:rPr lang="he-IL" sz="1050" dirty="0" err="1"/>
              <a:t>המורגי</a:t>
            </a:r>
            <a:r>
              <a:rPr lang="he-IL" sz="1050" dirty="0"/>
              <a:t> (דימום) – ולכן </a:t>
            </a:r>
            <a:r>
              <a:rPr lang="en-US" sz="1050" dirty="0" smtClean="0"/>
              <a:t> </a:t>
            </a:r>
            <a:r>
              <a:rPr lang="he-IL" sz="1050" dirty="0" smtClean="0"/>
              <a:t>חובה </a:t>
            </a:r>
            <a:r>
              <a:rPr lang="en-US" sz="1050" dirty="0" smtClean="0"/>
              <a:t>CT</a:t>
            </a:r>
            <a:endParaRPr lang="he-IL" sz="1050" dirty="0"/>
          </a:p>
          <a:p>
            <a:pPr marL="0" indent="0" algn="r">
              <a:lnSpc>
                <a:spcPts val="1350"/>
              </a:lnSpc>
              <a:buNone/>
            </a:pPr>
            <a:endParaRPr lang="en-US" sz="1050" dirty="0"/>
          </a:p>
        </p:txBody>
      </p:sp>
      <p:sp>
        <p:nvSpPr>
          <p:cNvPr id="15" name="Shape 13"/>
          <p:cNvSpPr/>
          <p:nvPr/>
        </p:nvSpPr>
        <p:spPr>
          <a:xfrm>
            <a:off x="8094269" y="1417320"/>
            <a:ext cx="3594506" cy="2331720"/>
          </a:xfrm>
          <a:prstGeom prst="roundRect">
            <a:avLst>
              <a:gd name="adj" fmla="val 3137"/>
            </a:avLst>
          </a:prstGeom>
          <a:solidFill>
            <a:srgbClr val="FFFFFF"/>
          </a:solidFill>
          <a:ln/>
          <a:effectLst>
            <a:outerShdw blurRad="76200" dist="25400" dir="5400000" algn="bl" rotWithShape="0">
              <a:srgbClr val="000000">
                <a:alpha val="12000"/>
              </a:srgbClr>
            </a:outerShdw>
          </a:effectLst>
        </p:spPr>
      </p:sp>
      <p:sp>
        <p:nvSpPr>
          <p:cNvPr id="16" name="Shape 14"/>
          <p:cNvSpPr/>
          <p:nvPr/>
        </p:nvSpPr>
        <p:spPr>
          <a:xfrm>
            <a:off x="8258861" y="1581912"/>
            <a:ext cx="365760" cy="365760"/>
          </a:xfrm>
          <a:prstGeom prst="ellipse">
            <a:avLst/>
          </a:prstGeom>
          <a:solidFill>
            <a:srgbClr val="D7A928"/>
          </a:solidFill>
          <a:ln/>
        </p:spPr>
      </p:sp>
      <p:sp>
        <p:nvSpPr>
          <p:cNvPr id="17" name="Text 15"/>
          <p:cNvSpPr txBox="1"/>
          <p:nvPr/>
        </p:nvSpPr>
        <p:spPr>
          <a:xfrm>
            <a:off x="8258861" y="1581912"/>
            <a:ext cx="365760" cy="365760"/>
          </a:xfrm>
          <a:prstGeom prst="rect">
            <a:avLst/>
          </a:prstGeom>
          <a:noFill/>
          <a:ln/>
        </p:spPr>
        <p:txBody>
          <a:bodyPr wrap="square" lIns="0" tIns="0" rIns="0" bIns="0" rtlCol="0" anchor="ctr"/>
          <a:lstStyle/>
          <a:p>
            <a:pPr marL="0" indent="0" algn="ctr">
              <a:buNone/>
            </a:pPr>
            <a:r>
              <a:rPr lang="en-US" sz="1600" b="1" dirty="0" smtClean="0">
                <a:solidFill>
                  <a:srgbClr val="16302E"/>
                </a:solidFill>
                <a:latin typeface="Calibri" pitchFamily="34" charset="0"/>
                <a:ea typeface="Calibri" pitchFamily="34" charset="-122"/>
                <a:cs typeface="Calibri" pitchFamily="34" charset="-120"/>
              </a:rPr>
              <a:t>1</a:t>
            </a:r>
            <a:endParaRPr lang="en-US" sz="1600" dirty="0"/>
          </a:p>
        </p:txBody>
      </p:sp>
      <p:sp>
        <p:nvSpPr>
          <p:cNvPr id="18" name="Text 16"/>
          <p:cNvSpPr txBox="1"/>
          <p:nvPr/>
        </p:nvSpPr>
        <p:spPr>
          <a:xfrm>
            <a:off x="8258861" y="2039112"/>
            <a:ext cx="3265322" cy="457200"/>
          </a:xfrm>
          <a:prstGeom prst="rect">
            <a:avLst/>
          </a:prstGeom>
          <a:noFill/>
          <a:ln/>
        </p:spPr>
        <p:txBody>
          <a:bodyPr wrap="square" lIns="0" tIns="0" rIns="0" bIns="0" rtlCol="0" anchor="ctr"/>
          <a:lstStyle/>
          <a:p>
            <a:pPr marL="0" indent="0" algn="r">
              <a:lnSpc>
                <a:spcPts val="1600"/>
              </a:lnSpc>
              <a:buNone/>
            </a:pPr>
            <a:r>
              <a:rPr lang="he-IL" sz="3300" b="1" dirty="0" smtClean="0">
                <a:solidFill>
                  <a:srgbClr val="16302E"/>
                </a:solidFill>
                <a:latin typeface="Calibri" pitchFamily="34" charset="0"/>
                <a:ea typeface="Calibri" pitchFamily="34" charset="-122"/>
                <a:cs typeface="Calibri" pitchFamily="34" charset="-120"/>
              </a:rPr>
              <a:t>חלון הזמן"</a:t>
            </a:r>
            <a:r>
              <a:rPr lang="en-US" sz="3300" b="1" dirty="0" smtClean="0">
                <a:solidFill>
                  <a:srgbClr val="16302E"/>
                </a:solidFill>
                <a:latin typeface="Calibri" pitchFamily="34" charset="0"/>
                <a:ea typeface="Calibri" pitchFamily="34" charset="-122"/>
                <a:cs typeface="Calibri" pitchFamily="34" charset="-120"/>
              </a:rPr>
              <a:t>”</a:t>
            </a:r>
            <a:endParaRPr lang="en-US" sz="3300" dirty="0"/>
          </a:p>
        </p:txBody>
      </p:sp>
      <p:sp>
        <p:nvSpPr>
          <p:cNvPr id="19" name="Text 17"/>
          <p:cNvSpPr txBox="1"/>
          <p:nvPr/>
        </p:nvSpPr>
        <p:spPr>
          <a:xfrm>
            <a:off x="8258861" y="2478024"/>
            <a:ext cx="3265322" cy="1143000"/>
          </a:xfrm>
          <a:prstGeom prst="rect">
            <a:avLst/>
          </a:prstGeom>
          <a:noFill/>
          <a:ln/>
        </p:spPr>
        <p:txBody>
          <a:bodyPr wrap="square" lIns="0" tIns="0" rIns="0" bIns="0" rtlCol="0" anchor="t"/>
          <a:lstStyle/>
          <a:p>
            <a:pPr algn="r">
              <a:lnSpc>
                <a:spcPts val="1350"/>
              </a:lnSpc>
            </a:pPr>
            <a:r>
              <a:rPr lang="he-IL" sz="1050" dirty="0"/>
              <a:t>החלון המקובל: עד 4.5 שעות מתחילת התסמינים (במקור 3 שעות). בתנאים ובהדמיה מתאימים ניתן להאריך ל-9–24 שעות; מעבר לכך יש לשקול צנתור מוחי מכני.</a:t>
            </a:r>
          </a:p>
          <a:p>
            <a:pPr marL="0" indent="0" algn="r">
              <a:lnSpc>
                <a:spcPts val="1350"/>
              </a:lnSpc>
              <a:buNone/>
            </a:pPr>
            <a:endParaRPr lang="en-US" sz="1050" dirty="0"/>
          </a:p>
        </p:txBody>
      </p:sp>
      <p:sp>
        <p:nvSpPr>
          <p:cNvPr id="24" name="Text 22"/>
          <p:cNvSpPr txBox="1"/>
          <p:nvPr/>
        </p:nvSpPr>
        <p:spPr>
          <a:xfrm>
            <a:off x="667512" y="5010912"/>
            <a:ext cx="3265322" cy="1143000"/>
          </a:xfrm>
          <a:prstGeom prst="rect">
            <a:avLst/>
          </a:prstGeom>
          <a:noFill/>
          <a:ln/>
        </p:spPr>
        <p:txBody>
          <a:bodyPr wrap="square" lIns="0" tIns="0" rIns="0" bIns="0" rtlCol="0" anchor="t"/>
          <a:lstStyle/>
          <a:p>
            <a:pPr marL="0" indent="0" algn="r">
              <a:lnSpc>
                <a:spcPts val="1350"/>
              </a:lnSpc>
              <a:buNone/>
            </a:pPr>
            <a:endParaRPr lang="en-US" sz="1050" dirty="0"/>
          </a:p>
        </p:txBody>
      </p:sp>
      <p:sp>
        <p:nvSpPr>
          <p:cNvPr id="35" name="Text 33"/>
          <p:cNvSpPr txBox="1"/>
          <p:nvPr/>
        </p:nvSpPr>
        <p:spPr>
          <a:xfrm>
            <a:off x="502920" y="6528816"/>
            <a:ext cx="11185855" cy="274320"/>
          </a:xfrm>
          <a:prstGeom prst="rect">
            <a:avLst/>
          </a:prstGeom>
          <a:noFill/>
          <a:ln/>
        </p:spPr>
        <p:txBody>
          <a:bodyPr wrap="square" lIns="0" tIns="0" rIns="0" bIns="0" rtlCol="0" anchor="ctr"/>
          <a:lstStyle/>
          <a:p>
            <a:pPr marL="0" indent="0" algn="r">
              <a:buNone/>
            </a:pPr>
            <a:endParaRPr lang="en-US" sz="950" dirty="0"/>
          </a:p>
        </p:txBody>
      </p:sp>
    </p:spTree>
    <p:extLst>
      <p:ext uri="{BB962C8B-B14F-4D97-AF65-F5344CB8AC3E}">
        <p14:creationId xmlns:p14="http://schemas.microsoft.com/office/powerpoint/2010/main" val="3891843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 	</a:t>
            </a:r>
            <a:endParaRPr lang="he-I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601" y="196850"/>
            <a:ext cx="8439149" cy="6307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156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rot="900000">
            <a:off x="-1463040" y="-1280160"/>
            <a:ext cx="5669280" cy="4937760"/>
          </a:xfrm>
          <a:prstGeom prst="ellipse">
            <a:avLst/>
          </a:prstGeom>
          <a:solidFill>
            <a:srgbClr val="244A47"/>
          </a:solidFill>
          <a:ln/>
        </p:spPr>
      </p:sp>
      <p:sp>
        <p:nvSpPr>
          <p:cNvPr id="3" name="Shape 1"/>
          <p:cNvSpPr/>
          <p:nvPr/>
        </p:nvSpPr>
        <p:spPr>
          <a:xfrm rot="-600000">
            <a:off x="10511790" y="3425189"/>
            <a:ext cx="5486400" cy="5120640"/>
          </a:xfrm>
          <a:prstGeom prst="ellipse">
            <a:avLst/>
          </a:prstGeom>
          <a:solidFill>
            <a:srgbClr val="B5654A">
              <a:alpha val="75000"/>
            </a:srgbClr>
          </a:solidFill>
          <a:ln/>
        </p:spPr>
      </p:sp>
      <p:sp>
        <p:nvSpPr>
          <p:cNvPr id="4" name="Shape 2"/>
          <p:cNvSpPr/>
          <p:nvPr/>
        </p:nvSpPr>
        <p:spPr>
          <a:xfrm>
            <a:off x="9692640" y="-1097280"/>
            <a:ext cx="3657600" cy="3657600"/>
          </a:xfrm>
          <a:prstGeom prst="ellipse">
            <a:avLst/>
          </a:prstGeom>
          <a:solidFill>
            <a:srgbClr val="D7A928">
              <a:alpha val="45000"/>
            </a:srgbClr>
          </a:solidFill>
          <a:ln/>
        </p:spPr>
      </p:sp>
      <p:sp>
        <p:nvSpPr>
          <p:cNvPr id="5" name="Text 3"/>
          <p:cNvSpPr txBox="1"/>
          <p:nvPr/>
        </p:nvSpPr>
        <p:spPr>
          <a:xfrm>
            <a:off x="822960" y="1417320"/>
            <a:ext cx="10515600" cy="457200"/>
          </a:xfrm>
          <a:prstGeom prst="rect">
            <a:avLst/>
          </a:prstGeom>
          <a:noFill/>
          <a:ln/>
        </p:spPr>
        <p:txBody>
          <a:bodyPr wrap="square" lIns="0" tIns="0" rIns="0" bIns="0" rtlCol="0" anchor="ctr"/>
          <a:lstStyle/>
          <a:p>
            <a:pPr algn="r"/>
            <a:r>
              <a:rPr lang="he-IL" dirty="0"/>
              <a:t>מהבוקר או </a:t>
            </a:r>
            <a:r>
              <a:rPr lang="he-IL" dirty="0" smtClean="0"/>
              <a:t>מהערב?</a:t>
            </a:r>
            <a:endParaRPr lang="he-IL" dirty="0"/>
          </a:p>
          <a:p>
            <a:pPr marL="0" indent="0" algn="r">
              <a:buNone/>
            </a:pPr>
            <a:endParaRPr lang="en-US" sz="1800" dirty="0"/>
          </a:p>
        </p:txBody>
      </p:sp>
      <p:sp>
        <p:nvSpPr>
          <p:cNvPr id="6" name="Text 4"/>
          <p:cNvSpPr txBox="1"/>
          <p:nvPr/>
        </p:nvSpPr>
        <p:spPr>
          <a:xfrm>
            <a:off x="822960" y="1965960"/>
            <a:ext cx="10515600" cy="1920240"/>
          </a:xfrm>
          <a:prstGeom prst="rect">
            <a:avLst/>
          </a:prstGeom>
          <a:noFill/>
          <a:ln/>
        </p:spPr>
        <p:txBody>
          <a:bodyPr wrap="square" lIns="0" tIns="0" rIns="0" bIns="0" rtlCol="0" anchor="ctr"/>
          <a:lstStyle/>
          <a:p>
            <a:pPr marL="0" indent="0" algn="r">
              <a:lnSpc>
                <a:spcPts val="4800"/>
              </a:lnSpc>
              <a:buNone/>
            </a:pPr>
            <a:r>
              <a:rPr lang="en-US" sz="4000" b="1" dirty="0">
                <a:solidFill>
                  <a:schemeClr val="tx1">
                    <a:lumMod val="65000"/>
                    <a:lumOff val="35000"/>
                  </a:schemeClr>
                </a:solidFill>
                <a:latin typeface="Cambria" pitchFamily="34" charset="0"/>
                <a:ea typeface="Cambria" pitchFamily="34" charset="-122"/>
                <a:cs typeface="Cambria" pitchFamily="34" charset="-120"/>
              </a:rPr>
              <a:t>מחלוקת עובדתית על חלון הזמן</a:t>
            </a:r>
            <a:endParaRPr lang="en-US" sz="4000" dirty="0">
              <a:solidFill>
                <a:schemeClr val="tx1">
                  <a:lumMod val="65000"/>
                  <a:lumOff val="35000"/>
                </a:schemeClr>
              </a:solidFill>
            </a:endParaRPr>
          </a:p>
          <a:p>
            <a:pPr marL="0" indent="0" algn="r">
              <a:lnSpc>
                <a:spcPts val="4800"/>
              </a:lnSpc>
              <a:buNone/>
            </a:pPr>
            <a:r>
              <a:rPr lang="en-US" sz="4000" b="1" dirty="0" smtClean="0">
                <a:solidFill>
                  <a:schemeClr val="tx1">
                    <a:lumMod val="65000"/>
                    <a:lumOff val="35000"/>
                  </a:schemeClr>
                </a:solidFill>
                <a:latin typeface="Cambria" pitchFamily="34" charset="0"/>
                <a:ea typeface="Cambria" pitchFamily="34" charset="-122"/>
                <a:cs typeface="Cambria" pitchFamily="34" charset="-120"/>
              </a:rPr>
              <a:t> </a:t>
            </a:r>
            <a:r>
              <a:rPr lang="en-US" sz="4000" b="1" dirty="0" err="1" smtClean="0">
                <a:solidFill>
                  <a:schemeClr val="tx1">
                    <a:lumMod val="65000"/>
                    <a:lumOff val="35000"/>
                  </a:schemeClr>
                </a:solidFill>
                <a:latin typeface="Cambria" pitchFamily="34" charset="0"/>
                <a:ea typeface="Cambria" pitchFamily="34" charset="-122"/>
                <a:cs typeface="Cambria" pitchFamily="34" charset="-120"/>
              </a:rPr>
              <a:t>לטיפול</a:t>
            </a:r>
            <a:r>
              <a:rPr lang="en-US" sz="4000" b="1" dirty="0" smtClean="0">
                <a:solidFill>
                  <a:schemeClr val="tx1">
                    <a:lumMod val="65000"/>
                    <a:lumOff val="35000"/>
                  </a:schemeClr>
                </a:solidFill>
                <a:latin typeface="Cambria" pitchFamily="34" charset="0"/>
                <a:ea typeface="Cambria" pitchFamily="34" charset="-122"/>
                <a:cs typeface="Cambria" pitchFamily="34" charset="-120"/>
              </a:rPr>
              <a:t> </a:t>
            </a:r>
            <a:r>
              <a:rPr lang="en-US" sz="4000" b="1" dirty="0">
                <a:solidFill>
                  <a:schemeClr val="tx1">
                    <a:lumMod val="65000"/>
                    <a:lumOff val="35000"/>
                  </a:schemeClr>
                </a:solidFill>
                <a:latin typeface="Cambria" pitchFamily="34" charset="0"/>
                <a:ea typeface="Cambria" pitchFamily="34" charset="-122"/>
                <a:cs typeface="Cambria" pitchFamily="34" charset="-120"/>
              </a:rPr>
              <a:t>באירוע מוחי</a:t>
            </a:r>
            <a:endParaRPr lang="en-US" sz="4000" dirty="0">
              <a:solidFill>
                <a:schemeClr val="tx1">
                  <a:lumMod val="65000"/>
                  <a:lumOff val="35000"/>
                </a:schemeClr>
              </a:solidFill>
            </a:endParaRPr>
          </a:p>
        </p:txBody>
      </p:sp>
      <p:sp>
        <p:nvSpPr>
          <p:cNvPr id="7" name="Text 5"/>
          <p:cNvSpPr txBox="1"/>
          <p:nvPr/>
        </p:nvSpPr>
        <p:spPr>
          <a:xfrm>
            <a:off x="685800" y="3767384"/>
            <a:ext cx="10515600" cy="457200"/>
          </a:xfrm>
          <a:prstGeom prst="rect">
            <a:avLst/>
          </a:prstGeom>
          <a:noFill/>
          <a:ln/>
        </p:spPr>
        <p:txBody>
          <a:bodyPr wrap="square" lIns="0" tIns="0" rIns="0" bIns="0" rtlCol="0" anchor="ctr"/>
          <a:lstStyle/>
          <a:p>
            <a:pPr algn="r"/>
            <a:endParaRPr lang="en-US" sz="1800" dirty="0">
              <a:solidFill>
                <a:schemeClr val="tx1">
                  <a:lumMod val="50000"/>
                  <a:lumOff val="50000"/>
                </a:schemeClr>
              </a:solidFill>
            </a:endParaRPr>
          </a:p>
        </p:txBody>
      </p:sp>
      <p:sp>
        <p:nvSpPr>
          <p:cNvPr id="8" name="Text 6"/>
          <p:cNvSpPr txBox="1"/>
          <p:nvPr/>
        </p:nvSpPr>
        <p:spPr>
          <a:xfrm>
            <a:off x="822960" y="4617720"/>
            <a:ext cx="9601200" cy="1188720"/>
          </a:xfrm>
          <a:prstGeom prst="rect">
            <a:avLst/>
          </a:prstGeom>
          <a:noFill/>
          <a:ln/>
        </p:spPr>
        <p:txBody>
          <a:bodyPr wrap="square" lIns="0" tIns="0" rIns="0" bIns="0" rtlCol="0" anchor="ctr"/>
          <a:lstStyle/>
          <a:p>
            <a:pPr marL="0" indent="0" algn="r">
              <a:lnSpc>
                <a:spcPts val="2200"/>
              </a:lnSpc>
              <a:buNone/>
            </a:pPr>
            <a:endParaRPr lang="en-US" sz="1500" dirty="0">
              <a:solidFill>
                <a:schemeClr val="tx1">
                  <a:lumMod val="50000"/>
                  <a:lumOff val="50000"/>
                </a:schemeClr>
              </a:solidFill>
            </a:endParaRPr>
          </a:p>
        </p:txBody>
      </p:sp>
    </p:spTree>
    <p:extLst>
      <p:ext uri="{BB962C8B-B14F-4D97-AF65-F5344CB8AC3E}">
        <p14:creationId xmlns:p14="http://schemas.microsoft.com/office/powerpoint/2010/main" val="7832765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07040" y="-1463040"/>
            <a:ext cx="3291840" cy="3291840"/>
          </a:xfrm>
          <a:prstGeom prst="ellipse">
            <a:avLst/>
          </a:prstGeom>
          <a:solidFill>
            <a:srgbClr val="244A47">
              <a:alpha val="12000"/>
            </a:srgbClr>
          </a:solidFill>
          <a:ln/>
        </p:spPr>
      </p:sp>
      <p:sp>
        <p:nvSpPr>
          <p:cNvPr id="3" name="Text 1"/>
          <p:cNvSpPr txBox="1"/>
          <p:nvPr/>
        </p:nvSpPr>
        <p:spPr>
          <a:xfrm>
            <a:off x="640080" y="365760"/>
            <a:ext cx="7315200" cy="365760"/>
          </a:xfrm>
          <a:prstGeom prst="rect">
            <a:avLst/>
          </a:prstGeom>
          <a:noFill/>
          <a:ln/>
        </p:spPr>
        <p:txBody>
          <a:bodyPr wrap="square" lIns="0" tIns="0" rIns="0" bIns="0" rtlCol="0" anchor="ctr"/>
          <a:lstStyle/>
          <a:p>
            <a:pPr marL="0" indent="0" algn="r">
              <a:buNone/>
            </a:pPr>
            <a:r>
              <a:rPr lang="en-US" sz="1500" b="1" kern="0" spc="100" dirty="0">
                <a:solidFill>
                  <a:srgbClr val="B5654A"/>
                </a:solidFill>
                <a:latin typeface="Calibri" pitchFamily="34" charset="0"/>
                <a:ea typeface="Calibri" pitchFamily="34" charset="-122"/>
                <a:cs typeface="Calibri" pitchFamily="34" charset="-120"/>
              </a:rPr>
              <a:t>לפי התצהירים מטעם התובעת</a:t>
            </a:r>
            <a:endParaRPr lang="en-US" sz="1500" dirty="0"/>
          </a:p>
        </p:txBody>
      </p:sp>
      <p:sp>
        <p:nvSpPr>
          <p:cNvPr id="4" name="Text 2"/>
          <p:cNvSpPr txBox="1"/>
          <p:nvPr/>
        </p:nvSpPr>
        <p:spPr>
          <a:xfrm>
            <a:off x="640080" y="713232"/>
            <a:ext cx="10881360" cy="640080"/>
          </a:xfrm>
          <a:prstGeom prst="rect">
            <a:avLst/>
          </a:prstGeom>
          <a:noFill/>
          <a:ln/>
        </p:spPr>
        <p:txBody>
          <a:bodyPr wrap="square" lIns="0" tIns="0" rIns="0" bIns="0" rtlCol="0" anchor="ctr"/>
          <a:lstStyle/>
          <a:p>
            <a:pPr algn="r"/>
            <a:r>
              <a:rPr lang="he-IL" sz="3000" dirty="0"/>
              <a:t>מה היא (והמשפחה) טענו </a:t>
            </a:r>
            <a:r>
              <a:rPr lang="he-IL" sz="3000" dirty="0" smtClean="0"/>
              <a:t>שקרה</a:t>
            </a:r>
            <a:endParaRPr lang="he-IL" sz="3000" dirty="0"/>
          </a:p>
        </p:txBody>
      </p:sp>
      <p:sp>
        <p:nvSpPr>
          <p:cNvPr id="5" name="Shape 3"/>
          <p:cNvSpPr/>
          <p:nvPr/>
        </p:nvSpPr>
        <p:spPr>
          <a:xfrm>
            <a:off x="640080" y="1691640"/>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6" name="Shape 4"/>
          <p:cNvSpPr/>
          <p:nvPr/>
        </p:nvSpPr>
        <p:spPr>
          <a:xfrm>
            <a:off x="896112" y="2029968"/>
            <a:ext cx="402336" cy="402336"/>
          </a:xfrm>
          <a:prstGeom prst="ellipse">
            <a:avLst/>
          </a:prstGeom>
          <a:solidFill>
            <a:srgbClr val="D7A928"/>
          </a:solidFill>
          <a:ln/>
        </p:spPr>
      </p:sp>
      <p:sp>
        <p:nvSpPr>
          <p:cNvPr id="7" name="Text 5"/>
          <p:cNvSpPr txBox="1"/>
          <p:nvPr/>
        </p:nvSpPr>
        <p:spPr>
          <a:xfrm>
            <a:off x="896112" y="2029968"/>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1</a:t>
            </a:r>
            <a:endParaRPr lang="en-US" sz="1600" dirty="0"/>
          </a:p>
        </p:txBody>
      </p:sp>
      <p:sp>
        <p:nvSpPr>
          <p:cNvPr id="8" name="Text 6"/>
          <p:cNvSpPr txBox="1"/>
          <p:nvPr/>
        </p:nvSpPr>
        <p:spPr>
          <a:xfrm>
            <a:off x="1508760" y="1819656"/>
            <a:ext cx="9646920" cy="329184"/>
          </a:xfrm>
          <a:prstGeom prst="rect">
            <a:avLst/>
          </a:prstGeom>
          <a:noFill/>
          <a:ln/>
        </p:spPr>
        <p:txBody>
          <a:bodyPr wrap="square" lIns="0" tIns="0" rIns="0" bIns="0" rtlCol="0" anchor="ctr"/>
          <a:lstStyle/>
          <a:p>
            <a:pPr marL="0" indent="0" algn="r">
              <a:buNone/>
            </a:pPr>
            <a:r>
              <a:rPr lang="en-US" sz="1600" b="1" dirty="0">
                <a:solidFill>
                  <a:srgbClr val="16302E"/>
                </a:solidFill>
                <a:latin typeface="Calibri" pitchFamily="34" charset="0"/>
                <a:ea typeface="Calibri" pitchFamily="34" charset="-122"/>
                <a:cs typeface="Calibri" pitchFamily="34" charset="-120"/>
              </a:rPr>
              <a:t>יום האירוע ומהלכו</a:t>
            </a:r>
            <a:endParaRPr lang="en-US" sz="1600" dirty="0"/>
          </a:p>
        </p:txBody>
      </p:sp>
      <p:sp>
        <p:nvSpPr>
          <p:cNvPr id="9" name="Text 7"/>
          <p:cNvSpPr txBox="1"/>
          <p:nvPr/>
        </p:nvSpPr>
        <p:spPr>
          <a:xfrm>
            <a:off x="1508760" y="2167128"/>
            <a:ext cx="9646920" cy="512064"/>
          </a:xfrm>
          <a:prstGeom prst="rect">
            <a:avLst/>
          </a:prstGeom>
          <a:noFill/>
          <a:ln/>
        </p:spPr>
        <p:txBody>
          <a:bodyPr wrap="square" lIns="0" tIns="0" rIns="0" bIns="0" rtlCol="0" anchor="t"/>
          <a:lstStyle/>
          <a:p>
            <a:pPr algn="r">
              <a:lnSpc>
                <a:spcPts val="1700"/>
              </a:lnSpc>
            </a:pPr>
            <a:r>
              <a:rPr lang="he-IL" sz="1300" dirty="0"/>
              <a:t>יום שישי, 11.8.17 – האם עשתה בעצמה את כל הכנות השבת, “בלי שום תלונה או חולשה או עייפות”.</a:t>
            </a:r>
          </a:p>
          <a:p>
            <a:pPr marL="0" indent="0" algn="r">
              <a:lnSpc>
                <a:spcPts val="1700"/>
              </a:lnSpc>
              <a:buNone/>
            </a:pPr>
            <a:endParaRPr lang="en-US" sz="1300" dirty="0"/>
          </a:p>
        </p:txBody>
      </p:sp>
      <p:sp>
        <p:nvSpPr>
          <p:cNvPr id="10" name="Shape 8"/>
          <p:cNvSpPr/>
          <p:nvPr/>
        </p:nvSpPr>
        <p:spPr>
          <a:xfrm>
            <a:off x="640080" y="2935224"/>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11" name="Shape 9"/>
          <p:cNvSpPr/>
          <p:nvPr/>
        </p:nvSpPr>
        <p:spPr>
          <a:xfrm>
            <a:off x="896112" y="3273552"/>
            <a:ext cx="402336" cy="402336"/>
          </a:xfrm>
          <a:prstGeom prst="ellipse">
            <a:avLst/>
          </a:prstGeom>
          <a:solidFill>
            <a:srgbClr val="D7A928"/>
          </a:solidFill>
          <a:ln/>
        </p:spPr>
      </p:sp>
      <p:sp>
        <p:nvSpPr>
          <p:cNvPr id="12" name="Text 10"/>
          <p:cNvSpPr txBox="1"/>
          <p:nvPr/>
        </p:nvSpPr>
        <p:spPr>
          <a:xfrm>
            <a:off x="896112" y="3273552"/>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2</a:t>
            </a:r>
            <a:endParaRPr lang="en-US" sz="1600" dirty="0"/>
          </a:p>
        </p:txBody>
      </p:sp>
      <p:sp>
        <p:nvSpPr>
          <p:cNvPr id="13" name="Text 11"/>
          <p:cNvSpPr txBox="1"/>
          <p:nvPr/>
        </p:nvSpPr>
        <p:spPr>
          <a:xfrm>
            <a:off x="1508760" y="3063240"/>
            <a:ext cx="9646920" cy="329184"/>
          </a:xfrm>
          <a:prstGeom prst="rect">
            <a:avLst/>
          </a:prstGeom>
          <a:noFill/>
          <a:ln/>
        </p:spPr>
        <p:txBody>
          <a:bodyPr wrap="square" lIns="0" tIns="0" rIns="0" bIns="0" rtlCol="0" anchor="ctr"/>
          <a:lstStyle/>
          <a:p>
            <a:pPr marL="0" indent="0" algn="r">
              <a:buNone/>
            </a:pPr>
            <a:r>
              <a:rPr lang="en-US" sz="1600" b="1" dirty="0">
                <a:solidFill>
                  <a:srgbClr val="16302E"/>
                </a:solidFill>
                <a:latin typeface="Calibri" pitchFamily="34" charset="0"/>
                <a:ea typeface="Calibri" pitchFamily="34" charset="-122"/>
                <a:cs typeface="Calibri" pitchFamily="34" charset="-120"/>
              </a:rPr>
              <a:t>תחילת האירוע</a:t>
            </a:r>
            <a:endParaRPr lang="en-US" sz="1600" dirty="0"/>
          </a:p>
        </p:txBody>
      </p:sp>
      <p:sp>
        <p:nvSpPr>
          <p:cNvPr id="14" name="Text 12"/>
          <p:cNvSpPr txBox="1"/>
          <p:nvPr/>
        </p:nvSpPr>
        <p:spPr>
          <a:xfrm>
            <a:off x="1508760" y="3410712"/>
            <a:ext cx="9646920" cy="512064"/>
          </a:xfrm>
          <a:prstGeom prst="rect">
            <a:avLst/>
          </a:prstGeom>
          <a:noFill/>
          <a:ln/>
        </p:spPr>
        <p:txBody>
          <a:bodyPr wrap="square" lIns="0" tIns="0" rIns="0" bIns="0" rtlCol="0" anchor="t"/>
          <a:lstStyle/>
          <a:p>
            <a:pPr algn="r">
              <a:lnSpc>
                <a:spcPts val="1700"/>
              </a:lnSpc>
            </a:pPr>
            <a:r>
              <a:rPr lang="he-IL" sz="1300" dirty="0"/>
              <a:t>פתאומי, בשעות הערב. מכחישה בתוקף שהתסמינים החלו בבוקר אותו יום</a:t>
            </a:r>
            <a:r>
              <a:rPr lang="he-IL" sz="1300" dirty="0" smtClean="0"/>
              <a:t>.</a:t>
            </a:r>
            <a:endParaRPr lang="he-IL" sz="1300" dirty="0"/>
          </a:p>
        </p:txBody>
      </p:sp>
      <p:sp>
        <p:nvSpPr>
          <p:cNvPr id="15" name="Shape 13"/>
          <p:cNvSpPr/>
          <p:nvPr/>
        </p:nvSpPr>
        <p:spPr>
          <a:xfrm>
            <a:off x="640080" y="4178808"/>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16" name="Shape 14"/>
          <p:cNvSpPr/>
          <p:nvPr/>
        </p:nvSpPr>
        <p:spPr>
          <a:xfrm>
            <a:off x="896112" y="4517136"/>
            <a:ext cx="402336" cy="402336"/>
          </a:xfrm>
          <a:prstGeom prst="ellipse">
            <a:avLst/>
          </a:prstGeom>
          <a:solidFill>
            <a:srgbClr val="D7A928"/>
          </a:solidFill>
          <a:ln/>
        </p:spPr>
      </p:sp>
      <p:sp>
        <p:nvSpPr>
          <p:cNvPr id="17" name="Text 15"/>
          <p:cNvSpPr txBox="1"/>
          <p:nvPr/>
        </p:nvSpPr>
        <p:spPr>
          <a:xfrm>
            <a:off x="896112" y="4517136"/>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3</a:t>
            </a:r>
            <a:endParaRPr lang="en-US" sz="1600" dirty="0"/>
          </a:p>
        </p:txBody>
      </p:sp>
      <p:sp>
        <p:nvSpPr>
          <p:cNvPr id="18" name="Text 16"/>
          <p:cNvSpPr txBox="1"/>
          <p:nvPr/>
        </p:nvSpPr>
        <p:spPr>
          <a:xfrm>
            <a:off x="1508760" y="4306824"/>
            <a:ext cx="9646920" cy="329184"/>
          </a:xfrm>
          <a:prstGeom prst="rect">
            <a:avLst/>
          </a:prstGeom>
          <a:noFill/>
          <a:ln/>
        </p:spPr>
        <p:txBody>
          <a:bodyPr wrap="square" lIns="0" tIns="0" rIns="0" bIns="0" rtlCol="0" anchor="ctr"/>
          <a:lstStyle/>
          <a:p>
            <a:pPr marL="0" indent="0" algn="r">
              <a:buNone/>
            </a:pPr>
            <a:r>
              <a:rPr lang="en-US" sz="1600" b="1" dirty="0">
                <a:solidFill>
                  <a:srgbClr val="16302E"/>
                </a:solidFill>
                <a:latin typeface="Calibri" pitchFamily="34" charset="0"/>
                <a:ea typeface="Calibri" pitchFamily="34" charset="-122"/>
                <a:cs typeface="Calibri" pitchFamily="34" charset="-120"/>
              </a:rPr>
              <a:t>התיעוד מהזמן האמת</a:t>
            </a:r>
            <a:endParaRPr lang="en-US" sz="1600" dirty="0"/>
          </a:p>
        </p:txBody>
      </p:sp>
      <p:sp>
        <p:nvSpPr>
          <p:cNvPr id="19" name="Text 17"/>
          <p:cNvSpPr txBox="1"/>
          <p:nvPr/>
        </p:nvSpPr>
        <p:spPr>
          <a:xfrm>
            <a:off x="1508760" y="4654296"/>
            <a:ext cx="9646920" cy="512064"/>
          </a:xfrm>
          <a:prstGeom prst="rect">
            <a:avLst/>
          </a:prstGeom>
          <a:noFill/>
          <a:ln/>
        </p:spPr>
        <p:txBody>
          <a:bodyPr wrap="square" lIns="0" tIns="0" rIns="0" bIns="0" rtlCol="0" anchor="t"/>
          <a:lstStyle/>
          <a:p>
            <a:pPr algn="r">
              <a:lnSpc>
                <a:spcPts val="1700"/>
              </a:lnSpc>
            </a:pPr>
            <a:r>
              <a:rPr lang="he-IL" sz="1300" dirty="0"/>
              <a:t>קריאה לאמבולנס 17:54, הגעה להלל יפה 18:25, בדיקת רופא 18:31 – בלי שום אזכור </a:t>
            </a:r>
            <a:r>
              <a:rPr lang="he-IL" sz="1300" dirty="0" err="1"/>
              <a:t>ל“בוקר</a:t>
            </a:r>
            <a:r>
              <a:rPr lang="he-IL" sz="1300" dirty="0"/>
              <a:t>”.</a:t>
            </a:r>
          </a:p>
          <a:p>
            <a:pPr marL="0" indent="0" algn="r">
              <a:lnSpc>
                <a:spcPts val="1700"/>
              </a:lnSpc>
              <a:buNone/>
            </a:pPr>
            <a:endParaRPr lang="en-US" sz="1300" dirty="0"/>
          </a:p>
        </p:txBody>
      </p:sp>
      <p:sp>
        <p:nvSpPr>
          <p:cNvPr id="20" name="Shape 18"/>
          <p:cNvSpPr/>
          <p:nvPr/>
        </p:nvSpPr>
        <p:spPr>
          <a:xfrm>
            <a:off x="640080" y="5422392"/>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21" name="Shape 19"/>
          <p:cNvSpPr/>
          <p:nvPr/>
        </p:nvSpPr>
        <p:spPr>
          <a:xfrm>
            <a:off x="896112" y="5760720"/>
            <a:ext cx="402336" cy="402336"/>
          </a:xfrm>
          <a:prstGeom prst="ellipse">
            <a:avLst/>
          </a:prstGeom>
          <a:solidFill>
            <a:srgbClr val="D7A928"/>
          </a:solidFill>
          <a:ln/>
        </p:spPr>
      </p:sp>
      <p:sp>
        <p:nvSpPr>
          <p:cNvPr id="22" name="Text 20"/>
          <p:cNvSpPr txBox="1"/>
          <p:nvPr/>
        </p:nvSpPr>
        <p:spPr>
          <a:xfrm>
            <a:off x="896112" y="5760720"/>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4</a:t>
            </a:r>
            <a:endParaRPr lang="en-US" sz="1600" dirty="0"/>
          </a:p>
        </p:txBody>
      </p:sp>
      <p:sp>
        <p:nvSpPr>
          <p:cNvPr id="23" name="Text 21"/>
          <p:cNvSpPr txBox="1"/>
          <p:nvPr/>
        </p:nvSpPr>
        <p:spPr>
          <a:xfrm>
            <a:off x="1508760" y="5550408"/>
            <a:ext cx="9646920" cy="329184"/>
          </a:xfrm>
          <a:prstGeom prst="rect">
            <a:avLst/>
          </a:prstGeom>
          <a:noFill/>
          <a:ln/>
        </p:spPr>
        <p:txBody>
          <a:bodyPr wrap="square" lIns="0" tIns="0" rIns="0" bIns="0" rtlCol="0" anchor="ctr"/>
          <a:lstStyle/>
          <a:p>
            <a:pPr marL="0" indent="0" algn="r">
              <a:buNone/>
            </a:pPr>
            <a:r>
              <a:rPr lang="en-US" sz="1600" b="1" dirty="0">
                <a:solidFill>
                  <a:srgbClr val="16302E"/>
                </a:solidFill>
                <a:latin typeface="Calibri" pitchFamily="34" charset="0"/>
                <a:ea typeface="Calibri" pitchFamily="34" charset="-122"/>
                <a:cs typeface="Calibri" pitchFamily="34" charset="-120"/>
              </a:rPr>
              <a:t>הטענה המשפטית המרכזית</a:t>
            </a:r>
            <a:endParaRPr lang="en-US" sz="1600" dirty="0"/>
          </a:p>
        </p:txBody>
      </p:sp>
      <p:sp>
        <p:nvSpPr>
          <p:cNvPr id="24" name="Text 22"/>
          <p:cNvSpPr txBox="1"/>
          <p:nvPr/>
        </p:nvSpPr>
        <p:spPr>
          <a:xfrm>
            <a:off x="1508760" y="5897880"/>
            <a:ext cx="9646920" cy="512064"/>
          </a:xfrm>
          <a:prstGeom prst="rect">
            <a:avLst/>
          </a:prstGeom>
          <a:noFill/>
          <a:ln/>
        </p:spPr>
        <p:txBody>
          <a:bodyPr wrap="square" lIns="0" tIns="0" rIns="0" bIns="0" rtlCol="0" anchor="t"/>
          <a:lstStyle/>
          <a:p>
            <a:pPr algn="r">
              <a:lnSpc>
                <a:spcPts val="1700"/>
              </a:lnSpc>
            </a:pPr>
            <a:r>
              <a:rPr lang="he-IL" sz="1300" dirty="0"/>
              <a:t>הרישום “מהבוקר” מופיע ללא שם רופא </a:t>
            </a:r>
            <a:r>
              <a:rPr lang="he-IL" sz="1300" dirty="0" smtClean="0"/>
              <a:t>מזוהה.</a:t>
            </a:r>
            <a:endParaRPr lang="he-IL" sz="1300" dirty="0"/>
          </a:p>
          <a:p>
            <a:pPr marL="0" indent="0" algn="r">
              <a:lnSpc>
                <a:spcPts val="1700"/>
              </a:lnSpc>
              <a:buNone/>
            </a:pPr>
            <a:endParaRPr lang="en-US" sz="1300" dirty="0"/>
          </a:p>
        </p:txBody>
      </p:sp>
      <p:sp>
        <p:nvSpPr>
          <p:cNvPr id="25" name="Text 23"/>
          <p:cNvSpPr txBox="1"/>
          <p:nvPr/>
        </p:nvSpPr>
        <p:spPr>
          <a:xfrm>
            <a:off x="640080" y="6510528"/>
            <a:ext cx="10881360" cy="274320"/>
          </a:xfrm>
          <a:prstGeom prst="rect">
            <a:avLst/>
          </a:prstGeom>
          <a:noFill/>
          <a:ln/>
        </p:spPr>
        <p:txBody>
          <a:bodyPr wrap="square" lIns="0" tIns="0" rIns="0" bIns="0" rtlCol="0" anchor="ctr"/>
          <a:lstStyle/>
          <a:p>
            <a:pPr marL="0" indent="0" algn="r">
              <a:buNone/>
            </a:pPr>
            <a:endParaRPr lang="en-US" sz="950" dirty="0"/>
          </a:p>
        </p:txBody>
      </p:sp>
    </p:spTree>
    <p:extLst>
      <p:ext uri="{BB962C8B-B14F-4D97-AF65-F5344CB8AC3E}">
        <p14:creationId xmlns:p14="http://schemas.microsoft.com/office/powerpoint/2010/main" val="592783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828800" y="4937760"/>
            <a:ext cx="3840480" cy="3840480"/>
          </a:xfrm>
          <a:prstGeom prst="ellipse">
            <a:avLst/>
          </a:prstGeom>
          <a:solidFill>
            <a:srgbClr val="B5654A">
              <a:alpha val="12000"/>
            </a:srgbClr>
          </a:solidFill>
          <a:ln/>
        </p:spPr>
      </p:sp>
      <p:sp>
        <p:nvSpPr>
          <p:cNvPr id="3" name="Text 1"/>
          <p:cNvSpPr txBox="1"/>
          <p:nvPr/>
        </p:nvSpPr>
        <p:spPr>
          <a:xfrm>
            <a:off x="640080" y="365760"/>
            <a:ext cx="9144000" cy="365760"/>
          </a:xfrm>
          <a:prstGeom prst="rect">
            <a:avLst/>
          </a:prstGeom>
          <a:noFill/>
          <a:ln/>
        </p:spPr>
        <p:txBody>
          <a:bodyPr wrap="square" lIns="0" tIns="0" rIns="0" bIns="0" rtlCol="0" anchor="ctr"/>
          <a:lstStyle/>
          <a:p>
            <a:pPr marL="0" indent="0" algn="r">
              <a:buNone/>
            </a:pPr>
            <a:endParaRPr lang="en-US" sz="1500" dirty="0"/>
          </a:p>
        </p:txBody>
      </p:sp>
      <p:sp>
        <p:nvSpPr>
          <p:cNvPr id="4" name="Text 2"/>
          <p:cNvSpPr txBox="1"/>
          <p:nvPr/>
        </p:nvSpPr>
        <p:spPr>
          <a:xfrm>
            <a:off x="640080" y="713232"/>
            <a:ext cx="10881360" cy="640080"/>
          </a:xfrm>
          <a:prstGeom prst="rect">
            <a:avLst/>
          </a:prstGeom>
          <a:noFill/>
          <a:ln/>
        </p:spPr>
        <p:txBody>
          <a:bodyPr wrap="square" lIns="0" tIns="0" rIns="0" bIns="0" rtlCol="0" anchor="ctr"/>
          <a:lstStyle/>
          <a:p>
            <a:pPr marL="0" indent="0" algn="r">
              <a:buNone/>
            </a:pPr>
            <a:r>
              <a:rPr lang="en-US" sz="3000" b="1" dirty="0" err="1" smtClean="0">
                <a:solidFill>
                  <a:srgbClr val="16302E"/>
                </a:solidFill>
                <a:latin typeface="Cambria" pitchFamily="34" charset="0"/>
                <a:ea typeface="Cambria" pitchFamily="34" charset="-122"/>
                <a:cs typeface="Cambria" pitchFamily="34" charset="-120"/>
              </a:rPr>
              <a:t>מה</a:t>
            </a:r>
            <a:r>
              <a:rPr lang="en-US" sz="3000" b="1" dirty="0">
                <a:solidFill>
                  <a:srgbClr val="16302E"/>
                </a:solidFill>
                <a:latin typeface="Cambria" pitchFamily="34" charset="0"/>
                <a:ea typeface="Cambria" pitchFamily="34" charset="-122"/>
                <a:cs typeface="Cambria" pitchFamily="34" charset="-120"/>
              </a:rPr>
              <a:t> </a:t>
            </a:r>
            <a:r>
              <a:rPr lang="en-US" sz="3000" b="1" dirty="0" err="1" smtClean="0">
                <a:solidFill>
                  <a:srgbClr val="16302E"/>
                </a:solidFill>
                <a:latin typeface="Cambria" pitchFamily="34" charset="0"/>
                <a:ea typeface="Cambria" pitchFamily="34" charset="-122"/>
                <a:cs typeface="Cambria" pitchFamily="34" charset="-120"/>
              </a:rPr>
              <a:t>התיק</a:t>
            </a:r>
            <a:r>
              <a:rPr lang="en-US" sz="3000" b="1" dirty="0" smtClean="0">
                <a:solidFill>
                  <a:srgbClr val="16302E"/>
                </a:solidFill>
                <a:latin typeface="Cambria" pitchFamily="34" charset="0"/>
                <a:ea typeface="Cambria" pitchFamily="34" charset="-122"/>
                <a:cs typeface="Cambria" pitchFamily="34" charset="-120"/>
              </a:rPr>
              <a:t> </a:t>
            </a:r>
            <a:r>
              <a:rPr lang="en-US" sz="3000" b="1" dirty="0">
                <a:solidFill>
                  <a:srgbClr val="16302E"/>
                </a:solidFill>
                <a:latin typeface="Cambria" pitchFamily="34" charset="0"/>
                <a:ea typeface="Cambria" pitchFamily="34" charset="-122"/>
                <a:cs typeface="Cambria" pitchFamily="34" charset="-120"/>
              </a:rPr>
              <a:t>הרפואי</a:t>
            </a:r>
            <a:endParaRPr lang="en-US" sz="3000" dirty="0"/>
          </a:p>
        </p:txBody>
      </p:sp>
      <p:sp>
        <p:nvSpPr>
          <p:cNvPr id="5" name="Shape 3"/>
          <p:cNvSpPr/>
          <p:nvPr/>
        </p:nvSpPr>
        <p:spPr>
          <a:xfrm>
            <a:off x="640080" y="1691640"/>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6" name="Shape 4"/>
          <p:cNvSpPr/>
          <p:nvPr/>
        </p:nvSpPr>
        <p:spPr>
          <a:xfrm>
            <a:off x="896112" y="2029968"/>
            <a:ext cx="402336" cy="402336"/>
          </a:xfrm>
          <a:prstGeom prst="ellipse">
            <a:avLst/>
          </a:prstGeom>
          <a:solidFill>
            <a:srgbClr val="D7A928"/>
          </a:solidFill>
          <a:ln/>
        </p:spPr>
      </p:sp>
      <p:sp>
        <p:nvSpPr>
          <p:cNvPr id="7" name="Text 5"/>
          <p:cNvSpPr txBox="1"/>
          <p:nvPr/>
        </p:nvSpPr>
        <p:spPr>
          <a:xfrm>
            <a:off x="896112" y="2029968"/>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1</a:t>
            </a:r>
            <a:endParaRPr lang="en-US" sz="1600" dirty="0"/>
          </a:p>
        </p:txBody>
      </p:sp>
      <p:sp>
        <p:nvSpPr>
          <p:cNvPr id="8" name="Text 6"/>
          <p:cNvSpPr txBox="1"/>
          <p:nvPr/>
        </p:nvSpPr>
        <p:spPr>
          <a:xfrm>
            <a:off x="1508760" y="1819656"/>
            <a:ext cx="9646920" cy="329184"/>
          </a:xfrm>
          <a:prstGeom prst="rect">
            <a:avLst/>
          </a:prstGeom>
          <a:noFill/>
          <a:ln/>
        </p:spPr>
        <p:txBody>
          <a:bodyPr wrap="square" lIns="0" tIns="0" rIns="0" bIns="0" rtlCol="0" anchor="ctr"/>
          <a:lstStyle/>
          <a:p>
            <a:pPr algn="r"/>
            <a:r>
              <a:rPr lang="he-IL" sz="1600" dirty="0"/>
              <a:t>דו"ח מד"א, 11.8.17</a:t>
            </a:r>
          </a:p>
          <a:p>
            <a:pPr marL="0" indent="0" algn="r">
              <a:buNone/>
            </a:pPr>
            <a:endParaRPr lang="en-US" sz="1600" dirty="0"/>
          </a:p>
        </p:txBody>
      </p:sp>
      <p:sp>
        <p:nvSpPr>
          <p:cNvPr id="9" name="Text 7"/>
          <p:cNvSpPr txBox="1"/>
          <p:nvPr/>
        </p:nvSpPr>
        <p:spPr>
          <a:xfrm>
            <a:off x="1508760" y="2167128"/>
            <a:ext cx="9646920" cy="512064"/>
          </a:xfrm>
          <a:prstGeom prst="rect">
            <a:avLst/>
          </a:prstGeom>
          <a:noFill/>
          <a:ln/>
        </p:spPr>
        <p:txBody>
          <a:bodyPr wrap="square" lIns="0" tIns="0" rIns="0" bIns="0" rtlCol="0" anchor="t"/>
          <a:lstStyle/>
          <a:p>
            <a:pPr algn="r">
              <a:lnSpc>
                <a:spcPts val="1700"/>
              </a:lnSpc>
            </a:pPr>
            <a:r>
              <a:rPr lang="he-IL" sz="2200" dirty="0"/>
              <a:t>קבלת קריאה 17:45, הגעה לבי"ח עד 18:25. לחץ דם 170/140 בשטח. אין כל אזכור לתלונות מהבוקר.</a:t>
            </a:r>
          </a:p>
        </p:txBody>
      </p:sp>
      <p:sp>
        <p:nvSpPr>
          <p:cNvPr id="10" name="Shape 8"/>
          <p:cNvSpPr/>
          <p:nvPr/>
        </p:nvSpPr>
        <p:spPr>
          <a:xfrm>
            <a:off x="640080" y="2935224"/>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11" name="Shape 9"/>
          <p:cNvSpPr/>
          <p:nvPr/>
        </p:nvSpPr>
        <p:spPr>
          <a:xfrm>
            <a:off x="896112" y="3273552"/>
            <a:ext cx="402336" cy="402336"/>
          </a:xfrm>
          <a:prstGeom prst="ellipse">
            <a:avLst/>
          </a:prstGeom>
          <a:solidFill>
            <a:srgbClr val="D7A928"/>
          </a:solidFill>
          <a:ln/>
        </p:spPr>
      </p:sp>
      <p:sp>
        <p:nvSpPr>
          <p:cNvPr id="12" name="Text 10"/>
          <p:cNvSpPr txBox="1"/>
          <p:nvPr/>
        </p:nvSpPr>
        <p:spPr>
          <a:xfrm>
            <a:off x="896112" y="3273552"/>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2</a:t>
            </a:r>
            <a:endParaRPr lang="en-US" sz="1600" dirty="0"/>
          </a:p>
        </p:txBody>
      </p:sp>
      <p:sp>
        <p:nvSpPr>
          <p:cNvPr id="13" name="Text 11"/>
          <p:cNvSpPr txBox="1"/>
          <p:nvPr/>
        </p:nvSpPr>
        <p:spPr>
          <a:xfrm>
            <a:off x="1508760" y="3063240"/>
            <a:ext cx="9646920" cy="329184"/>
          </a:xfrm>
          <a:prstGeom prst="rect">
            <a:avLst/>
          </a:prstGeom>
          <a:noFill/>
          <a:ln/>
        </p:spPr>
        <p:txBody>
          <a:bodyPr wrap="square" lIns="0" tIns="0" rIns="0" bIns="0" rtlCol="0" anchor="ctr"/>
          <a:lstStyle/>
          <a:p>
            <a:pPr marL="0" indent="0" algn="r">
              <a:buNone/>
            </a:pPr>
            <a:r>
              <a:rPr lang="he-IL" sz="1600" b="1" dirty="0" smtClean="0">
                <a:solidFill>
                  <a:srgbClr val="16302E"/>
                </a:solidFill>
                <a:latin typeface="Calibri" pitchFamily="34" charset="0"/>
                <a:cs typeface="Calibri" pitchFamily="34" charset="-120"/>
              </a:rPr>
              <a:t>מיון</a:t>
            </a:r>
            <a:endParaRPr lang="en-US" sz="1600" dirty="0"/>
          </a:p>
        </p:txBody>
      </p:sp>
      <p:sp>
        <p:nvSpPr>
          <p:cNvPr id="14" name="Text 12"/>
          <p:cNvSpPr txBox="1"/>
          <p:nvPr/>
        </p:nvSpPr>
        <p:spPr>
          <a:xfrm>
            <a:off x="1578610" y="3399282"/>
            <a:ext cx="9646920" cy="512064"/>
          </a:xfrm>
          <a:prstGeom prst="rect">
            <a:avLst/>
          </a:prstGeom>
          <a:noFill/>
          <a:ln/>
        </p:spPr>
        <p:txBody>
          <a:bodyPr wrap="square" lIns="0" tIns="0" rIns="0" bIns="0" rtlCol="0" anchor="t"/>
          <a:lstStyle/>
          <a:p>
            <a:pPr algn="r">
              <a:lnSpc>
                <a:spcPts val="1700"/>
              </a:lnSpc>
            </a:pPr>
            <a:r>
              <a:rPr lang="he-IL" sz="2200" dirty="0"/>
              <a:t>“התקבלה עקב תלונות על בחילות והקאות מהבוקר”. זמנים: קליטה 18:26, בדיקת רופא 18:31</a:t>
            </a:r>
          </a:p>
          <a:p>
            <a:pPr algn="r">
              <a:lnSpc>
                <a:spcPts val="1700"/>
              </a:lnSpc>
            </a:pPr>
            <a:endParaRPr lang="he-IL" sz="2200" dirty="0"/>
          </a:p>
          <a:p>
            <a:pPr algn="r">
              <a:lnSpc>
                <a:spcPts val="1700"/>
              </a:lnSpc>
            </a:pPr>
            <a:endParaRPr lang="he-IL" sz="2200" dirty="0"/>
          </a:p>
          <a:p>
            <a:pPr marL="0" indent="0" algn="r">
              <a:lnSpc>
                <a:spcPts val="1700"/>
              </a:lnSpc>
              <a:buNone/>
            </a:pPr>
            <a:endParaRPr lang="en-US" sz="2200" dirty="0"/>
          </a:p>
        </p:txBody>
      </p:sp>
      <p:sp>
        <p:nvSpPr>
          <p:cNvPr id="15" name="Shape 13"/>
          <p:cNvSpPr/>
          <p:nvPr/>
        </p:nvSpPr>
        <p:spPr>
          <a:xfrm>
            <a:off x="640080" y="4178808"/>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16" name="Shape 14"/>
          <p:cNvSpPr/>
          <p:nvPr/>
        </p:nvSpPr>
        <p:spPr>
          <a:xfrm>
            <a:off x="896112" y="4517136"/>
            <a:ext cx="402336" cy="402336"/>
          </a:xfrm>
          <a:prstGeom prst="ellipse">
            <a:avLst/>
          </a:prstGeom>
          <a:solidFill>
            <a:srgbClr val="D7A928"/>
          </a:solidFill>
          <a:ln/>
        </p:spPr>
      </p:sp>
      <p:sp>
        <p:nvSpPr>
          <p:cNvPr id="17" name="Text 15"/>
          <p:cNvSpPr txBox="1"/>
          <p:nvPr/>
        </p:nvSpPr>
        <p:spPr>
          <a:xfrm>
            <a:off x="896112" y="4517136"/>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3</a:t>
            </a:r>
            <a:endParaRPr lang="en-US" sz="1600" dirty="0"/>
          </a:p>
        </p:txBody>
      </p:sp>
      <p:sp>
        <p:nvSpPr>
          <p:cNvPr id="18" name="Text 16"/>
          <p:cNvSpPr txBox="1"/>
          <p:nvPr/>
        </p:nvSpPr>
        <p:spPr>
          <a:xfrm>
            <a:off x="1508760" y="4306824"/>
            <a:ext cx="9646920" cy="329184"/>
          </a:xfrm>
          <a:prstGeom prst="rect">
            <a:avLst/>
          </a:prstGeom>
          <a:noFill/>
          <a:ln/>
        </p:spPr>
        <p:txBody>
          <a:bodyPr wrap="square" lIns="0" tIns="0" rIns="0" bIns="0" rtlCol="0" anchor="ctr"/>
          <a:lstStyle/>
          <a:p>
            <a:pPr marL="0" indent="0" algn="r">
              <a:buNone/>
            </a:pPr>
            <a:r>
              <a:rPr lang="en-US" sz="1600" b="1" dirty="0">
                <a:solidFill>
                  <a:srgbClr val="16302E"/>
                </a:solidFill>
                <a:latin typeface="Calibri" pitchFamily="34" charset="0"/>
                <a:ea typeface="Calibri" pitchFamily="34" charset="-122"/>
                <a:cs typeface="Calibri" pitchFamily="34" charset="-120"/>
              </a:rPr>
              <a:t>לחץ דם ורישום חוזר באשפוז</a:t>
            </a:r>
            <a:endParaRPr lang="en-US" sz="1600" dirty="0"/>
          </a:p>
        </p:txBody>
      </p:sp>
      <p:sp>
        <p:nvSpPr>
          <p:cNvPr id="19" name="Text 17"/>
          <p:cNvSpPr txBox="1"/>
          <p:nvPr/>
        </p:nvSpPr>
        <p:spPr>
          <a:xfrm>
            <a:off x="1508760" y="4654296"/>
            <a:ext cx="9646920" cy="512064"/>
          </a:xfrm>
          <a:prstGeom prst="rect">
            <a:avLst/>
          </a:prstGeom>
          <a:noFill/>
          <a:ln/>
        </p:spPr>
        <p:txBody>
          <a:bodyPr wrap="square" lIns="0" tIns="0" rIns="0" bIns="0" rtlCol="0" anchor="t"/>
          <a:lstStyle/>
          <a:p>
            <a:pPr algn="r">
              <a:lnSpc>
                <a:spcPts val="1700"/>
              </a:lnSpc>
            </a:pPr>
            <a:r>
              <a:rPr lang="he-IL" sz="2200" dirty="0"/>
              <a:t>193/115 בקבלה (עד 187/113 בהמשך הערב); בקבלה למחלקה (12–27.8.17) נרשם שוב “מבוקר הקבלה”.</a:t>
            </a:r>
          </a:p>
        </p:txBody>
      </p:sp>
      <p:sp>
        <p:nvSpPr>
          <p:cNvPr id="20" name="Shape 18"/>
          <p:cNvSpPr/>
          <p:nvPr/>
        </p:nvSpPr>
        <p:spPr>
          <a:xfrm>
            <a:off x="640080" y="5422392"/>
            <a:ext cx="10881360" cy="1078992"/>
          </a:xfrm>
          <a:prstGeom prst="roundRect">
            <a:avLst>
              <a:gd name="adj" fmla="val 6780"/>
            </a:avLst>
          </a:prstGeom>
          <a:solidFill>
            <a:srgbClr val="FFFFFF"/>
          </a:solidFill>
          <a:ln/>
          <a:effectLst>
            <a:outerShdw blurRad="76200" dist="25400" dir="5400000" algn="bl" rotWithShape="0">
              <a:srgbClr val="000000">
                <a:alpha val="12000"/>
              </a:srgbClr>
            </a:outerShdw>
          </a:effectLst>
        </p:spPr>
      </p:sp>
      <p:sp>
        <p:nvSpPr>
          <p:cNvPr id="21" name="Shape 19"/>
          <p:cNvSpPr/>
          <p:nvPr/>
        </p:nvSpPr>
        <p:spPr>
          <a:xfrm>
            <a:off x="896112" y="5760720"/>
            <a:ext cx="402336" cy="402336"/>
          </a:xfrm>
          <a:prstGeom prst="ellipse">
            <a:avLst/>
          </a:prstGeom>
          <a:solidFill>
            <a:srgbClr val="D7A928"/>
          </a:solidFill>
          <a:ln/>
        </p:spPr>
      </p:sp>
      <p:sp>
        <p:nvSpPr>
          <p:cNvPr id="22" name="Text 20"/>
          <p:cNvSpPr txBox="1"/>
          <p:nvPr/>
        </p:nvSpPr>
        <p:spPr>
          <a:xfrm>
            <a:off x="896112" y="5760720"/>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4</a:t>
            </a:r>
            <a:endParaRPr lang="en-US" sz="1600" dirty="0"/>
          </a:p>
        </p:txBody>
      </p:sp>
      <p:sp>
        <p:nvSpPr>
          <p:cNvPr id="23" name="Text 21"/>
          <p:cNvSpPr txBox="1"/>
          <p:nvPr/>
        </p:nvSpPr>
        <p:spPr>
          <a:xfrm>
            <a:off x="1508760" y="5550408"/>
            <a:ext cx="9646920" cy="329184"/>
          </a:xfrm>
          <a:prstGeom prst="rect">
            <a:avLst/>
          </a:prstGeom>
          <a:noFill/>
          <a:ln/>
        </p:spPr>
        <p:txBody>
          <a:bodyPr wrap="square" lIns="0" tIns="0" rIns="0" bIns="0" rtlCol="0" anchor="ctr"/>
          <a:lstStyle/>
          <a:p>
            <a:pPr algn="r"/>
            <a:r>
              <a:rPr lang="he-IL" sz="1600" dirty="0"/>
              <a:t>מסקנת מומחה ביהמ"ש (פרופ' בן חור)</a:t>
            </a:r>
          </a:p>
          <a:p>
            <a:pPr marL="0" indent="0" algn="r">
              <a:buNone/>
            </a:pPr>
            <a:endParaRPr lang="en-US" sz="1600" dirty="0"/>
          </a:p>
        </p:txBody>
      </p:sp>
      <p:sp>
        <p:nvSpPr>
          <p:cNvPr id="24" name="Text 22"/>
          <p:cNvSpPr txBox="1"/>
          <p:nvPr/>
        </p:nvSpPr>
        <p:spPr>
          <a:xfrm>
            <a:off x="1508760" y="5897880"/>
            <a:ext cx="9646920" cy="512064"/>
          </a:xfrm>
          <a:prstGeom prst="rect">
            <a:avLst/>
          </a:prstGeom>
          <a:noFill/>
          <a:ln/>
        </p:spPr>
        <p:txBody>
          <a:bodyPr wrap="square" lIns="0" tIns="0" rIns="0" bIns="0" rtlCol="0" anchor="t"/>
          <a:lstStyle/>
          <a:p>
            <a:pPr algn="r">
              <a:lnSpc>
                <a:spcPts val="1700"/>
              </a:lnSpc>
            </a:pPr>
            <a:r>
              <a:rPr lang="he-IL" sz="2200" b="1" dirty="0"/>
              <a:t>לחץ דם גבוה מדי לטיפול </a:t>
            </a:r>
            <a:r>
              <a:rPr lang="he-IL" sz="2200" b="1" dirty="0" err="1"/>
              <a:t>תרומבוליטי</a:t>
            </a:r>
            <a:r>
              <a:rPr lang="he-IL" sz="2200" b="1" dirty="0"/>
              <a:t>, וחלון הזמן שחלף </a:t>
            </a:r>
            <a:r>
              <a:rPr lang="he-IL" sz="2200" b="1" dirty="0" err="1"/>
              <a:t>מ“הבוקר</a:t>
            </a:r>
            <a:r>
              <a:rPr lang="he-IL" sz="2200" b="1" dirty="0"/>
              <a:t>” ועד ההגעה בערב – שללו את מתן הזריקה.</a:t>
            </a:r>
          </a:p>
          <a:p>
            <a:pPr marL="0" indent="0" algn="r">
              <a:lnSpc>
                <a:spcPts val="1700"/>
              </a:lnSpc>
              <a:buNone/>
            </a:pPr>
            <a:endParaRPr lang="en-US" sz="2200" b="1" dirty="0"/>
          </a:p>
        </p:txBody>
      </p:sp>
      <p:sp>
        <p:nvSpPr>
          <p:cNvPr id="25" name="Text 23"/>
          <p:cNvSpPr txBox="1"/>
          <p:nvPr/>
        </p:nvSpPr>
        <p:spPr>
          <a:xfrm>
            <a:off x="640080" y="6510528"/>
            <a:ext cx="10881360" cy="274320"/>
          </a:xfrm>
          <a:prstGeom prst="rect">
            <a:avLst/>
          </a:prstGeom>
          <a:noFill/>
          <a:ln/>
        </p:spPr>
        <p:txBody>
          <a:bodyPr wrap="square" lIns="0" tIns="0" rIns="0" bIns="0" rtlCol="0" anchor="ctr"/>
          <a:lstStyle/>
          <a:p>
            <a:pPr marL="0" indent="0" algn="r">
              <a:buNone/>
            </a:pPr>
            <a:endParaRPr lang="en-US" sz="950" dirty="0"/>
          </a:p>
        </p:txBody>
      </p:sp>
    </p:spTree>
    <p:extLst>
      <p:ext uri="{BB962C8B-B14F-4D97-AF65-F5344CB8AC3E}">
        <p14:creationId xmlns:p14="http://schemas.microsoft.com/office/powerpoint/2010/main" val="1659075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828800" y="4937760"/>
            <a:ext cx="3840480" cy="3840480"/>
          </a:xfrm>
          <a:prstGeom prst="ellipse">
            <a:avLst/>
          </a:prstGeom>
          <a:solidFill>
            <a:srgbClr val="B5654A">
              <a:alpha val="12000"/>
            </a:srgbClr>
          </a:solidFill>
          <a:ln/>
        </p:spPr>
      </p:sp>
      <p:sp>
        <p:nvSpPr>
          <p:cNvPr id="3" name="Text 1"/>
          <p:cNvSpPr txBox="1"/>
          <p:nvPr/>
        </p:nvSpPr>
        <p:spPr>
          <a:xfrm>
            <a:off x="640080" y="365760"/>
            <a:ext cx="9144000" cy="365760"/>
          </a:xfrm>
          <a:prstGeom prst="rect">
            <a:avLst/>
          </a:prstGeom>
          <a:noFill/>
          <a:ln/>
        </p:spPr>
        <p:txBody>
          <a:bodyPr wrap="square" lIns="0" tIns="0" rIns="0" bIns="0" rtlCol="0" anchor="ctr"/>
          <a:lstStyle/>
          <a:p>
            <a:pPr marL="0" indent="0" algn="r">
              <a:buNone/>
            </a:pPr>
            <a:endParaRPr lang="en-US" sz="1500" dirty="0"/>
          </a:p>
        </p:txBody>
      </p:sp>
      <p:sp>
        <p:nvSpPr>
          <p:cNvPr id="4" name="Text 2"/>
          <p:cNvSpPr txBox="1"/>
          <p:nvPr/>
        </p:nvSpPr>
        <p:spPr>
          <a:xfrm>
            <a:off x="640080" y="713232"/>
            <a:ext cx="10881360" cy="640080"/>
          </a:xfrm>
          <a:prstGeom prst="rect">
            <a:avLst/>
          </a:prstGeom>
          <a:noFill/>
          <a:ln/>
        </p:spPr>
        <p:txBody>
          <a:bodyPr wrap="square" lIns="0" tIns="0" rIns="0" bIns="0" rtlCol="0" anchor="ctr"/>
          <a:lstStyle/>
          <a:p>
            <a:pPr marL="0" indent="0" algn="r">
              <a:buNone/>
            </a:pPr>
            <a:r>
              <a:rPr lang="he-IL" sz="3000" b="1" dirty="0" smtClean="0">
                <a:solidFill>
                  <a:srgbClr val="16302E"/>
                </a:solidFill>
                <a:latin typeface="Cambria" pitchFamily="34" charset="0"/>
                <a:ea typeface="Cambria" pitchFamily="34" charset="-122"/>
              </a:rPr>
              <a:t>מהפרוטוקול</a:t>
            </a:r>
            <a:endParaRPr lang="en-US" sz="3000" dirty="0"/>
          </a:p>
        </p:txBody>
      </p:sp>
      <p:sp>
        <p:nvSpPr>
          <p:cNvPr id="6" name="Shape 4"/>
          <p:cNvSpPr/>
          <p:nvPr/>
        </p:nvSpPr>
        <p:spPr>
          <a:xfrm>
            <a:off x="896112" y="2029968"/>
            <a:ext cx="402336" cy="402336"/>
          </a:xfrm>
          <a:prstGeom prst="ellipse">
            <a:avLst/>
          </a:prstGeom>
          <a:solidFill>
            <a:srgbClr val="D7A928"/>
          </a:solidFill>
          <a:ln/>
        </p:spPr>
      </p:sp>
      <p:sp>
        <p:nvSpPr>
          <p:cNvPr id="7" name="Text 5"/>
          <p:cNvSpPr txBox="1"/>
          <p:nvPr/>
        </p:nvSpPr>
        <p:spPr>
          <a:xfrm>
            <a:off x="896112" y="2029968"/>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1</a:t>
            </a:r>
            <a:endParaRPr lang="en-US" sz="1600" dirty="0"/>
          </a:p>
        </p:txBody>
      </p:sp>
      <p:sp>
        <p:nvSpPr>
          <p:cNvPr id="8" name="Text 6"/>
          <p:cNvSpPr txBox="1"/>
          <p:nvPr/>
        </p:nvSpPr>
        <p:spPr>
          <a:xfrm>
            <a:off x="1508760" y="1819656"/>
            <a:ext cx="9646920" cy="329184"/>
          </a:xfrm>
          <a:prstGeom prst="rect">
            <a:avLst/>
          </a:prstGeom>
          <a:noFill/>
          <a:ln/>
        </p:spPr>
        <p:txBody>
          <a:bodyPr wrap="square" lIns="0" tIns="0" rIns="0" bIns="0" rtlCol="0" anchor="ctr"/>
          <a:lstStyle/>
          <a:p>
            <a:pPr marL="0" indent="0" algn="r">
              <a:buNone/>
            </a:pPr>
            <a:endParaRPr lang="en-US" sz="1600" dirty="0"/>
          </a:p>
        </p:txBody>
      </p:sp>
      <p:sp>
        <p:nvSpPr>
          <p:cNvPr id="9" name="Text 7"/>
          <p:cNvSpPr txBox="1"/>
          <p:nvPr/>
        </p:nvSpPr>
        <p:spPr>
          <a:xfrm>
            <a:off x="1508760" y="2167128"/>
            <a:ext cx="9646920" cy="512064"/>
          </a:xfrm>
          <a:prstGeom prst="rect">
            <a:avLst/>
          </a:prstGeom>
          <a:noFill/>
          <a:ln/>
        </p:spPr>
        <p:txBody>
          <a:bodyPr wrap="square" lIns="0" tIns="0" rIns="0" bIns="0" rtlCol="0" anchor="t"/>
          <a:lstStyle/>
          <a:p>
            <a:pPr algn="r">
              <a:lnSpc>
                <a:spcPts val="1700"/>
              </a:lnSpc>
            </a:pPr>
            <a:endParaRPr lang="he-IL" sz="1300" dirty="0"/>
          </a:p>
        </p:txBody>
      </p:sp>
      <p:sp>
        <p:nvSpPr>
          <p:cNvPr id="11" name="Shape 9"/>
          <p:cNvSpPr/>
          <p:nvPr/>
        </p:nvSpPr>
        <p:spPr>
          <a:xfrm>
            <a:off x="896112" y="3273552"/>
            <a:ext cx="402336" cy="402336"/>
          </a:xfrm>
          <a:prstGeom prst="ellipse">
            <a:avLst/>
          </a:prstGeom>
          <a:solidFill>
            <a:srgbClr val="D7A928"/>
          </a:solidFill>
          <a:ln/>
        </p:spPr>
      </p:sp>
      <p:sp>
        <p:nvSpPr>
          <p:cNvPr id="12" name="Text 10"/>
          <p:cNvSpPr txBox="1"/>
          <p:nvPr/>
        </p:nvSpPr>
        <p:spPr>
          <a:xfrm>
            <a:off x="896112" y="3273552"/>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2</a:t>
            </a:r>
            <a:endParaRPr lang="en-US" sz="1600" dirty="0"/>
          </a:p>
        </p:txBody>
      </p:sp>
      <p:sp>
        <p:nvSpPr>
          <p:cNvPr id="14" name="Text 12"/>
          <p:cNvSpPr txBox="1"/>
          <p:nvPr/>
        </p:nvSpPr>
        <p:spPr>
          <a:xfrm>
            <a:off x="1578610" y="3399282"/>
            <a:ext cx="9646920" cy="512064"/>
          </a:xfrm>
          <a:prstGeom prst="rect">
            <a:avLst/>
          </a:prstGeom>
          <a:noFill/>
          <a:ln/>
        </p:spPr>
        <p:txBody>
          <a:bodyPr wrap="square" lIns="0" tIns="0" rIns="0" bIns="0" rtlCol="0" anchor="t"/>
          <a:lstStyle/>
          <a:p>
            <a:pPr marL="0" indent="0" algn="r">
              <a:lnSpc>
                <a:spcPts val="1700"/>
              </a:lnSpc>
              <a:buNone/>
            </a:pPr>
            <a:endParaRPr lang="en-US" sz="1300" dirty="0"/>
          </a:p>
        </p:txBody>
      </p:sp>
      <p:sp>
        <p:nvSpPr>
          <p:cNvPr id="16" name="Shape 14"/>
          <p:cNvSpPr/>
          <p:nvPr/>
        </p:nvSpPr>
        <p:spPr>
          <a:xfrm>
            <a:off x="896112" y="4517136"/>
            <a:ext cx="402336" cy="402336"/>
          </a:xfrm>
          <a:prstGeom prst="ellipse">
            <a:avLst/>
          </a:prstGeom>
          <a:solidFill>
            <a:srgbClr val="D7A928"/>
          </a:solidFill>
          <a:ln/>
        </p:spPr>
      </p:sp>
      <p:sp>
        <p:nvSpPr>
          <p:cNvPr id="17" name="Text 15"/>
          <p:cNvSpPr txBox="1"/>
          <p:nvPr/>
        </p:nvSpPr>
        <p:spPr>
          <a:xfrm>
            <a:off x="896112" y="4517136"/>
            <a:ext cx="402336" cy="402336"/>
          </a:xfrm>
          <a:prstGeom prst="rect">
            <a:avLst/>
          </a:prstGeom>
          <a:noFill/>
          <a:ln/>
        </p:spPr>
        <p:txBody>
          <a:bodyPr wrap="square" lIns="0" tIns="0" rIns="0" bIns="0" rtlCol="0" anchor="ctr"/>
          <a:lstStyle/>
          <a:p>
            <a:pPr marL="0" indent="0" algn="ctr">
              <a:buNone/>
            </a:pPr>
            <a:r>
              <a:rPr lang="en-US" sz="1600" b="1" dirty="0">
                <a:solidFill>
                  <a:srgbClr val="16302E"/>
                </a:solidFill>
                <a:latin typeface="Calibri" pitchFamily="34" charset="0"/>
                <a:ea typeface="Calibri" pitchFamily="34" charset="-122"/>
                <a:cs typeface="Calibri" pitchFamily="34" charset="-120"/>
              </a:rPr>
              <a:t>3</a:t>
            </a:r>
            <a:endParaRPr lang="en-US" sz="1600" dirty="0"/>
          </a:p>
        </p:txBody>
      </p:sp>
      <p:sp>
        <p:nvSpPr>
          <p:cNvPr id="24" name="Text 22"/>
          <p:cNvSpPr txBox="1"/>
          <p:nvPr/>
        </p:nvSpPr>
        <p:spPr>
          <a:xfrm>
            <a:off x="1508760" y="5897880"/>
            <a:ext cx="9646920" cy="512064"/>
          </a:xfrm>
          <a:prstGeom prst="rect">
            <a:avLst/>
          </a:prstGeom>
          <a:noFill/>
          <a:ln/>
        </p:spPr>
        <p:txBody>
          <a:bodyPr wrap="square" lIns="0" tIns="0" rIns="0" bIns="0" rtlCol="0" anchor="t"/>
          <a:lstStyle/>
          <a:p>
            <a:pPr marL="0" indent="0" algn="r">
              <a:lnSpc>
                <a:spcPts val="1700"/>
              </a:lnSpc>
              <a:buNone/>
            </a:pPr>
            <a:endParaRPr lang="en-US" sz="1300" dirty="0"/>
          </a:p>
        </p:txBody>
      </p:sp>
      <p:sp>
        <p:nvSpPr>
          <p:cNvPr id="25" name="Text 23"/>
          <p:cNvSpPr txBox="1"/>
          <p:nvPr/>
        </p:nvSpPr>
        <p:spPr>
          <a:xfrm>
            <a:off x="640080" y="6510528"/>
            <a:ext cx="10881360" cy="274320"/>
          </a:xfrm>
          <a:prstGeom prst="rect">
            <a:avLst/>
          </a:prstGeom>
          <a:noFill/>
          <a:ln/>
        </p:spPr>
        <p:txBody>
          <a:bodyPr wrap="square" lIns="0" tIns="0" rIns="0" bIns="0" rtlCol="0" anchor="ctr"/>
          <a:lstStyle/>
          <a:p>
            <a:pPr marL="0" indent="0" algn="r">
              <a:buNone/>
            </a:pPr>
            <a:endParaRPr lang="en-US" sz="95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666" y="2029968"/>
            <a:ext cx="9374187"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42654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08792" cy="640080"/>
          </a:xfrm>
          <a:prstGeom prst="rect">
            <a:avLst/>
          </a:prstGeom>
          <a:noFill/>
          <a:ln/>
        </p:spPr>
        <p:txBody>
          <a:bodyPr wrap="square" rtlCol="0" anchor="ctr"/>
          <a:lstStyle/>
          <a:p>
            <a:pPr marL="0" indent="0" algn="r" rtl="1">
              <a:buNone/>
            </a:pPr>
            <a:endParaRPr lang="en-US" sz="2700" dirty="0"/>
          </a:p>
        </p:txBody>
      </p:sp>
      <p:sp>
        <p:nvSpPr>
          <p:cNvPr id="3" name="Text 1"/>
          <p:cNvSpPr/>
          <p:nvPr/>
        </p:nvSpPr>
        <p:spPr>
          <a:xfrm>
            <a:off x="640080" y="1115568"/>
            <a:ext cx="10908792" cy="457200"/>
          </a:xfrm>
          <a:prstGeom prst="rect">
            <a:avLst/>
          </a:prstGeom>
          <a:noFill/>
          <a:ln/>
        </p:spPr>
        <p:txBody>
          <a:bodyPr wrap="square" rtlCol="0" anchor="ctr"/>
          <a:lstStyle/>
          <a:p>
            <a:pPr marL="0" indent="0" algn="r" rtl="1">
              <a:buNone/>
            </a:pPr>
            <a:endParaRPr lang="en-US" sz="1400" dirty="0"/>
          </a:p>
        </p:txBody>
      </p:sp>
      <p:sp>
        <p:nvSpPr>
          <p:cNvPr id="4" name="Shape 2"/>
          <p:cNvSpPr/>
          <p:nvPr/>
        </p:nvSpPr>
        <p:spPr>
          <a:xfrm>
            <a:off x="6277356" y="1920240"/>
            <a:ext cx="5271516" cy="3830320"/>
          </a:xfrm>
          <a:prstGeom prst="roundRect">
            <a:avLst>
              <a:gd name="adj" fmla="val 3871"/>
            </a:avLst>
          </a:prstGeom>
          <a:solidFill>
            <a:srgbClr val="F7F5F0"/>
          </a:solidFill>
          <a:ln/>
          <a:effectLst>
            <a:outerShdw blurRad="76200" dist="25400" dir="5400000" algn="bl" rotWithShape="0">
              <a:srgbClr val="000000">
                <a:alpha val="10000"/>
              </a:srgbClr>
            </a:outerShdw>
          </a:effectLst>
        </p:spPr>
      </p:sp>
      <p:sp>
        <p:nvSpPr>
          <p:cNvPr id="5" name="Shape 3"/>
          <p:cNvSpPr/>
          <p:nvPr/>
        </p:nvSpPr>
        <p:spPr>
          <a:xfrm>
            <a:off x="9811512" y="2148840"/>
            <a:ext cx="1508760" cy="457200"/>
          </a:xfrm>
          <a:prstGeom prst="roundRect">
            <a:avLst>
              <a:gd name="adj" fmla="val 50000"/>
            </a:avLst>
          </a:prstGeom>
          <a:solidFill>
            <a:srgbClr val="3C6360"/>
          </a:solidFill>
          <a:ln/>
        </p:spPr>
      </p:sp>
      <p:sp>
        <p:nvSpPr>
          <p:cNvPr id="6" name="Text 4"/>
          <p:cNvSpPr/>
          <p:nvPr/>
        </p:nvSpPr>
        <p:spPr>
          <a:xfrm>
            <a:off x="9811512" y="2148840"/>
            <a:ext cx="1508760" cy="457200"/>
          </a:xfrm>
          <a:prstGeom prst="rect">
            <a:avLst/>
          </a:prstGeom>
          <a:noFill/>
          <a:ln/>
        </p:spPr>
        <p:txBody>
          <a:bodyPr wrap="square" rtlCol="0" anchor="ctr"/>
          <a:lstStyle/>
          <a:p>
            <a:pPr marL="0" indent="0" algn="ctr">
              <a:buNone/>
            </a:pPr>
            <a:r>
              <a:rPr lang="he-IL" sz="1300" b="1" dirty="0" smtClean="0">
                <a:solidFill>
                  <a:srgbClr val="B8927F"/>
                </a:solidFill>
                <a:latin typeface="Arial" pitchFamily="34" charset="0"/>
                <a:ea typeface="Arial" pitchFamily="34" charset="-122"/>
                <a:cs typeface="Arial" pitchFamily="34" charset="-120"/>
              </a:rPr>
              <a:t>ע"א 6936/09</a:t>
            </a:r>
            <a:endParaRPr lang="en-US" sz="1300" dirty="0"/>
          </a:p>
        </p:txBody>
      </p:sp>
      <p:sp>
        <p:nvSpPr>
          <p:cNvPr id="7" name="Text 5"/>
          <p:cNvSpPr/>
          <p:nvPr/>
        </p:nvSpPr>
        <p:spPr>
          <a:xfrm>
            <a:off x="6505956" y="2743200"/>
            <a:ext cx="4814316" cy="457200"/>
          </a:xfrm>
          <a:prstGeom prst="rect">
            <a:avLst/>
          </a:prstGeom>
          <a:noFill/>
          <a:ln/>
        </p:spPr>
        <p:txBody>
          <a:bodyPr wrap="square" rtlCol="0" anchor="ctr"/>
          <a:lstStyle/>
          <a:p>
            <a:pPr marL="0" indent="0" algn="r" rtl="1">
              <a:buNone/>
            </a:pPr>
            <a:r>
              <a:rPr lang="en-US" sz="1700" b="1" dirty="0" err="1" smtClean="0">
                <a:solidFill>
                  <a:srgbClr val="3C6360"/>
                </a:solidFill>
                <a:latin typeface="Arial" pitchFamily="34" charset="0"/>
                <a:ea typeface="Arial" pitchFamily="34" charset="-122"/>
                <a:cs typeface="Arial" pitchFamily="34" charset="-120"/>
              </a:rPr>
              <a:t>יוחאי</a:t>
            </a:r>
            <a:r>
              <a:rPr lang="he-IL" sz="1700" b="1" dirty="0" smtClean="0">
                <a:solidFill>
                  <a:srgbClr val="3C6360"/>
                </a:solidFill>
                <a:latin typeface="Arial" pitchFamily="34" charset="0"/>
                <a:ea typeface="Arial" pitchFamily="34" charset="-122"/>
                <a:cs typeface="Arial" pitchFamily="34" charset="-120"/>
              </a:rPr>
              <a:t> נגד כללית</a:t>
            </a:r>
            <a:endParaRPr lang="en-US" sz="1700" dirty="0"/>
          </a:p>
        </p:txBody>
      </p:sp>
      <p:sp>
        <p:nvSpPr>
          <p:cNvPr id="8" name="Text 6"/>
          <p:cNvSpPr/>
          <p:nvPr/>
        </p:nvSpPr>
        <p:spPr>
          <a:xfrm>
            <a:off x="6505956" y="3246120"/>
            <a:ext cx="4814316" cy="1371600"/>
          </a:xfrm>
          <a:prstGeom prst="rect">
            <a:avLst/>
          </a:prstGeom>
          <a:noFill/>
          <a:ln/>
        </p:spPr>
        <p:txBody>
          <a:bodyPr wrap="square" rtlCol="0" anchor="ctr"/>
          <a:lstStyle/>
          <a:p>
            <a:pPr algn="r" rtl="1">
              <a:lnSpc>
                <a:spcPct val="135000"/>
              </a:lnSpc>
            </a:pPr>
            <a:r>
              <a:rPr lang="he-IL" sz="2000" dirty="0">
                <a:solidFill>
                  <a:srgbClr val="1F2D2C"/>
                </a:solidFill>
                <a:latin typeface="Arial" pitchFamily="34" charset="0"/>
                <a:ea typeface="Arial" pitchFamily="34" charset="-122"/>
                <a:cs typeface="Arial" pitchFamily="34" charset="-120"/>
              </a:rPr>
              <a:t>אי-גילוי חלופה טיפולית קיימת: גם כשלא נגרם נזק גופני ישיר, אי-מתן מידע על אפשרות טיפול אחרת יכול לבסס רשלנות.</a:t>
            </a:r>
          </a:p>
        </p:txBody>
      </p:sp>
      <p:sp>
        <p:nvSpPr>
          <p:cNvPr id="9" name="Shape 7"/>
          <p:cNvSpPr/>
          <p:nvPr/>
        </p:nvSpPr>
        <p:spPr>
          <a:xfrm>
            <a:off x="640080" y="1920240"/>
            <a:ext cx="5271516" cy="3830320"/>
          </a:xfrm>
          <a:prstGeom prst="roundRect">
            <a:avLst>
              <a:gd name="adj" fmla="val 3871"/>
            </a:avLst>
          </a:prstGeom>
          <a:solidFill>
            <a:srgbClr val="F7F5F0"/>
          </a:solidFill>
          <a:ln/>
          <a:effectLst>
            <a:outerShdw blurRad="76200" dist="25400" dir="5400000" algn="bl" rotWithShape="0">
              <a:srgbClr val="000000">
                <a:alpha val="10000"/>
              </a:srgbClr>
            </a:outerShdw>
          </a:effectLst>
        </p:spPr>
      </p:sp>
      <p:sp>
        <p:nvSpPr>
          <p:cNvPr id="10" name="Shape 8"/>
          <p:cNvSpPr/>
          <p:nvPr/>
        </p:nvSpPr>
        <p:spPr>
          <a:xfrm>
            <a:off x="4174236" y="2148840"/>
            <a:ext cx="1508760" cy="457200"/>
          </a:xfrm>
          <a:prstGeom prst="roundRect">
            <a:avLst>
              <a:gd name="adj" fmla="val 50000"/>
            </a:avLst>
          </a:prstGeom>
          <a:solidFill>
            <a:srgbClr val="3C6360"/>
          </a:solidFill>
          <a:ln/>
        </p:spPr>
      </p:sp>
      <p:sp>
        <p:nvSpPr>
          <p:cNvPr id="11" name="Text 9"/>
          <p:cNvSpPr/>
          <p:nvPr/>
        </p:nvSpPr>
        <p:spPr>
          <a:xfrm>
            <a:off x="4174236" y="2148840"/>
            <a:ext cx="1508760" cy="457200"/>
          </a:xfrm>
          <a:prstGeom prst="rect">
            <a:avLst/>
          </a:prstGeom>
          <a:noFill/>
          <a:ln/>
        </p:spPr>
        <p:txBody>
          <a:bodyPr wrap="square" rtlCol="0" anchor="ctr"/>
          <a:lstStyle/>
          <a:p>
            <a:pPr marL="0" indent="0" algn="ctr">
              <a:buNone/>
            </a:pPr>
            <a:r>
              <a:rPr lang="en-US" sz="1300" b="1" dirty="0" smtClean="0">
                <a:solidFill>
                  <a:srgbClr val="B8927F"/>
                </a:solidFill>
                <a:latin typeface="Arial" pitchFamily="34" charset="0"/>
                <a:ea typeface="Arial" pitchFamily="34" charset="-122"/>
                <a:cs typeface="Arial" pitchFamily="34" charset="-120"/>
              </a:rPr>
              <a:t>ע</a:t>
            </a:r>
            <a:r>
              <a:rPr lang="he-IL" sz="1300" b="1" dirty="0" smtClean="0">
                <a:solidFill>
                  <a:srgbClr val="B8927F"/>
                </a:solidFill>
                <a:latin typeface="Arial" pitchFamily="34" charset="0"/>
                <a:ea typeface="Arial" pitchFamily="34" charset="-122"/>
                <a:cs typeface="Arial" pitchFamily="34" charset="-120"/>
              </a:rPr>
              <a:t>"א 3056/99</a:t>
            </a:r>
            <a:endParaRPr lang="en-US" sz="1300" dirty="0"/>
          </a:p>
        </p:txBody>
      </p:sp>
      <p:sp>
        <p:nvSpPr>
          <p:cNvPr id="12" name="Text 10"/>
          <p:cNvSpPr/>
          <p:nvPr/>
        </p:nvSpPr>
        <p:spPr>
          <a:xfrm>
            <a:off x="868680" y="2743200"/>
            <a:ext cx="4814316" cy="457200"/>
          </a:xfrm>
          <a:prstGeom prst="rect">
            <a:avLst/>
          </a:prstGeom>
          <a:noFill/>
          <a:ln/>
        </p:spPr>
        <p:txBody>
          <a:bodyPr wrap="square" rtlCol="0" anchor="ctr"/>
          <a:lstStyle/>
          <a:p>
            <a:pPr marL="0" indent="0" algn="r" rtl="1">
              <a:buNone/>
            </a:pPr>
            <a:r>
              <a:rPr lang="en-US" sz="1700" b="1" dirty="0">
                <a:solidFill>
                  <a:srgbClr val="3C6360"/>
                </a:solidFill>
                <a:latin typeface="Arial" pitchFamily="34" charset="0"/>
                <a:ea typeface="Arial" pitchFamily="34" charset="-122"/>
                <a:cs typeface="Arial" pitchFamily="34" charset="-120"/>
              </a:rPr>
              <a:t>שטרן נ' שיבא</a:t>
            </a:r>
            <a:endParaRPr lang="en-US" sz="1700" dirty="0"/>
          </a:p>
        </p:txBody>
      </p:sp>
      <p:sp>
        <p:nvSpPr>
          <p:cNvPr id="13" name="Text 11"/>
          <p:cNvSpPr/>
          <p:nvPr/>
        </p:nvSpPr>
        <p:spPr>
          <a:xfrm>
            <a:off x="868680" y="3012440"/>
            <a:ext cx="4814316" cy="1605280"/>
          </a:xfrm>
          <a:prstGeom prst="rect">
            <a:avLst/>
          </a:prstGeom>
          <a:noFill/>
          <a:ln/>
        </p:spPr>
        <p:txBody>
          <a:bodyPr wrap="square" rtlCol="0" anchor="ctr"/>
          <a:lstStyle/>
          <a:p>
            <a:pPr algn="r" rtl="1">
              <a:lnSpc>
                <a:spcPct val="135000"/>
              </a:lnSpc>
            </a:pPr>
            <a:endParaRPr lang="he-IL" sz="2000" dirty="0" smtClean="0"/>
          </a:p>
          <a:p>
            <a:pPr algn="r" rtl="1">
              <a:lnSpc>
                <a:spcPct val="135000"/>
              </a:lnSpc>
            </a:pPr>
            <a:endParaRPr lang="he-IL" sz="3300" b="1" dirty="0" smtClean="0">
              <a:solidFill>
                <a:srgbClr val="3C6360"/>
              </a:solidFill>
              <a:latin typeface="Arial" pitchFamily="34" charset="0"/>
              <a:ea typeface="Arial" pitchFamily="34" charset="-122"/>
              <a:cs typeface="Arial" pitchFamily="34" charset="-120"/>
            </a:endParaRPr>
          </a:p>
          <a:p>
            <a:pPr algn="r" rtl="1">
              <a:lnSpc>
                <a:spcPct val="135000"/>
              </a:lnSpc>
            </a:pPr>
            <a:r>
              <a:rPr lang="he-IL" sz="2000" dirty="0" smtClean="0"/>
              <a:t>מוסד </a:t>
            </a:r>
            <a:r>
              <a:rPr lang="he-IL" sz="2000" dirty="0"/>
              <a:t>רפואי שאימץ לעצמו נוהל מחמיר מהסטנדרט הרגיל: לא יכול להתנער ממנו בדיעבד ולטעון שדי היה בפחות.</a:t>
            </a:r>
            <a:br>
              <a:rPr lang="he-IL" sz="2000" dirty="0"/>
            </a:br>
            <a:r>
              <a:rPr lang="he-IL" sz="2000" dirty="0"/>
              <a:t/>
            </a:r>
            <a:br>
              <a:rPr lang="he-IL" sz="2000" dirty="0"/>
            </a:br>
            <a:endParaRPr lang="he-IL" sz="2000" dirty="0"/>
          </a:p>
          <a:p>
            <a:pPr marL="0" indent="0" algn="r" rtl="1">
              <a:lnSpc>
                <a:spcPct val="135000"/>
              </a:lnSpc>
              <a:buNone/>
            </a:pPr>
            <a:endParaRPr lang="en-US" sz="2000" dirty="0"/>
          </a:p>
        </p:txBody>
      </p:sp>
      <p:sp>
        <p:nvSpPr>
          <p:cNvPr id="14" name="Text 12"/>
          <p:cNvSpPr/>
          <p:nvPr/>
        </p:nvSpPr>
        <p:spPr>
          <a:xfrm>
            <a:off x="640080" y="5074920"/>
            <a:ext cx="10908792" cy="457200"/>
          </a:xfrm>
          <a:prstGeom prst="rect">
            <a:avLst/>
          </a:prstGeom>
          <a:noFill/>
          <a:ln/>
        </p:spPr>
        <p:txBody>
          <a:bodyPr wrap="square" rtlCol="0" anchor="ctr"/>
          <a:lstStyle/>
          <a:p>
            <a:pPr marL="0" indent="0" algn="r" rtl="1">
              <a:buNone/>
            </a:pPr>
            <a:endParaRPr lang="en-US" sz="1350" dirty="0"/>
          </a:p>
        </p:txBody>
      </p:sp>
      <p:sp>
        <p:nvSpPr>
          <p:cNvPr id="15" name="Text 8"/>
          <p:cNvSpPr txBox="1"/>
          <p:nvPr/>
        </p:nvSpPr>
        <p:spPr>
          <a:xfrm>
            <a:off x="9186164" y="1591056"/>
            <a:ext cx="658368" cy="658368"/>
          </a:xfrm>
          <a:prstGeom prst="rect">
            <a:avLst/>
          </a:prstGeom>
          <a:noFill/>
          <a:ln/>
        </p:spPr>
        <p:txBody>
          <a:bodyPr wrap="square" lIns="0" tIns="0" rIns="0" bIns="0" rtlCol="0" anchor="ctr"/>
          <a:lstStyle/>
          <a:p>
            <a:pPr marL="0" indent="0" algn="ctr">
              <a:buNone/>
            </a:pPr>
            <a:endParaRPr lang="en-US" sz="1800" dirty="0"/>
          </a:p>
        </p:txBody>
      </p:sp>
    </p:spTree>
    <p:extLst>
      <p:ext uri="{BB962C8B-B14F-4D97-AF65-F5344CB8AC3E}">
        <p14:creationId xmlns:p14="http://schemas.microsoft.com/office/powerpoint/2010/main" val="20018455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05840" y="-1097280"/>
            <a:ext cx="3108960" cy="2743200"/>
          </a:xfrm>
          <a:prstGeom prst="ellipse">
            <a:avLst/>
          </a:prstGeom>
          <a:solidFill>
            <a:srgbClr val="244A47">
              <a:alpha val="8000"/>
            </a:srgbClr>
          </a:solidFill>
          <a:ln/>
        </p:spPr>
      </p:sp>
      <p:sp>
        <p:nvSpPr>
          <p:cNvPr id="3" name="Shape 1"/>
          <p:cNvSpPr/>
          <p:nvPr/>
        </p:nvSpPr>
        <p:spPr>
          <a:xfrm>
            <a:off x="9692640" y="5120640"/>
            <a:ext cx="3291840" cy="2926080"/>
          </a:xfrm>
          <a:prstGeom prst="ellipse">
            <a:avLst/>
          </a:prstGeom>
          <a:solidFill>
            <a:srgbClr val="D7A928">
              <a:alpha val="10000"/>
            </a:srgbClr>
          </a:solidFill>
          <a:ln/>
        </p:spPr>
      </p:sp>
      <p:sp>
        <p:nvSpPr>
          <p:cNvPr id="4" name="Text 2"/>
          <p:cNvSpPr txBox="1"/>
          <p:nvPr/>
        </p:nvSpPr>
        <p:spPr>
          <a:xfrm>
            <a:off x="640080" y="502920"/>
            <a:ext cx="10908792" cy="365760"/>
          </a:xfrm>
          <a:prstGeom prst="rect">
            <a:avLst/>
          </a:prstGeom>
          <a:noFill/>
          <a:ln/>
        </p:spPr>
        <p:txBody>
          <a:bodyPr wrap="square" rtlCol="0" anchor="ctr"/>
          <a:lstStyle/>
          <a:p>
            <a:pPr marL="0" indent="0" algn="r" rtl="1">
              <a:buNone/>
            </a:pPr>
            <a:endParaRPr lang="en-US" sz="1400" dirty="0"/>
          </a:p>
        </p:txBody>
      </p:sp>
      <p:sp>
        <p:nvSpPr>
          <p:cNvPr id="5" name="Text 3"/>
          <p:cNvSpPr txBox="1"/>
          <p:nvPr/>
        </p:nvSpPr>
        <p:spPr>
          <a:xfrm>
            <a:off x="640080" y="914400"/>
            <a:ext cx="10908792" cy="822960"/>
          </a:xfrm>
          <a:prstGeom prst="rect">
            <a:avLst/>
          </a:prstGeom>
          <a:noFill/>
          <a:ln/>
        </p:spPr>
        <p:txBody>
          <a:bodyPr wrap="square" rtlCol="0" anchor="ctr"/>
          <a:lstStyle/>
          <a:p>
            <a:pPr marL="0" indent="0" algn="r" rtl="1">
              <a:buNone/>
            </a:pPr>
            <a:r>
              <a:rPr lang="he-IL" sz="3000" b="1" dirty="0" smtClean="0">
                <a:solidFill>
                  <a:srgbClr val="16302E"/>
                </a:solidFill>
                <a:latin typeface="Arial" pitchFamily="34" charset="0"/>
                <a:ea typeface="Arial" pitchFamily="34" charset="-122"/>
                <a:cs typeface="Arial" pitchFamily="34" charset="-120"/>
              </a:rPr>
              <a:t>ע"א 3056/99 </a:t>
            </a:r>
            <a:r>
              <a:rPr lang="en-US" sz="3000" b="1" dirty="0" err="1" smtClean="0">
                <a:solidFill>
                  <a:srgbClr val="16302E"/>
                </a:solidFill>
                <a:latin typeface="Arial" pitchFamily="34" charset="0"/>
                <a:ea typeface="Arial" pitchFamily="34" charset="-122"/>
                <a:cs typeface="Arial" pitchFamily="34" charset="-120"/>
              </a:rPr>
              <a:t>שטרן</a:t>
            </a:r>
            <a:r>
              <a:rPr lang="en-US" sz="3000" b="1" dirty="0" smtClean="0">
                <a:solidFill>
                  <a:srgbClr val="16302E"/>
                </a:solidFill>
                <a:latin typeface="Arial" pitchFamily="34" charset="0"/>
                <a:ea typeface="Arial" pitchFamily="34" charset="-122"/>
                <a:cs typeface="Arial" pitchFamily="34" charset="-120"/>
              </a:rPr>
              <a:t> </a:t>
            </a:r>
            <a:r>
              <a:rPr lang="en-US" sz="3000" b="1" dirty="0">
                <a:solidFill>
                  <a:srgbClr val="16302E"/>
                </a:solidFill>
                <a:latin typeface="Arial" pitchFamily="34" charset="0"/>
                <a:ea typeface="Arial" pitchFamily="34" charset="-122"/>
                <a:cs typeface="Arial" pitchFamily="34" charset="-120"/>
              </a:rPr>
              <a:t>נ״ המרכז </a:t>
            </a:r>
            <a:r>
              <a:rPr lang="en-US" sz="3000" b="1" dirty="0" err="1">
                <a:solidFill>
                  <a:srgbClr val="16302E"/>
                </a:solidFill>
                <a:latin typeface="Arial" pitchFamily="34" charset="0"/>
                <a:ea typeface="Arial" pitchFamily="34" charset="-122"/>
                <a:cs typeface="Arial" pitchFamily="34" charset="-120"/>
              </a:rPr>
              <a:t>הרפואי</a:t>
            </a:r>
            <a:r>
              <a:rPr lang="en-US" sz="3000" b="1" dirty="0">
                <a:solidFill>
                  <a:srgbClr val="16302E"/>
                </a:solidFill>
                <a:latin typeface="Arial" pitchFamily="34" charset="0"/>
                <a:ea typeface="Arial" pitchFamily="34" charset="-122"/>
                <a:cs typeface="Arial" pitchFamily="34" charset="-120"/>
              </a:rPr>
              <a:t> </a:t>
            </a:r>
            <a:r>
              <a:rPr lang="en-US" sz="3000" b="1" dirty="0" err="1" smtClean="0">
                <a:solidFill>
                  <a:srgbClr val="16302E"/>
                </a:solidFill>
                <a:latin typeface="Arial" pitchFamily="34" charset="0"/>
                <a:ea typeface="Arial" pitchFamily="34" charset="-122"/>
                <a:cs typeface="Arial" pitchFamily="34" charset="-120"/>
              </a:rPr>
              <a:t>שיבא</a:t>
            </a:r>
            <a:endParaRPr lang="en-US" sz="3000" dirty="0"/>
          </a:p>
        </p:txBody>
      </p:sp>
      <p:sp>
        <p:nvSpPr>
          <p:cNvPr id="6" name="Text 4"/>
          <p:cNvSpPr txBox="1"/>
          <p:nvPr/>
        </p:nvSpPr>
        <p:spPr>
          <a:xfrm>
            <a:off x="640080" y="1600200"/>
            <a:ext cx="10908792" cy="457200"/>
          </a:xfrm>
          <a:prstGeom prst="rect">
            <a:avLst/>
          </a:prstGeom>
          <a:noFill/>
          <a:ln/>
        </p:spPr>
        <p:txBody>
          <a:bodyPr wrap="square" rtlCol="0" anchor="ctr"/>
          <a:lstStyle/>
          <a:p>
            <a:pPr marL="0" indent="0" algn="r" rtl="1">
              <a:buNone/>
            </a:pPr>
            <a:r>
              <a:rPr lang="en-US" sz="1700" dirty="0">
                <a:solidFill>
                  <a:srgbClr val="244A47"/>
                </a:solidFill>
                <a:latin typeface="Arial" pitchFamily="34" charset="0"/>
                <a:ea typeface="Arial" pitchFamily="34" charset="-122"/>
                <a:cs typeface="Arial" pitchFamily="34" charset="-120"/>
              </a:rPr>
              <a:t>כשההחמרה שבית החולים אימץ על עצמו הפכה לעדות נגדו</a:t>
            </a:r>
            <a:endParaRPr lang="en-US" sz="1700" dirty="0"/>
          </a:p>
        </p:txBody>
      </p:sp>
      <p:sp>
        <p:nvSpPr>
          <p:cNvPr id="7" name="Shape 5"/>
          <p:cNvSpPr/>
          <p:nvPr/>
        </p:nvSpPr>
        <p:spPr>
          <a:xfrm>
            <a:off x="640080" y="2423160"/>
            <a:ext cx="10908792" cy="3794760"/>
          </a:xfrm>
          <a:prstGeom prst="roundRect">
            <a:avLst>
              <a:gd name="adj" fmla="val 2892"/>
            </a:avLst>
          </a:prstGeom>
          <a:solidFill>
            <a:srgbClr val="F7F5F0"/>
          </a:solidFill>
          <a:ln/>
          <a:effectLst>
            <a:outerShdw blurRad="101600" dist="38100" dir="5400000" algn="bl" rotWithShape="0">
              <a:srgbClr val="000000">
                <a:alpha val="12000"/>
              </a:srgbClr>
            </a:outerShdw>
          </a:effectLst>
        </p:spPr>
      </p:sp>
      <p:sp>
        <p:nvSpPr>
          <p:cNvPr id="8" name="Text 6"/>
          <p:cNvSpPr txBox="1"/>
          <p:nvPr/>
        </p:nvSpPr>
        <p:spPr>
          <a:xfrm>
            <a:off x="914400" y="2697480"/>
            <a:ext cx="10360152" cy="411480"/>
          </a:xfrm>
          <a:prstGeom prst="rect">
            <a:avLst/>
          </a:prstGeom>
          <a:noFill/>
          <a:ln/>
        </p:spPr>
        <p:txBody>
          <a:bodyPr wrap="square" rtlCol="0" anchor="ctr"/>
          <a:lstStyle/>
          <a:p>
            <a:pPr marL="0" indent="0" algn="r" rtl="1">
              <a:buNone/>
            </a:pPr>
            <a:r>
              <a:rPr lang="en-US" sz="1800" b="1" dirty="0">
                <a:solidFill>
                  <a:srgbClr val="16302E"/>
                </a:solidFill>
                <a:latin typeface="Arial" pitchFamily="34" charset="0"/>
                <a:ea typeface="Arial" pitchFamily="34" charset="-122"/>
                <a:cs typeface="Arial" pitchFamily="34" charset="-120"/>
              </a:rPr>
              <a:t>עובדות המקרה</a:t>
            </a:r>
            <a:endParaRPr lang="en-US" sz="1800" dirty="0"/>
          </a:p>
        </p:txBody>
      </p:sp>
      <p:sp>
        <p:nvSpPr>
          <p:cNvPr id="9" name="Shape 7"/>
          <p:cNvSpPr/>
          <p:nvPr/>
        </p:nvSpPr>
        <p:spPr>
          <a:xfrm>
            <a:off x="10954512" y="3364992"/>
            <a:ext cx="109728" cy="109728"/>
          </a:xfrm>
          <a:prstGeom prst="ellipse">
            <a:avLst/>
          </a:prstGeom>
          <a:solidFill>
            <a:srgbClr val="B5654A"/>
          </a:solidFill>
          <a:ln/>
        </p:spPr>
      </p:sp>
      <p:sp>
        <p:nvSpPr>
          <p:cNvPr id="11" name="Shape 9"/>
          <p:cNvSpPr/>
          <p:nvPr/>
        </p:nvSpPr>
        <p:spPr>
          <a:xfrm>
            <a:off x="10954512" y="4123944"/>
            <a:ext cx="109728" cy="109728"/>
          </a:xfrm>
          <a:prstGeom prst="ellipse">
            <a:avLst/>
          </a:prstGeom>
          <a:solidFill>
            <a:srgbClr val="B5654A"/>
          </a:solidFill>
          <a:ln/>
        </p:spPr>
      </p:sp>
      <p:sp>
        <p:nvSpPr>
          <p:cNvPr id="13" name="Shape 11"/>
          <p:cNvSpPr/>
          <p:nvPr/>
        </p:nvSpPr>
        <p:spPr>
          <a:xfrm>
            <a:off x="10954512" y="4882896"/>
            <a:ext cx="109728" cy="109728"/>
          </a:xfrm>
          <a:prstGeom prst="ellipse">
            <a:avLst/>
          </a:prstGeom>
          <a:solidFill>
            <a:srgbClr val="B5654A"/>
          </a:solidFill>
          <a:ln/>
        </p:spPr>
      </p:sp>
      <p:sp>
        <p:nvSpPr>
          <p:cNvPr id="15" name="Shape 13"/>
          <p:cNvSpPr/>
          <p:nvPr/>
        </p:nvSpPr>
        <p:spPr>
          <a:xfrm>
            <a:off x="10954512" y="5641848"/>
            <a:ext cx="109728" cy="109728"/>
          </a:xfrm>
          <a:prstGeom prst="ellipse">
            <a:avLst/>
          </a:prstGeom>
          <a:solidFill>
            <a:srgbClr val="B5654A"/>
          </a:solidFill>
          <a:ln/>
        </p:spPr>
      </p:sp>
      <p:sp>
        <p:nvSpPr>
          <p:cNvPr id="16" name="Text 14"/>
          <p:cNvSpPr txBox="1"/>
          <p:nvPr/>
        </p:nvSpPr>
        <p:spPr>
          <a:xfrm>
            <a:off x="990600" y="3041650"/>
            <a:ext cx="9720072" cy="3133344"/>
          </a:xfrm>
          <a:prstGeom prst="rect">
            <a:avLst/>
          </a:prstGeom>
          <a:noFill/>
          <a:ln/>
        </p:spPr>
        <p:txBody>
          <a:bodyPr wrap="square" rtlCol="0" anchor="t"/>
          <a:lstStyle/>
          <a:p>
            <a:pPr algn="r" rtl="1"/>
            <a:endParaRPr lang="he-IL" sz="1600" dirty="0"/>
          </a:p>
          <a:p>
            <a:pPr algn="r" rtl="1"/>
            <a:r>
              <a:rPr lang="he-IL" sz="1600" dirty="0" smtClean="0"/>
              <a:t>רועי </a:t>
            </a:r>
            <a:r>
              <a:rPr lang="he-IL" sz="1600" dirty="0"/>
              <a:t>שטרן נולד ב‑25.8.1974 בבית החולים שיבא, בשבוע ה‑37 להיריון, לידה ראשונה לאם בת </a:t>
            </a:r>
            <a:r>
              <a:rPr lang="he-IL" sz="1600" dirty="0" smtClean="0"/>
              <a:t>31.</a:t>
            </a:r>
            <a:endParaRPr lang="he-IL" sz="1600" dirty="0"/>
          </a:p>
          <a:p>
            <a:pPr algn="r" rtl="1"/>
            <a:endParaRPr lang="he-IL" sz="1600" dirty="0" smtClean="0"/>
          </a:p>
          <a:p>
            <a:pPr algn="r" rtl="1"/>
            <a:endParaRPr lang="he-IL" sz="1600" dirty="0"/>
          </a:p>
          <a:p>
            <a:pPr algn="r" rtl="1"/>
            <a:r>
              <a:rPr lang="he-IL" sz="1600" dirty="0" smtClean="0"/>
              <a:t>האם </a:t>
            </a:r>
            <a:r>
              <a:rPr lang="he-IL" sz="1600" dirty="0"/>
              <a:t>התקבלה לאחר ירידת מים, נמצא חשד למצג עכוז </a:t>
            </a:r>
          </a:p>
          <a:p>
            <a:pPr algn="r" rtl="1"/>
            <a:endParaRPr lang="he-IL" sz="1600" dirty="0" smtClean="0"/>
          </a:p>
          <a:p>
            <a:pPr algn="r" rtl="1"/>
            <a:endParaRPr lang="he-IL" sz="1600" dirty="0" smtClean="0"/>
          </a:p>
          <a:p>
            <a:pPr algn="r" rtl="1"/>
            <a:r>
              <a:rPr lang="he-IL" sz="1600" dirty="0" smtClean="0"/>
              <a:t>צילום </a:t>
            </a:r>
            <a:r>
              <a:rPr lang="he-IL" sz="1600" dirty="0"/>
              <a:t>הבטן אבד לימים, וברשומות לא תועד סוג המצג המדויק (שלם </a:t>
            </a:r>
            <a:r>
              <a:rPr lang="he-IL" sz="1600" dirty="0" smtClean="0"/>
              <a:t>/ רגליים)</a:t>
            </a:r>
          </a:p>
          <a:p>
            <a:pPr algn="r" rtl="1"/>
            <a:endParaRPr lang="he-IL" sz="1600" dirty="0" smtClean="0"/>
          </a:p>
          <a:p>
            <a:pPr algn="r" rtl="1"/>
            <a:endParaRPr lang="he-IL" sz="1600" dirty="0" smtClean="0"/>
          </a:p>
          <a:p>
            <a:pPr algn="r" rtl="1"/>
            <a:r>
              <a:rPr lang="he-IL" sz="1600" dirty="0" smtClean="0"/>
              <a:t>הלידה </a:t>
            </a:r>
            <a:r>
              <a:rPr lang="he-IL" sz="1600" dirty="0"/>
              <a:t>הייתה וגינלית ובחילוץ נגרמה פגיעה במקלעת העצבים שיתוק ע"ש ארב עם נכות </a:t>
            </a:r>
            <a:r>
              <a:rPr lang="he-IL" sz="1600" dirty="0" err="1"/>
              <a:t>אורטו</a:t>
            </a:r>
            <a:r>
              <a:rPr lang="he-IL" sz="1600" dirty="0"/>
              <a:t>' של 35%</a:t>
            </a:r>
          </a:p>
          <a:p>
            <a:pPr algn="r" rtl="1"/>
            <a:endParaRPr lang="en-US" sz="1600" dirty="0"/>
          </a:p>
        </p:txBody>
      </p:sp>
    </p:spTree>
    <p:extLst>
      <p:ext uri="{BB962C8B-B14F-4D97-AF65-F5344CB8AC3E}">
        <p14:creationId xmlns:p14="http://schemas.microsoft.com/office/powerpoint/2010/main" val="30480889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280160" y="4206240"/>
            <a:ext cx="3840480" cy="3474720"/>
          </a:xfrm>
          <a:prstGeom prst="ellipse">
            <a:avLst/>
          </a:prstGeom>
          <a:solidFill>
            <a:srgbClr val="244A47">
              <a:alpha val="45000"/>
            </a:srgbClr>
          </a:solidFill>
          <a:ln/>
        </p:spPr>
      </p:sp>
      <p:sp>
        <p:nvSpPr>
          <p:cNvPr id="3" name="Shape 1"/>
          <p:cNvSpPr/>
          <p:nvPr/>
        </p:nvSpPr>
        <p:spPr>
          <a:xfrm>
            <a:off x="10058400" y="-1188720"/>
            <a:ext cx="3291840" cy="3017520"/>
          </a:xfrm>
          <a:prstGeom prst="ellipse">
            <a:avLst/>
          </a:prstGeom>
          <a:solidFill>
            <a:srgbClr val="D7A928">
              <a:alpha val="30000"/>
            </a:srgbClr>
          </a:solidFill>
          <a:ln/>
        </p:spPr>
      </p:sp>
      <p:sp>
        <p:nvSpPr>
          <p:cNvPr id="4" name="Text 2"/>
          <p:cNvSpPr txBox="1"/>
          <p:nvPr/>
        </p:nvSpPr>
        <p:spPr>
          <a:xfrm>
            <a:off x="640080" y="502920"/>
            <a:ext cx="10908792" cy="822960"/>
          </a:xfrm>
          <a:prstGeom prst="rect">
            <a:avLst/>
          </a:prstGeom>
          <a:noFill/>
          <a:ln/>
        </p:spPr>
        <p:txBody>
          <a:bodyPr wrap="square" rtlCol="0" anchor="ctr"/>
          <a:lstStyle/>
          <a:p>
            <a:pPr marL="0" indent="0" algn="r" rtl="1">
              <a:buNone/>
            </a:pPr>
            <a:r>
              <a:rPr lang="en-US" sz="2600" b="1" dirty="0">
                <a:solidFill>
                  <a:srgbClr val="FFFFFF"/>
                </a:solidFill>
                <a:latin typeface="Arial" pitchFamily="34" charset="0"/>
                <a:ea typeface="Arial" pitchFamily="34" charset="-122"/>
                <a:cs typeface="Arial" pitchFamily="34" charset="-120"/>
              </a:rPr>
              <a:t>ההחמרה שהמרכז הרפואי אימץ על עצמו</a:t>
            </a:r>
            <a:endParaRPr lang="en-US" sz="2600" dirty="0"/>
          </a:p>
        </p:txBody>
      </p:sp>
      <p:sp>
        <p:nvSpPr>
          <p:cNvPr id="5" name="Text 3"/>
          <p:cNvSpPr txBox="1"/>
          <p:nvPr/>
        </p:nvSpPr>
        <p:spPr>
          <a:xfrm>
            <a:off x="640080" y="1234440"/>
            <a:ext cx="10908792" cy="457200"/>
          </a:xfrm>
          <a:prstGeom prst="rect">
            <a:avLst/>
          </a:prstGeom>
          <a:noFill/>
          <a:ln/>
        </p:spPr>
        <p:txBody>
          <a:bodyPr wrap="square" rtlCol="0" anchor="ctr"/>
          <a:lstStyle/>
          <a:p>
            <a:pPr algn="r" rtl="1"/>
            <a:r>
              <a:rPr lang="en-US" sz="1500" dirty="0">
                <a:solidFill>
                  <a:srgbClr val="D7A928"/>
                </a:solidFill>
                <a:latin typeface="Arial" pitchFamily="34" charset="0"/>
                <a:ea typeface="Arial" pitchFamily="34" charset="-122"/>
                <a:cs typeface="Arial" pitchFamily="34" charset="-120"/>
              </a:rPr>
              <a:t>שיבא נהג לפי סטנדרט פנימי מחמיר משמעותית מהמקובל בארץ ובעולם </a:t>
            </a:r>
            <a:r>
              <a:rPr lang="en-US" sz="1500" dirty="0" err="1">
                <a:solidFill>
                  <a:srgbClr val="D7A928"/>
                </a:solidFill>
                <a:latin typeface="Arial" pitchFamily="34" charset="0"/>
                <a:ea typeface="Arial" pitchFamily="34" charset="-122"/>
                <a:cs typeface="Arial" pitchFamily="34" charset="-120"/>
              </a:rPr>
              <a:t>באותה</a:t>
            </a:r>
            <a:r>
              <a:rPr lang="en-US" sz="1500" dirty="0">
                <a:solidFill>
                  <a:srgbClr val="D7A928"/>
                </a:solidFill>
                <a:latin typeface="Arial" pitchFamily="34" charset="0"/>
                <a:ea typeface="Arial" pitchFamily="34" charset="-122"/>
                <a:cs typeface="Arial" pitchFamily="34" charset="-120"/>
              </a:rPr>
              <a:t> </a:t>
            </a:r>
            <a:r>
              <a:rPr lang="en-US" sz="1500" dirty="0" err="1" smtClean="0">
                <a:solidFill>
                  <a:srgbClr val="D7A928"/>
                </a:solidFill>
                <a:latin typeface="Arial" pitchFamily="34" charset="0"/>
                <a:ea typeface="Arial" pitchFamily="34" charset="-122"/>
                <a:cs typeface="Arial" pitchFamily="34" charset="-120"/>
              </a:rPr>
              <a:t>עת</a:t>
            </a:r>
            <a:r>
              <a:rPr lang="en-US" sz="1500" dirty="0" smtClean="0">
                <a:solidFill>
                  <a:srgbClr val="D7A928"/>
                </a:solidFill>
                <a:latin typeface="Arial" pitchFamily="34" charset="0"/>
                <a:ea typeface="Arial" pitchFamily="34" charset="-122"/>
                <a:cs typeface="Arial" pitchFamily="34" charset="-120"/>
              </a:rPr>
              <a:t/>
            </a:r>
            <a:br>
              <a:rPr lang="en-US" sz="1500" dirty="0" smtClean="0">
                <a:solidFill>
                  <a:srgbClr val="D7A928"/>
                </a:solidFill>
                <a:latin typeface="Arial" pitchFamily="34" charset="0"/>
                <a:ea typeface="Arial" pitchFamily="34" charset="-122"/>
                <a:cs typeface="Arial" pitchFamily="34" charset="-120"/>
              </a:rPr>
            </a:br>
            <a:r>
              <a:rPr lang="he-IL" sz="1600" dirty="0"/>
              <a:t>ניתוח קיסרי בוצע בעיקר כאשר נוספו גורמי סיכון, כמו אגן צר, משקל עובר קיצוני, גיל מתקדם של היולדת או הפרעה במהלך הלידה.</a:t>
            </a:r>
            <a:endParaRPr lang="en-US" sz="1500" dirty="0"/>
          </a:p>
        </p:txBody>
      </p:sp>
      <p:sp>
        <p:nvSpPr>
          <p:cNvPr id="6" name="Shape 4"/>
          <p:cNvSpPr/>
          <p:nvPr/>
        </p:nvSpPr>
        <p:spPr>
          <a:xfrm>
            <a:off x="2560320" y="3200400"/>
            <a:ext cx="1920240" cy="0"/>
          </a:xfrm>
          <a:prstGeom prst="line">
            <a:avLst/>
          </a:prstGeom>
          <a:noFill/>
          <a:ln w="25400">
            <a:solidFill>
              <a:srgbClr val="D7A928"/>
            </a:solidFill>
            <a:prstDash val="dash"/>
          </a:ln>
        </p:spPr>
      </p:sp>
      <p:sp>
        <p:nvSpPr>
          <p:cNvPr id="7" name="Shape 5"/>
          <p:cNvSpPr/>
          <p:nvPr/>
        </p:nvSpPr>
        <p:spPr>
          <a:xfrm>
            <a:off x="6217920" y="3200400"/>
            <a:ext cx="1920240" cy="0"/>
          </a:xfrm>
          <a:prstGeom prst="line">
            <a:avLst/>
          </a:prstGeom>
          <a:noFill/>
          <a:ln w="25400">
            <a:solidFill>
              <a:srgbClr val="D7A928"/>
            </a:solidFill>
            <a:prstDash val="dash"/>
          </a:ln>
        </p:spPr>
      </p:sp>
      <p:sp>
        <p:nvSpPr>
          <p:cNvPr id="8" name="Shape 6"/>
          <p:cNvSpPr/>
          <p:nvPr/>
        </p:nvSpPr>
        <p:spPr>
          <a:xfrm>
            <a:off x="822960" y="2331720"/>
            <a:ext cx="1737360" cy="1737360"/>
          </a:xfrm>
          <a:prstGeom prst="ellipse">
            <a:avLst/>
          </a:prstGeom>
          <a:solidFill>
            <a:srgbClr val="D7A928"/>
          </a:solidFill>
          <a:ln/>
          <a:effectLst>
            <a:outerShdw blurRad="127000" dist="50800" dir="5400000" algn="bl" rotWithShape="0">
              <a:srgbClr val="000000">
                <a:alpha val="25000"/>
              </a:srgbClr>
            </a:outerShdw>
          </a:effectLst>
        </p:spPr>
      </p:sp>
      <p:sp>
        <p:nvSpPr>
          <p:cNvPr id="9" name="Shape 7"/>
          <p:cNvSpPr/>
          <p:nvPr/>
        </p:nvSpPr>
        <p:spPr>
          <a:xfrm>
            <a:off x="2176272" y="2167128"/>
            <a:ext cx="457200" cy="457200"/>
          </a:xfrm>
          <a:prstGeom prst="ellipse">
            <a:avLst/>
          </a:prstGeom>
          <a:solidFill>
            <a:srgbClr val="D7A928"/>
          </a:solidFill>
          <a:ln w="19050">
            <a:solidFill>
              <a:srgbClr val="16302E"/>
            </a:solidFill>
            <a:prstDash val="solid"/>
          </a:ln>
        </p:spPr>
      </p:sp>
      <p:sp>
        <p:nvSpPr>
          <p:cNvPr id="10" name="Text 8"/>
          <p:cNvSpPr txBox="1"/>
          <p:nvPr/>
        </p:nvSpPr>
        <p:spPr>
          <a:xfrm>
            <a:off x="2176272" y="2167128"/>
            <a:ext cx="457200" cy="457200"/>
          </a:xfrm>
          <a:prstGeom prst="rect">
            <a:avLst/>
          </a:prstGeom>
          <a:noFill/>
          <a:ln/>
        </p:spPr>
        <p:txBody>
          <a:bodyPr wrap="square" rtlCol="0" anchor="ctr"/>
          <a:lstStyle/>
          <a:p>
            <a:pPr marL="0" indent="0" algn="ctr">
              <a:buNone/>
            </a:pPr>
            <a:r>
              <a:rPr lang="en-US" sz="1600" b="1" dirty="0">
                <a:solidFill>
                  <a:srgbClr val="16302E"/>
                </a:solidFill>
              </a:rPr>
              <a:t>3</a:t>
            </a:r>
            <a:endParaRPr lang="en-US" sz="1600" dirty="0"/>
          </a:p>
        </p:txBody>
      </p:sp>
      <p:sp>
        <p:nvSpPr>
          <p:cNvPr id="11" name="Shape 9"/>
          <p:cNvSpPr/>
          <p:nvPr/>
        </p:nvSpPr>
        <p:spPr>
          <a:xfrm>
            <a:off x="4480560" y="2331720"/>
            <a:ext cx="1737360" cy="1737360"/>
          </a:xfrm>
          <a:prstGeom prst="ellipse">
            <a:avLst/>
          </a:prstGeom>
          <a:solidFill>
            <a:srgbClr val="B5654A"/>
          </a:solidFill>
          <a:ln/>
          <a:effectLst>
            <a:outerShdw blurRad="127000" dist="50800" dir="5400000" algn="bl" rotWithShape="0">
              <a:srgbClr val="000000">
                <a:alpha val="25000"/>
              </a:srgbClr>
            </a:outerShdw>
          </a:effectLst>
        </p:spPr>
      </p:sp>
      <p:sp>
        <p:nvSpPr>
          <p:cNvPr id="12" name="Shape 10"/>
          <p:cNvSpPr/>
          <p:nvPr/>
        </p:nvSpPr>
        <p:spPr>
          <a:xfrm>
            <a:off x="5833872" y="2167128"/>
            <a:ext cx="457200" cy="457200"/>
          </a:xfrm>
          <a:prstGeom prst="ellipse">
            <a:avLst/>
          </a:prstGeom>
          <a:solidFill>
            <a:srgbClr val="D7A928"/>
          </a:solidFill>
          <a:ln w="19050">
            <a:solidFill>
              <a:srgbClr val="16302E"/>
            </a:solidFill>
            <a:prstDash val="solid"/>
          </a:ln>
        </p:spPr>
      </p:sp>
      <p:sp>
        <p:nvSpPr>
          <p:cNvPr id="13" name="Text 11"/>
          <p:cNvSpPr txBox="1"/>
          <p:nvPr/>
        </p:nvSpPr>
        <p:spPr>
          <a:xfrm>
            <a:off x="5833872" y="2167128"/>
            <a:ext cx="457200" cy="457200"/>
          </a:xfrm>
          <a:prstGeom prst="rect">
            <a:avLst/>
          </a:prstGeom>
          <a:noFill/>
          <a:ln/>
        </p:spPr>
        <p:txBody>
          <a:bodyPr wrap="square" rtlCol="0" anchor="ctr"/>
          <a:lstStyle/>
          <a:p>
            <a:pPr marL="0" indent="0" algn="ctr">
              <a:buNone/>
            </a:pPr>
            <a:r>
              <a:rPr lang="en-US" sz="1600" b="1" dirty="0">
                <a:solidFill>
                  <a:srgbClr val="16302E"/>
                </a:solidFill>
              </a:rPr>
              <a:t>2</a:t>
            </a:r>
            <a:endParaRPr lang="en-US" sz="1600" dirty="0"/>
          </a:p>
        </p:txBody>
      </p:sp>
      <p:sp>
        <p:nvSpPr>
          <p:cNvPr id="14" name="Shape 12"/>
          <p:cNvSpPr/>
          <p:nvPr/>
        </p:nvSpPr>
        <p:spPr>
          <a:xfrm>
            <a:off x="8138160" y="2331720"/>
            <a:ext cx="1737360" cy="1737360"/>
          </a:xfrm>
          <a:prstGeom prst="ellipse">
            <a:avLst/>
          </a:prstGeom>
          <a:solidFill>
            <a:srgbClr val="244A47"/>
          </a:solidFill>
          <a:ln/>
          <a:effectLst>
            <a:outerShdw blurRad="127000" dist="50800" dir="5400000" algn="bl" rotWithShape="0">
              <a:srgbClr val="000000">
                <a:alpha val="25000"/>
              </a:srgbClr>
            </a:outerShdw>
          </a:effectLst>
        </p:spPr>
      </p:sp>
      <p:sp>
        <p:nvSpPr>
          <p:cNvPr id="15" name="Shape 13"/>
          <p:cNvSpPr/>
          <p:nvPr/>
        </p:nvSpPr>
        <p:spPr>
          <a:xfrm>
            <a:off x="9491472" y="2167128"/>
            <a:ext cx="457200" cy="457200"/>
          </a:xfrm>
          <a:prstGeom prst="ellipse">
            <a:avLst/>
          </a:prstGeom>
          <a:solidFill>
            <a:srgbClr val="D7A928"/>
          </a:solidFill>
          <a:ln w="19050">
            <a:solidFill>
              <a:srgbClr val="16302E"/>
            </a:solidFill>
            <a:prstDash val="solid"/>
          </a:ln>
        </p:spPr>
      </p:sp>
      <p:sp>
        <p:nvSpPr>
          <p:cNvPr id="16" name="Text 14"/>
          <p:cNvSpPr txBox="1"/>
          <p:nvPr/>
        </p:nvSpPr>
        <p:spPr>
          <a:xfrm>
            <a:off x="9491472" y="2167128"/>
            <a:ext cx="457200" cy="457200"/>
          </a:xfrm>
          <a:prstGeom prst="rect">
            <a:avLst/>
          </a:prstGeom>
          <a:noFill/>
          <a:ln/>
        </p:spPr>
        <p:txBody>
          <a:bodyPr wrap="square" rtlCol="0" anchor="ctr"/>
          <a:lstStyle/>
          <a:p>
            <a:pPr marL="0" indent="0" algn="ctr">
              <a:buNone/>
            </a:pPr>
            <a:r>
              <a:rPr lang="en-US" sz="1600" b="1" dirty="0">
                <a:solidFill>
                  <a:srgbClr val="16302E"/>
                </a:solidFill>
              </a:rPr>
              <a:t>1</a:t>
            </a:r>
            <a:endParaRPr lang="en-US" sz="1600" dirty="0"/>
          </a:p>
        </p:txBody>
      </p:sp>
      <p:sp>
        <p:nvSpPr>
          <p:cNvPr id="17" name="Text 15"/>
          <p:cNvSpPr txBox="1"/>
          <p:nvPr/>
        </p:nvSpPr>
        <p:spPr>
          <a:xfrm>
            <a:off x="502920" y="4297680"/>
            <a:ext cx="2377440" cy="1280160"/>
          </a:xfrm>
          <a:prstGeom prst="rect">
            <a:avLst/>
          </a:prstGeom>
          <a:noFill/>
          <a:ln/>
        </p:spPr>
        <p:txBody>
          <a:bodyPr wrap="square" rtlCol="0" anchor="t"/>
          <a:lstStyle/>
          <a:p>
            <a:pPr marL="0" indent="0" algn="ctr" rtl="1">
              <a:buNone/>
            </a:pPr>
            <a:r>
              <a:rPr lang="en-US" sz="1300" dirty="0">
                <a:solidFill>
                  <a:schemeClr val="tx1">
                    <a:lumMod val="85000"/>
                    <a:lumOff val="15000"/>
                  </a:schemeClr>
                </a:solidFill>
                <a:latin typeface="Arial" pitchFamily="34" charset="0"/>
                <a:ea typeface="Arial" pitchFamily="34" charset="-122"/>
                <a:cs typeface="Arial" pitchFamily="34" charset="-120"/>
              </a:rPr>
              <a:t>יש לבצע ניתוח קיסרי, לפי הפרוטוקול הפנימי של שיבא עצמו</a:t>
            </a:r>
            <a:endParaRPr lang="en-US" sz="1300" dirty="0">
              <a:solidFill>
                <a:schemeClr val="tx1">
                  <a:lumMod val="85000"/>
                  <a:lumOff val="15000"/>
                </a:schemeClr>
              </a:solidFill>
            </a:endParaRPr>
          </a:p>
        </p:txBody>
      </p:sp>
      <p:sp>
        <p:nvSpPr>
          <p:cNvPr id="18" name="Text 16"/>
          <p:cNvSpPr txBox="1"/>
          <p:nvPr/>
        </p:nvSpPr>
        <p:spPr>
          <a:xfrm>
            <a:off x="4160520" y="4297680"/>
            <a:ext cx="2377440" cy="1280160"/>
          </a:xfrm>
          <a:prstGeom prst="rect">
            <a:avLst/>
          </a:prstGeom>
          <a:noFill/>
          <a:ln/>
        </p:spPr>
        <p:txBody>
          <a:bodyPr wrap="square" rtlCol="0" anchor="t"/>
          <a:lstStyle/>
          <a:p>
            <a:pPr algn="ctr" rtl="1"/>
            <a:r>
              <a:rPr lang="he-IL" sz="1300" dirty="0">
                <a:solidFill>
                  <a:schemeClr val="tx1">
                    <a:lumMod val="85000"/>
                    <a:lumOff val="15000"/>
                  </a:schemeClr>
                </a:solidFill>
              </a:rPr>
              <a:t>במצג עכוז בלתי-שלם – ובפרט מצג רגליים – אין להתחיל לידה וגינלית</a:t>
            </a:r>
          </a:p>
          <a:p>
            <a:pPr marL="0" indent="0" algn="ctr" rtl="1">
              <a:buNone/>
            </a:pPr>
            <a:endParaRPr lang="en-US" sz="1300" dirty="0">
              <a:solidFill>
                <a:schemeClr val="tx1">
                  <a:lumMod val="85000"/>
                  <a:lumOff val="15000"/>
                </a:schemeClr>
              </a:solidFill>
            </a:endParaRPr>
          </a:p>
        </p:txBody>
      </p:sp>
      <p:sp>
        <p:nvSpPr>
          <p:cNvPr id="19" name="Text 17"/>
          <p:cNvSpPr txBox="1"/>
          <p:nvPr/>
        </p:nvSpPr>
        <p:spPr>
          <a:xfrm>
            <a:off x="7818120" y="4297680"/>
            <a:ext cx="2377440" cy="1280160"/>
          </a:xfrm>
          <a:prstGeom prst="rect">
            <a:avLst/>
          </a:prstGeom>
          <a:noFill/>
          <a:ln/>
        </p:spPr>
        <p:txBody>
          <a:bodyPr wrap="square" rtlCol="0" anchor="t"/>
          <a:lstStyle/>
          <a:p>
            <a:pPr marL="0" indent="0" algn="ctr" rtl="1">
              <a:buNone/>
            </a:pPr>
            <a:r>
              <a:rPr lang="en-US" sz="1300" dirty="0">
                <a:solidFill>
                  <a:schemeClr val="tx1">
                    <a:lumMod val="85000"/>
                    <a:lumOff val="15000"/>
                  </a:schemeClr>
                </a:solidFill>
                <a:latin typeface="Arial" pitchFamily="34" charset="0"/>
                <a:ea typeface="Arial" pitchFamily="34" charset="-122"/>
                <a:cs typeface="Arial" pitchFamily="34" charset="-120"/>
              </a:rPr>
              <a:t>לידה וגינלית מותרת רק במצג עכוז שלם או במצג Frank</a:t>
            </a:r>
            <a:endParaRPr lang="en-US" sz="1300" dirty="0">
              <a:solidFill>
                <a:schemeClr val="tx1">
                  <a:lumMod val="85000"/>
                  <a:lumOff val="15000"/>
                </a:schemeClr>
              </a:solidFill>
            </a:endParaRPr>
          </a:p>
        </p:txBody>
      </p:sp>
      <p:sp>
        <p:nvSpPr>
          <p:cNvPr id="20" name="Shape 18"/>
          <p:cNvSpPr/>
          <p:nvPr/>
        </p:nvSpPr>
        <p:spPr>
          <a:xfrm>
            <a:off x="640080" y="5394960"/>
            <a:ext cx="10908792" cy="1051560"/>
          </a:xfrm>
          <a:prstGeom prst="roundRect">
            <a:avLst>
              <a:gd name="adj" fmla="val 8696"/>
            </a:avLst>
          </a:prstGeom>
          <a:solidFill>
            <a:srgbClr val="244A47">
              <a:alpha val="85000"/>
            </a:srgbClr>
          </a:solidFill>
          <a:ln/>
        </p:spPr>
      </p:sp>
      <p:sp>
        <p:nvSpPr>
          <p:cNvPr id="21" name="Text 19"/>
          <p:cNvSpPr txBox="1"/>
          <p:nvPr/>
        </p:nvSpPr>
        <p:spPr>
          <a:xfrm>
            <a:off x="914400" y="5532120"/>
            <a:ext cx="10360152" cy="822960"/>
          </a:xfrm>
          <a:prstGeom prst="rect">
            <a:avLst/>
          </a:prstGeom>
          <a:noFill/>
          <a:ln/>
        </p:spPr>
        <p:txBody>
          <a:bodyPr wrap="square" rtlCol="0" anchor="ctr"/>
          <a:lstStyle/>
          <a:p>
            <a:pPr algn="r" rtl="1"/>
            <a:r>
              <a:rPr lang="he-IL" sz="2200" dirty="0">
                <a:solidFill>
                  <a:schemeClr val="bg1"/>
                </a:solidFill>
              </a:rPr>
              <a:t>הדבר נכתב בכתב ההגנה של שיבא עצמו, ואושר בעדות </a:t>
            </a:r>
            <a:r>
              <a:rPr lang="he-IL" sz="2200" dirty="0" err="1">
                <a:solidFill>
                  <a:schemeClr val="bg1"/>
                </a:solidFill>
              </a:rPr>
              <a:t>פרופ</a:t>
            </a:r>
            <a:r>
              <a:rPr lang="he-IL" sz="2200" dirty="0">
                <a:solidFill>
                  <a:schemeClr val="bg1"/>
                </a:solidFill>
              </a:rPr>
              <a:t>״ </a:t>
            </a:r>
            <a:r>
              <a:rPr lang="he-IL" sz="2200" dirty="0" err="1">
                <a:solidFill>
                  <a:schemeClr val="bg1"/>
                </a:solidFill>
              </a:rPr>
              <a:t>אלסנר</a:t>
            </a:r>
            <a:r>
              <a:rPr lang="he-IL" sz="2200" dirty="0">
                <a:solidFill>
                  <a:schemeClr val="bg1"/>
                </a:solidFill>
              </a:rPr>
              <a:t> – סגן מנהל מחלקת נשים ויולדות: אילו היה מדובר במצג רגליים, היולדת הייתה אמורה לעבור ניתוח קיסרי</a:t>
            </a:r>
          </a:p>
          <a:p>
            <a:pPr marL="0" indent="0" algn="r" rtl="1">
              <a:buNone/>
            </a:pPr>
            <a:endParaRPr lang="en-US" sz="2200" dirty="0">
              <a:solidFill>
                <a:schemeClr val="bg1"/>
              </a:solidFill>
            </a:endParaRPr>
          </a:p>
        </p:txBody>
      </p:sp>
    </p:spTree>
    <p:extLst>
      <p:ext uri="{BB962C8B-B14F-4D97-AF65-F5344CB8AC3E}">
        <p14:creationId xmlns:p14="http://schemas.microsoft.com/office/powerpoint/2010/main" val="4126020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875520" y="-1280160"/>
            <a:ext cx="3291840" cy="3017520"/>
          </a:xfrm>
          <a:prstGeom prst="ellipse">
            <a:avLst/>
          </a:prstGeom>
          <a:solidFill>
            <a:srgbClr val="B5654A">
              <a:alpha val="10000"/>
            </a:srgbClr>
          </a:solidFill>
          <a:ln/>
        </p:spPr>
      </p:sp>
      <p:sp>
        <p:nvSpPr>
          <p:cNvPr id="3" name="Text 1"/>
          <p:cNvSpPr txBox="1"/>
          <p:nvPr/>
        </p:nvSpPr>
        <p:spPr>
          <a:xfrm>
            <a:off x="640080" y="457200"/>
            <a:ext cx="10908792" cy="822960"/>
          </a:xfrm>
          <a:prstGeom prst="rect">
            <a:avLst/>
          </a:prstGeom>
          <a:noFill/>
          <a:ln/>
        </p:spPr>
        <p:txBody>
          <a:bodyPr wrap="square" rtlCol="0" anchor="ctr"/>
          <a:lstStyle/>
          <a:p>
            <a:pPr marL="0" indent="0" algn="r" rtl="1">
              <a:buNone/>
            </a:pPr>
            <a:r>
              <a:rPr lang="en-US" sz="2600" b="1" dirty="0" err="1">
                <a:solidFill>
                  <a:srgbClr val="16302E"/>
                </a:solidFill>
                <a:latin typeface="Arial" pitchFamily="34" charset="0"/>
                <a:ea typeface="Arial" pitchFamily="34" charset="-122"/>
                <a:cs typeface="Arial" pitchFamily="34" charset="-120"/>
              </a:rPr>
              <a:t>מוסד</a:t>
            </a:r>
            <a:r>
              <a:rPr lang="en-US" sz="2600" b="1" dirty="0">
                <a:solidFill>
                  <a:srgbClr val="16302E"/>
                </a:solidFill>
                <a:latin typeface="Arial" pitchFamily="34" charset="0"/>
                <a:ea typeface="Arial" pitchFamily="34" charset="-122"/>
                <a:cs typeface="Arial" pitchFamily="34" charset="-120"/>
              </a:rPr>
              <a:t> </a:t>
            </a:r>
            <a:r>
              <a:rPr lang="en-US" sz="2600" b="1" dirty="0" err="1" smtClean="0">
                <a:solidFill>
                  <a:srgbClr val="16302E"/>
                </a:solidFill>
                <a:latin typeface="Arial" pitchFamily="34" charset="0"/>
                <a:ea typeface="Arial" pitchFamily="34" charset="-122"/>
                <a:cs typeface="Arial" pitchFamily="34" charset="-120"/>
              </a:rPr>
              <a:t>לא</a:t>
            </a:r>
            <a:r>
              <a:rPr lang="en-US" sz="2600" b="1" dirty="0" smtClean="0">
                <a:solidFill>
                  <a:srgbClr val="16302E"/>
                </a:solidFill>
                <a:latin typeface="Arial" pitchFamily="34" charset="0"/>
                <a:ea typeface="Arial" pitchFamily="34" charset="-122"/>
                <a:cs typeface="Arial" pitchFamily="34" charset="-120"/>
              </a:rPr>
              <a:t> </a:t>
            </a:r>
            <a:r>
              <a:rPr lang="en-US" sz="2600" b="1" dirty="0">
                <a:solidFill>
                  <a:srgbClr val="16302E"/>
                </a:solidFill>
                <a:latin typeface="Arial" pitchFamily="34" charset="0"/>
                <a:ea typeface="Arial" pitchFamily="34" charset="-122"/>
                <a:cs typeface="Arial" pitchFamily="34" charset="-120"/>
              </a:rPr>
              <a:t>יכול להתנער מהסטנדרט שהוא עצמו קבע</a:t>
            </a:r>
            <a:endParaRPr lang="en-US" sz="2600" dirty="0"/>
          </a:p>
        </p:txBody>
      </p:sp>
      <p:sp>
        <p:nvSpPr>
          <p:cNvPr id="4" name="Text 2"/>
          <p:cNvSpPr txBox="1"/>
          <p:nvPr/>
        </p:nvSpPr>
        <p:spPr>
          <a:xfrm>
            <a:off x="640080" y="1188720"/>
            <a:ext cx="10908792" cy="457200"/>
          </a:xfrm>
          <a:prstGeom prst="rect">
            <a:avLst/>
          </a:prstGeom>
          <a:noFill/>
          <a:ln/>
        </p:spPr>
        <p:txBody>
          <a:bodyPr wrap="square" rtlCol="0" anchor="ctr"/>
          <a:lstStyle/>
          <a:p>
            <a:pPr marL="0" indent="0" algn="r" rtl="1">
              <a:buNone/>
            </a:pPr>
            <a:r>
              <a:rPr lang="en-US" sz="1500" dirty="0">
                <a:solidFill>
                  <a:srgbClr val="B5654A"/>
                </a:solidFill>
                <a:latin typeface="Arial" pitchFamily="34" charset="0"/>
                <a:ea typeface="Arial" pitchFamily="34" charset="-122"/>
                <a:cs typeface="Arial" pitchFamily="34" charset="-120"/>
              </a:rPr>
              <a:t>בית המשפט העליון הפך את קביעת המחוזי</a:t>
            </a:r>
            <a:endParaRPr lang="en-US" sz="1500" dirty="0"/>
          </a:p>
        </p:txBody>
      </p:sp>
      <p:sp>
        <p:nvSpPr>
          <p:cNvPr id="5" name="Shape 3"/>
          <p:cNvSpPr/>
          <p:nvPr/>
        </p:nvSpPr>
        <p:spPr>
          <a:xfrm>
            <a:off x="6291072" y="1874520"/>
            <a:ext cx="5257800" cy="2331720"/>
          </a:xfrm>
          <a:prstGeom prst="roundRect">
            <a:avLst>
              <a:gd name="adj" fmla="val 3922"/>
            </a:avLst>
          </a:prstGeom>
          <a:solidFill>
            <a:srgbClr val="F7F5F0"/>
          </a:solidFill>
          <a:ln w="12700">
            <a:solidFill>
              <a:srgbClr val="DDD6C8"/>
            </a:solidFill>
            <a:prstDash val="solid"/>
          </a:ln>
        </p:spPr>
      </p:sp>
      <p:sp>
        <p:nvSpPr>
          <p:cNvPr id="6" name="Text 4"/>
          <p:cNvSpPr txBox="1"/>
          <p:nvPr/>
        </p:nvSpPr>
        <p:spPr>
          <a:xfrm>
            <a:off x="6565392" y="2103120"/>
            <a:ext cx="4709160" cy="411480"/>
          </a:xfrm>
          <a:prstGeom prst="rect">
            <a:avLst/>
          </a:prstGeom>
          <a:noFill/>
          <a:ln/>
        </p:spPr>
        <p:txBody>
          <a:bodyPr wrap="square" rtlCol="0" anchor="ctr"/>
          <a:lstStyle/>
          <a:p>
            <a:pPr marL="0" indent="0" algn="r" rtl="1">
              <a:buNone/>
            </a:pPr>
            <a:r>
              <a:rPr lang="en-US" sz="1500" b="1" dirty="0">
                <a:solidFill>
                  <a:srgbClr val="16302E"/>
                </a:solidFill>
                <a:latin typeface="Arial" pitchFamily="34" charset="0"/>
                <a:ea typeface="Arial" pitchFamily="34" charset="-122"/>
                <a:cs typeface="Arial" pitchFamily="34" charset="-120"/>
              </a:rPr>
              <a:t>בית המשפט </a:t>
            </a:r>
            <a:r>
              <a:rPr lang="en-US" sz="1500" b="1" dirty="0" err="1">
                <a:solidFill>
                  <a:srgbClr val="16302E"/>
                </a:solidFill>
                <a:latin typeface="Arial" pitchFamily="34" charset="0"/>
                <a:ea typeface="Arial" pitchFamily="34" charset="-122"/>
                <a:cs typeface="Arial" pitchFamily="34" charset="-120"/>
              </a:rPr>
              <a:t>המחוזי</a:t>
            </a:r>
            <a:r>
              <a:rPr lang="en-US" sz="1500" b="1" dirty="0">
                <a:solidFill>
                  <a:srgbClr val="16302E"/>
                </a:solidFill>
                <a:latin typeface="Arial" pitchFamily="34" charset="0"/>
                <a:ea typeface="Arial" pitchFamily="34" charset="-122"/>
                <a:cs typeface="Arial" pitchFamily="34" charset="-120"/>
              </a:rPr>
              <a:t> </a:t>
            </a:r>
            <a:r>
              <a:rPr lang="en-US" sz="1500" b="1" dirty="0" err="1" smtClean="0">
                <a:solidFill>
                  <a:srgbClr val="16302E"/>
                </a:solidFill>
                <a:latin typeface="Arial" pitchFamily="34" charset="0"/>
                <a:ea typeface="Arial" pitchFamily="34" charset="-122"/>
                <a:cs typeface="Arial" pitchFamily="34" charset="-120"/>
              </a:rPr>
              <a:t>דחה</a:t>
            </a:r>
            <a:r>
              <a:rPr lang="en-US" sz="1500" b="1" dirty="0" smtClean="0">
                <a:solidFill>
                  <a:srgbClr val="16302E"/>
                </a:solidFill>
                <a:latin typeface="Arial" pitchFamily="34" charset="0"/>
                <a:ea typeface="Arial" pitchFamily="34" charset="-122"/>
                <a:cs typeface="Arial" pitchFamily="34" charset="-120"/>
              </a:rPr>
              <a:t> </a:t>
            </a:r>
            <a:r>
              <a:rPr lang="en-US" sz="1500" b="1" dirty="0">
                <a:solidFill>
                  <a:srgbClr val="16302E"/>
                </a:solidFill>
                <a:latin typeface="Arial" pitchFamily="34" charset="0"/>
                <a:ea typeface="Arial" pitchFamily="34" charset="-122"/>
                <a:cs typeface="Arial" pitchFamily="34" charset="-120"/>
              </a:rPr>
              <a:t>את התביעה</a:t>
            </a:r>
            <a:endParaRPr lang="en-US" sz="1500" dirty="0"/>
          </a:p>
        </p:txBody>
      </p:sp>
      <p:sp>
        <p:nvSpPr>
          <p:cNvPr id="7" name="Text 5"/>
          <p:cNvSpPr txBox="1"/>
          <p:nvPr/>
        </p:nvSpPr>
        <p:spPr>
          <a:xfrm>
            <a:off x="6565392" y="2606040"/>
            <a:ext cx="4709160" cy="1463040"/>
          </a:xfrm>
          <a:prstGeom prst="rect">
            <a:avLst/>
          </a:prstGeom>
          <a:noFill/>
          <a:ln/>
        </p:spPr>
        <p:txBody>
          <a:bodyPr wrap="square" rtlCol="0" anchor="t"/>
          <a:lstStyle/>
          <a:p>
            <a:pPr marL="0" indent="0" algn="r" rtl="1">
              <a:buNone/>
            </a:pPr>
            <a:r>
              <a:rPr lang="en-US" sz="1300" dirty="0">
                <a:solidFill>
                  <a:srgbClr val="16302E"/>
                </a:solidFill>
                <a:latin typeface="Arial" pitchFamily="34" charset="0"/>
                <a:ea typeface="Arial" pitchFamily="34" charset="-122"/>
                <a:cs typeface="Arial" pitchFamily="34" charset="-120"/>
              </a:rPr>
              <a:t>בחן את התנהלות שיבא לפי הסטנדרט הרפואי הכללי שהיה </a:t>
            </a:r>
            <a:r>
              <a:rPr lang="en-US" sz="1300" dirty="0" err="1">
                <a:solidFill>
                  <a:srgbClr val="16302E"/>
                </a:solidFill>
                <a:latin typeface="Arial" pitchFamily="34" charset="0"/>
                <a:ea typeface="Arial" pitchFamily="34" charset="-122"/>
                <a:cs typeface="Arial" pitchFamily="34" charset="-120"/>
              </a:rPr>
              <a:t>מקובל</a:t>
            </a:r>
            <a:r>
              <a:rPr lang="en-US" sz="1300" dirty="0">
                <a:solidFill>
                  <a:srgbClr val="16302E"/>
                </a:solidFill>
                <a:latin typeface="Arial" pitchFamily="34" charset="0"/>
                <a:ea typeface="Arial" pitchFamily="34" charset="-122"/>
                <a:cs typeface="Arial" pitchFamily="34" charset="-120"/>
              </a:rPr>
              <a:t> </a:t>
            </a:r>
            <a:r>
              <a:rPr lang="en-US" sz="1300" dirty="0" smtClean="0">
                <a:solidFill>
                  <a:srgbClr val="16302E"/>
                </a:solidFill>
                <a:latin typeface="Arial" pitchFamily="34" charset="0"/>
                <a:ea typeface="Arial" pitchFamily="34" charset="-122"/>
                <a:cs typeface="Arial" pitchFamily="34" charset="-120"/>
              </a:rPr>
              <a:t> </a:t>
            </a:r>
            <a:r>
              <a:rPr lang="en-US" sz="1300" dirty="0">
                <a:solidFill>
                  <a:srgbClr val="16302E"/>
                </a:solidFill>
                <a:latin typeface="Arial" pitchFamily="34" charset="0"/>
                <a:ea typeface="Arial" pitchFamily="34" charset="-122"/>
                <a:cs typeface="Arial" pitchFamily="34" charset="-120"/>
              </a:rPr>
              <a:t>ולפיו לא כל מצג עכוז מחייב ניתוח קיסרי</a:t>
            </a:r>
            <a:endParaRPr lang="en-US" sz="1300" dirty="0"/>
          </a:p>
        </p:txBody>
      </p:sp>
      <p:sp>
        <p:nvSpPr>
          <p:cNvPr id="8" name="Shape 6"/>
          <p:cNvSpPr/>
          <p:nvPr/>
        </p:nvSpPr>
        <p:spPr>
          <a:xfrm>
            <a:off x="640080" y="1874520"/>
            <a:ext cx="5257800" cy="2331720"/>
          </a:xfrm>
          <a:prstGeom prst="roundRect">
            <a:avLst>
              <a:gd name="adj" fmla="val 3922"/>
            </a:avLst>
          </a:prstGeom>
          <a:solidFill>
            <a:srgbClr val="244A47"/>
          </a:solidFill>
          <a:ln/>
        </p:spPr>
      </p:sp>
      <p:sp>
        <p:nvSpPr>
          <p:cNvPr id="9" name="Text 7"/>
          <p:cNvSpPr txBox="1"/>
          <p:nvPr/>
        </p:nvSpPr>
        <p:spPr>
          <a:xfrm>
            <a:off x="914400" y="2103120"/>
            <a:ext cx="4709160" cy="411480"/>
          </a:xfrm>
          <a:prstGeom prst="rect">
            <a:avLst/>
          </a:prstGeom>
          <a:noFill/>
          <a:ln/>
        </p:spPr>
        <p:txBody>
          <a:bodyPr wrap="square" rtlCol="0" anchor="ctr"/>
          <a:lstStyle/>
          <a:p>
            <a:pPr marL="0" indent="0" algn="r" rtl="1">
              <a:buNone/>
            </a:pPr>
            <a:r>
              <a:rPr lang="en-US" sz="1500" b="1" dirty="0">
                <a:solidFill>
                  <a:srgbClr val="FFFFFF"/>
                </a:solidFill>
                <a:latin typeface="Arial" pitchFamily="34" charset="0"/>
                <a:ea typeface="Arial" pitchFamily="34" charset="-122"/>
                <a:cs typeface="Arial" pitchFamily="34" charset="-120"/>
              </a:rPr>
              <a:t>בית המשפט </a:t>
            </a:r>
            <a:r>
              <a:rPr lang="en-US" sz="1500" b="1" dirty="0" err="1">
                <a:solidFill>
                  <a:srgbClr val="FFFFFF"/>
                </a:solidFill>
                <a:latin typeface="Arial" pitchFamily="34" charset="0"/>
                <a:ea typeface="Arial" pitchFamily="34" charset="-122"/>
                <a:cs typeface="Arial" pitchFamily="34" charset="-120"/>
              </a:rPr>
              <a:t>העליון</a:t>
            </a:r>
            <a:r>
              <a:rPr lang="en-US" sz="1500" b="1" dirty="0">
                <a:solidFill>
                  <a:srgbClr val="FFFFFF"/>
                </a:solidFill>
                <a:latin typeface="Arial" pitchFamily="34" charset="0"/>
                <a:ea typeface="Arial" pitchFamily="34" charset="-122"/>
                <a:cs typeface="Arial" pitchFamily="34" charset="-120"/>
              </a:rPr>
              <a:t> </a:t>
            </a:r>
            <a:r>
              <a:rPr lang="en-US" sz="1500" b="1" dirty="0" err="1" smtClean="0">
                <a:solidFill>
                  <a:srgbClr val="FFFFFF"/>
                </a:solidFill>
                <a:latin typeface="Arial" pitchFamily="34" charset="0"/>
                <a:ea typeface="Arial" pitchFamily="34" charset="-122"/>
                <a:cs typeface="Arial" pitchFamily="34" charset="-120"/>
              </a:rPr>
              <a:t>קיבל</a:t>
            </a:r>
            <a:r>
              <a:rPr lang="en-US" sz="1500" b="1" dirty="0" smtClean="0">
                <a:solidFill>
                  <a:srgbClr val="FFFFFF"/>
                </a:solidFill>
                <a:latin typeface="Arial" pitchFamily="34" charset="0"/>
                <a:ea typeface="Arial" pitchFamily="34" charset="-122"/>
                <a:cs typeface="Arial" pitchFamily="34" charset="-120"/>
              </a:rPr>
              <a:t> </a:t>
            </a:r>
            <a:r>
              <a:rPr lang="en-US" sz="1500" b="1" dirty="0">
                <a:solidFill>
                  <a:srgbClr val="FFFFFF"/>
                </a:solidFill>
                <a:latin typeface="Arial" pitchFamily="34" charset="0"/>
                <a:ea typeface="Arial" pitchFamily="34" charset="-122"/>
                <a:cs typeface="Arial" pitchFamily="34" charset="-120"/>
              </a:rPr>
              <a:t>את הערעור</a:t>
            </a:r>
            <a:endParaRPr lang="en-US" sz="1500" dirty="0"/>
          </a:p>
        </p:txBody>
      </p:sp>
      <p:sp>
        <p:nvSpPr>
          <p:cNvPr id="10" name="Text 8"/>
          <p:cNvSpPr txBox="1"/>
          <p:nvPr/>
        </p:nvSpPr>
        <p:spPr>
          <a:xfrm>
            <a:off x="914400" y="2606040"/>
            <a:ext cx="4709160" cy="1463040"/>
          </a:xfrm>
          <a:prstGeom prst="rect">
            <a:avLst/>
          </a:prstGeom>
          <a:noFill/>
          <a:ln/>
        </p:spPr>
        <p:txBody>
          <a:bodyPr wrap="square" rtlCol="0" anchor="t"/>
          <a:lstStyle/>
          <a:p>
            <a:pPr marL="0" indent="0" algn="r" rtl="1">
              <a:buNone/>
            </a:pPr>
            <a:r>
              <a:rPr lang="en-US" sz="1300" dirty="0">
                <a:solidFill>
                  <a:srgbClr val="FFFFFF"/>
                </a:solidFill>
                <a:latin typeface="Arial" pitchFamily="34" charset="0"/>
                <a:ea typeface="Arial" pitchFamily="34" charset="-122"/>
                <a:cs typeface="Arial" pitchFamily="34" charset="-120"/>
              </a:rPr>
              <a:t>משאימץ שיבא לעצמו סטנדרט </a:t>
            </a:r>
            <a:r>
              <a:rPr lang="en-US" sz="1300" dirty="0" err="1">
                <a:solidFill>
                  <a:srgbClr val="FFFFFF"/>
                </a:solidFill>
                <a:latin typeface="Arial" pitchFamily="34" charset="0"/>
                <a:ea typeface="Arial" pitchFamily="34" charset="-122"/>
                <a:cs typeface="Arial" pitchFamily="34" charset="-120"/>
              </a:rPr>
              <a:t>מחמיר</a:t>
            </a:r>
            <a:r>
              <a:rPr lang="en-US" sz="1300" dirty="0">
                <a:solidFill>
                  <a:srgbClr val="FFFFFF"/>
                </a:solidFill>
                <a:latin typeface="Arial" pitchFamily="34" charset="0"/>
                <a:ea typeface="Arial" pitchFamily="34" charset="-122"/>
                <a:cs typeface="Arial" pitchFamily="34" charset="-120"/>
              </a:rPr>
              <a:t> </a:t>
            </a:r>
            <a:r>
              <a:rPr lang="en-US" sz="1300" dirty="0" err="1" smtClean="0">
                <a:solidFill>
                  <a:srgbClr val="FFFFFF"/>
                </a:solidFill>
                <a:latin typeface="Arial" pitchFamily="34" charset="0"/>
                <a:ea typeface="Arial" pitchFamily="34" charset="-122"/>
                <a:cs typeface="Arial" pitchFamily="34" charset="-120"/>
              </a:rPr>
              <a:t>יותר</a:t>
            </a:r>
            <a:r>
              <a:rPr lang="he-IL" sz="1300" dirty="0" smtClean="0">
                <a:solidFill>
                  <a:srgbClr val="FFFFFF"/>
                </a:solidFill>
                <a:latin typeface="Arial" pitchFamily="34" charset="0"/>
                <a:ea typeface="Arial" pitchFamily="34" charset="-122"/>
                <a:cs typeface="Arial" pitchFamily="34" charset="-120"/>
              </a:rPr>
              <a:t> </a:t>
            </a:r>
            <a:r>
              <a:rPr lang="en-US" sz="1300" dirty="0" err="1" smtClean="0">
                <a:solidFill>
                  <a:srgbClr val="FFFFFF"/>
                </a:solidFill>
                <a:latin typeface="Arial" pitchFamily="34" charset="0"/>
                <a:ea typeface="Arial" pitchFamily="34" charset="-122"/>
                <a:cs typeface="Arial" pitchFamily="34" charset="-120"/>
              </a:rPr>
              <a:t>הוא</a:t>
            </a:r>
            <a:r>
              <a:rPr lang="en-US" sz="1300" dirty="0" smtClean="0">
                <a:solidFill>
                  <a:srgbClr val="FFFFFF"/>
                </a:solidFill>
                <a:latin typeface="Arial" pitchFamily="34" charset="0"/>
                <a:ea typeface="Arial" pitchFamily="34" charset="-122"/>
                <a:cs typeface="Arial" pitchFamily="34" charset="-120"/>
              </a:rPr>
              <a:t> </a:t>
            </a:r>
            <a:r>
              <a:rPr lang="en-US" sz="1300" dirty="0">
                <a:solidFill>
                  <a:srgbClr val="FFFFFF"/>
                </a:solidFill>
                <a:latin typeface="Arial" pitchFamily="34" charset="0"/>
                <a:ea typeface="Arial" pitchFamily="34" charset="-122"/>
                <a:cs typeface="Arial" pitchFamily="34" charset="-120"/>
              </a:rPr>
              <a:t>חייב לפעול </a:t>
            </a:r>
            <a:r>
              <a:rPr lang="en-US" sz="1300" dirty="0" err="1">
                <a:solidFill>
                  <a:srgbClr val="FFFFFF"/>
                </a:solidFill>
                <a:latin typeface="Arial" pitchFamily="34" charset="0"/>
                <a:ea typeface="Arial" pitchFamily="34" charset="-122"/>
                <a:cs typeface="Arial" pitchFamily="34" charset="-120"/>
              </a:rPr>
              <a:t>לפיו</a:t>
            </a:r>
            <a:r>
              <a:rPr lang="en-US" sz="1300" dirty="0">
                <a:solidFill>
                  <a:srgbClr val="FFFFFF"/>
                </a:solidFill>
                <a:latin typeface="Arial" pitchFamily="34" charset="0"/>
                <a:ea typeface="Arial" pitchFamily="34" charset="-122"/>
                <a:cs typeface="Arial" pitchFamily="34" charset="-120"/>
              </a:rPr>
              <a:t> </a:t>
            </a:r>
            <a:r>
              <a:rPr lang="en-US" sz="1300" dirty="0" err="1" smtClean="0">
                <a:solidFill>
                  <a:srgbClr val="FFFFFF"/>
                </a:solidFill>
                <a:latin typeface="Arial" pitchFamily="34" charset="0"/>
                <a:ea typeface="Arial" pitchFamily="34" charset="-122"/>
                <a:cs typeface="Arial" pitchFamily="34" charset="-120"/>
              </a:rPr>
              <a:t>או</a:t>
            </a:r>
            <a:r>
              <a:rPr lang="en-US" sz="1300" dirty="0" smtClean="0">
                <a:solidFill>
                  <a:srgbClr val="FFFFFF"/>
                </a:solidFill>
                <a:latin typeface="Arial" pitchFamily="34" charset="0"/>
                <a:ea typeface="Arial" pitchFamily="34" charset="-122"/>
                <a:cs typeface="Arial" pitchFamily="34" charset="-120"/>
              </a:rPr>
              <a:t> </a:t>
            </a:r>
            <a:r>
              <a:rPr lang="en-US" sz="1300" dirty="0">
                <a:solidFill>
                  <a:srgbClr val="FFFFFF"/>
                </a:solidFill>
                <a:latin typeface="Arial" pitchFamily="34" charset="0"/>
                <a:ea typeface="Arial" pitchFamily="34" charset="-122"/>
                <a:cs typeface="Arial" pitchFamily="34" charset="-120"/>
              </a:rPr>
              <a:t>לספק הסבר רפואי ענייני לסטייה ממנו</a:t>
            </a:r>
            <a:endParaRPr lang="en-US" sz="1300" dirty="0"/>
          </a:p>
        </p:txBody>
      </p:sp>
      <p:sp>
        <p:nvSpPr>
          <p:cNvPr id="11" name="Shape 9"/>
          <p:cNvSpPr/>
          <p:nvPr/>
        </p:nvSpPr>
        <p:spPr>
          <a:xfrm>
            <a:off x="640080" y="4434840"/>
            <a:ext cx="10908792" cy="960120"/>
          </a:xfrm>
          <a:prstGeom prst="roundRect">
            <a:avLst>
              <a:gd name="adj" fmla="val 9524"/>
            </a:avLst>
          </a:prstGeom>
          <a:solidFill>
            <a:srgbClr val="D7A928">
              <a:alpha val="18000"/>
            </a:srgbClr>
          </a:solidFill>
          <a:ln/>
        </p:spPr>
      </p:sp>
      <p:sp>
        <p:nvSpPr>
          <p:cNvPr id="12" name="Text 10"/>
          <p:cNvSpPr txBox="1"/>
          <p:nvPr/>
        </p:nvSpPr>
        <p:spPr>
          <a:xfrm>
            <a:off x="914400" y="4572000"/>
            <a:ext cx="10360152" cy="731520"/>
          </a:xfrm>
          <a:prstGeom prst="rect">
            <a:avLst/>
          </a:prstGeom>
          <a:noFill/>
          <a:ln/>
        </p:spPr>
        <p:txBody>
          <a:bodyPr wrap="square" rtlCol="0" anchor="ctr"/>
          <a:lstStyle/>
          <a:p>
            <a:pPr algn="r" rtl="1"/>
            <a:r>
              <a:rPr lang="he-IL" sz="1350" dirty="0">
                <a:solidFill>
                  <a:srgbClr val="16302E"/>
                </a:solidFill>
                <a:latin typeface="Arial" pitchFamily="34" charset="0"/>
                <a:ea typeface="Arial" pitchFamily="34" charset="-122"/>
                <a:cs typeface="Arial" pitchFamily="34" charset="-120"/>
              </a:rPr>
              <a:t>נזק ראייתי: והיעדר צילום הבטן, היעדר תיעוד סוג המצג ואי-העדת הצוות הובילו את בית המשפט להניח לטובת התובע כי היה במצג עכוז-רגליים</a:t>
            </a:r>
          </a:p>
        </p:txBody>
      </p:sp>
      <p:sp>
        <p:nvSpPr>
          <p:cNvPr id="13" name="Shape 11"/>
          <p:cNvSpPr/>
          <p:nvPr/>
        </p:nvSpPr>
        <p:spPr>
          <a:xfrm>
            <a:off x="640080" y="5623560"/>
            <a:ext cx="502920" cy="502920"/>
          </a:xfrm>
          <a:prstGeom prst="ellipse">
            <a:avLst/>
          </a:prstGeom>
          <a:solidFill>
            <a:srgbClr val="B5654A"/>
          </a:solidFill>
          <a:ln/>
        </p:spPr>
      </p:sp>
      <p:sp>
        <p:nvSpPr>
          <p:cNvPr id="14" name="Text 12"/>
          <p:cNvSpPr txBox="1"/>
          <p:nvPr/>
        </p:nvSpPr>
        <p:spPr>
          <a:xfrm>
            <a:off x="1325880" y="5577840"/>
            <a:ext cx="10222992" cy="640080"/>
          </a:xfrm>
          <a:prstGeom prst="rect">
            <a:avLst/>
          </a:prstGeom>
          <a:noFill/>
          <a:ln/>
        </p:spPr>
        <p:txBody>
          <a:bodyPr wrap="square" rtlCol="0" anchor="ctr"/>
          <a:lstStyle/>
          <a:p>
            <a:pPr marL="0" indent="0" algn="r" rtl="1">
              <a:buNone/>
            </a:pPr>
            <a:endParaRPr lang="en-US" sz="1400" dirty="0"/>
          </a:p>
        </p:txBody>
      </p:sp>
    </p:spTree>
    <p:extLst>
      <p:ext uri="{BB962C8B-B14F-4D97-AF65-F5344CB8AC3E}">
        <p14:creationId xmlns:p14="http://schemas.microsoft.com/office/powerpoint/2010/main" val="42407351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05840" y="-1097280"/>
            <a:ext cx="3108960" cy="2743200"/>
          </a:xfrm>
          <a:prstGeom prst="ellipse">
            <a:avLst/>
          </a:prstGeom>
          <a:solidFill>
            <a:srgbClr val="244A47">
              <a:alpha val="8000"/>
            </a:srgbClr>
          </a:solidFill>
          <a:ln/>
        </p:spPr>
      </p:sp>
      <p:sp>
        <p:nvSpPr>
          <p:cNvPr id="3" name="Shape 1"/>
          <p:cNvSpPr/>
          <p:nvPr/>
        </p:nvSpPr>
        <p:spPr>
          <a:xfrm>
            <a:off x="9692640" y="5120640"/>
            <a:ext cx="3291840" cy="2926080"/>
          </a:xfrm>
          <a:prstGeom prst="ellipse">
            <a:avLst/>
          </a:prstGeom>
          <a:solidFill>
            <a:srgbClr val="D7A928">
              <a:alpha val="10000"/>
            </a:srgbClr>
          </a:solidFill>
          <a:ln/>
        </p:spPr>
      </p:sp>
      <p:sp>
        <p:nvSpPr>
          <p:cNvPr id="4" name="Text 2"/>
          <p:cNvSpPr txBox="1"/>
          <p:nvPr/>
        </p:nvSpPr>
        <p:spPr>
          <a:xfrm>
            <a:off x="640080" y="502920"/>
            <a:ext cx="10908792" cy="365760"/>
          </a:xfrm>
          <a:prstGeom prst="rect">
            <a:avLst/>
          </a:prstGeom>
          <a:noFill/>
          <a:ln/>
        </p:spPr>
        <p:txBody>
          <a:bodyPr wrap="square" rtlCol="0" anchor="ctr"/>
          <a:lstStyle/>
          <a:p>
            <a:pPr marL="0" indent="0" algn="r" rtl="1">
              <a:buNone/>
            </a:pPr>
            <a:r>
              <a:rPr lang="en-US" sz="1400" b="1" kern="0" spc="100" dirty="0">
                <a:solidFill>
                  <a:srgbClr val="B5654A"/>
                </a:solidFill>
                <a:latin typeface="Arial" pitchFamily="34" charset="0"/>
                <a:ea typeface="Arial" pitchFamily="34" charset="-122"/>
                <a:cs typeface="Arial" pitchFamily="34" charset="-120"/>
              </a:rPr>
              <a:t>כשקשה להשיג חוות דעת מומחה — עומק המקרה</a:t>
            </a:r>
            <a:endParaRPr lang="en-US" sz="1400" dirty="0"/>
          </a:p>
        </p:txBody>
      </p:sp>
      <p:sp>
        <p:nvSpPr>
          <p:cNvPr id="5" name="Text 3"/>
          <p:cNvSpPr txBox="1"/>
          <p:nvPr/>
        </p:nvSpPr>
        <p:spPr>
          <a:xfrm>
            <a:off x="640080" y="914400"/>
            <a:ext cx="10908792" cy="822960"/>
          </a:xfrm>
          <a:prstGeom prst="rect">
            <a:avLst/>
          </a:prstGeom>
          <a:noFill/>
          <a:ln/>
        </p:spPr>
        <p:txBody>
          <a:bodyPr wrap="square" rtlCol="0" anchor="ctr"/>
          <a:lstStyle/>
          <a:p>
            <a:pPr algn="r" rtl="1"/>
            <a:r>
              <a:rPr lang="he-IL" sz="2600" b="1" dirty="0">
                <a:solidFill>
                  <a:srgbClr val="16302E"/>
                </a:solidFill>
                <a:latin typeface="Arial" pitchFamily="34" charset="0"/>
                <a:ea typeface="Arial" pitchFamily="34" charset="-122"/>
                <a:cs typeface="Arial" pitchFamily="34" charset="-120"/>
              </a:rPr>
              <a:t>ע״א 6936/09 יוחאי </a:t>
            </a:r>
            <a:r>
              <a:rPr lang="he-IL" sz="2600" b="1" dirty="0">
                <a:solidFill>
                  <a:srgbClr val="16302E"/>
                </a:solidFill>
                <a:latin typeface="Arial" pitchFamily="34" charset="0"/>
                <a:ea typeface="Arial" pitchFamily="34" charset="-122"/>
                <a:cs typeface="Arial" pitchFamily="34" charset="-120"/>
              </a:rPr>
              <a:t>נגד </a:t>
            </a:r>
            <a:r>
              <a:rPr lang="he-IL" sz="2600" b="1" dirty="0">
                <a:solidFill>
                  <a:srgbClr val="16302E"/>
                </a:solidFill>
                <a:latin typeface="Arial" pitchFamily="34" charset="0"/>
                <a:ea typeface="Arial" pitchFamily="34" charset="-122"/>
                <a:cs typeface="Arial" pitchFamily="34" charset="-120"/>
              </a:rPr>
              <a:t>כללית שירותי </a:t>
            </a:r>
            <a:r>
              <a:rPr lang="he-IL" sz="2600" b="1" dirty="0">
                <a:solidFill>
                  <a:srgbClr val="16302E"/>
                </a:solidFill>
                <a:latin typeface="Arial" pitchFamily="34" charset="0"/>
                <a:ea typeface="Arial" pitchFamily="34" charset="-122"/>
                <a:cs typeface="Arial" pitchFamily="34" charset="-120"/>
              </a:rPr>
              <a:t>בריאות</a:t>
            </a:r>
            <a:endParaRPr lang="he-IL" sz="2600" b="1" dirty="0">
              <a:solidFill>
                <a:srgbClr val="16302E"/>
              </a:solidFill>
              <a:latin typeface="Arial" pitchFamily="34" charset="0"/>
              <a:ea typeface="Arial" pitchFamily="34" charset="-122"/>
              <a:cs typeface="Arial" pitchFamily="34" charset="-120"/>
            </a:endParaRPr>
          </a:p>
        </p:txBody>
      </p:sp>
      <p:sp>
        <p:nvSpPr>
          <p:cNvPr id="6" name="Text 4"/>
          <p:cNvSpPr txBox="1"/>
          <p:nvPr/>
        </p:nvSpPr>
        <p:spPr>
          <a:xfrm>
            <a:off x="640080" y="1600200"/>
            <a:ext cx="10908792" cy="457200"/>
          </a:xfrm>
          <a:prstGeom prst="rect">
            <a:avLst/>
          </a:prstGeom>
          <a:noFill/>
          <a:ln/>
        </p:spPr>
        <p:txBody>
          <a:bodyPr wrap="square" rtlCol="0" anchor="ctr"/>
          <a:lstStyle/>
          <a:p>
            <a:pPr algn="r" rtl="1"/>
            <a:r>
              <a:rPr lang="he-IL" sz="1700" dirty="0">
                <a:solidFill>
                  <a:srgbClr val="244A47"/>
                </a:solidFill>
                <a:latin typeface="Arial" pitchFamily="34" charset="0"/>
                <a:ea typeface="Arial" pitchFamily="34" charset="-122"/>
                <a:cs typeface="Arial" pitchFamily="34" charset="-120"/>
              </a:rPr>
              <a:t>כשהרשלנות בטיפול נדחית – אך חובת הגילוי נשארת שאלה נפרדת ופתוחה</a:t>
            </a:r>
          </a:p>
        </p:txBody>
      </p:sp>
      <p:sp>
        <p:nvSpPr>
          <p:cNvPr id="7" name="Shape 5"/>
          <p:cNvSpPr/>
          <p:nvPr/>
        </p:nvSpPr>
        <p:spPr>
          <a:xfrm>
            <a:off x="640080" y="2423160"/>
            <a:ext cx="10908792" cy="3794760"/>
          </a:xfrm>
          <a:prstGeom prst="roundRect">
            <a:avLst>
              <a:gd name="adj" fmla="val 2892"/>
            </a:avLst>
          </a:prstGeom>
          <a:solidFill>
            <a:srgbClr val="F7F5F0"/>
          </a:solidFill>
          <a:ln/>
          <a:effectLst>
            <a:outerShdw blurRad="101600" dist="38100" dir="5400000" algn="bl" rotWithShape="0">
              <a:srgbClr val="000000">
                <a:alpha val="12000"/>
              </a:srgbClr>
            </a:outerShdw>
          </a:effectLst>
        </p:spPr>
      </p:sp>
      <p:sp>
        <p:nvSpPr>
          <p:cNvPr id="8" name="Text 6"/>
          <p:cNvSpPr txBox="1"/>
          <p:nvPr/>
        </p:nvSpPr>
        <p:spPr>
          <a:xfrm>
            <a:off x="914400" y="2697480"/>
            <a:ext cx="10360152" cy="411480"/>
          </a:xfrm>
          <a:prstGeom prst="rect">
            <a:avLst/>
          </a:prstGeom>
          <a:noFill/>
          <a:ln/>
        </p:spPr>
        <p:txBody>
          <a:bodyPr wrap="square" rtlCol="0" anchor="ctr"/>
          <a:lstStyle/>
          <a:p>
            <a:pPr marL="0" indent="0" algn="r" rtl="1">
              <a:buNone/>
            </a:pPr>
            <a:r>
              <a:rPr lang="en-US" sz="1800" b="1" dirty="0">
                <a:solidFill>
                  <a:srgbClr val="16302E"/>
                </a:solidFill>
                <a:latin typeface="Arial" pitchFamily="34" charset="0"/>
                <a:ea typeface="Arial" pitchFamily="34" charset="-122"/>
                <a:cs typeface="Arial" pitchFamily="34" charset="-120"/>
              </a:rPr>
              <a:t>עובדות המקרה</a:t>
            </a:r>
            <a:endParaRPr lang="en-US" sz="1800" dirty="0"/>
          </a:p>
        </p:txBody>
      </p:sp>
      <p:sp>
        <p:nvSpPr>
          <p:cNvPr id="9" name="Shape 7"/>
          <p:cNvSpPr/>
          <p:nvPr/>
        </p:nvSpPr>
        <p:spPr>
          <a:xfrm>
            <a:off x="10954512" y="3364992"/>
            <a:ext cx="109728" cy="109728"/>
          </a:xfrm>
          <a:prstGeom prst="ellipse">
            <a:avLst/>
          </a:prstGeom>
          <a:solidFill>
            <a:srgbClr val="B5654A"/>
          </a:solidFill>
          <a:ln/>
        </p:spPr>
      </p:sp>
      <p:sp>
        <p:nvSpPr>
          <p:cNvPr id="10" name="Text 8"/>
          <p:cNvSpPr txBox="1"/>
          <p:nvPr/>
        </p:nvSpPr>
        <p:spPr>
          <a:xfrm>
            <a:off x="914400" y="3291840"/>
            <a:ext cx="9720072" cy="685800"/>
          </a:xfrm>
          <a:prstGeom prst="rect">
            <a:avLst/>
          </a:prstGeom>
          <a:noFill/>
          <a:ln/>
        </p:spPr>
        <p:txBody>
          <a:bodyPr wrap="square" rtlCol="0" anchor="t"/>
          <a:lstStyle/>
          <a:p>
            <a:pPr algn="r" rtl="1"/>
            <a:r>
              <a:rPr lang="he-IL" sz="1350" dirty="0" smtClean="0">
                <a:solidFill>
                  <a:srgbClr val="16302E"/>
                </a:solidFill>
                <a:latin typeface="Arial" pitchFamily="34" charset="0"/>
                <a:ea typeface="Arial" pitchFamily="34" charset="-122"/>
                <a:cs typeface="Arial" pitchFamily="34" charset="-120"/>
              </a:rPr>
              <a:t>1994, לאחר </a:t>
            </a:r>
            <a:r>
              <a:rPr lang="he-IL" sz="1350" dirty="0">
                <a:solidFill>
                  <a:srgbClr val="16302E"/>
                </a:solidFill>
                <a:latin typeface="Arial" pitchFamily="34" charset="0"/>
                <a:ea typeface="Arial" pitchFamily="34" charset="-122"/>
                <a:cs typeface="Arial" pitchFamily="34" charset="-120"/>
              </a:rPr>
              <a:t>ירידת מים מוקדמת בשבוע ה‑30-31 להריון נולד הילד בניתוח קיסרי; לא ניתן לאם טיפול בסטרואידים להבשלת ריאות העובר</a:t>
            </a:r>
          </a:p>
        </p:txBody>
      </p:sp>
      <p:sp>
        <p:nvSpPr>
          <p:cNvPr id="11" name="Shape 9"/>
          <p:cNvSpPr/>
          <p:nvPr/>
        </p:nvSpPr>
        <p:spPr>
          <a:xfrm>
            <a:off x="10954512" y="4123944"/>
            <a:ext cx="109728" cy="109728"/>
          </a:xfrm>
          <a:prstGeom prst="ellipse">
            <a:avLst/>
          </a:prstGeom>
          <a:solidFill>
            <a:srgbClr val="B5654A"/>
          </a:solidFill>
          <a:ln/>
        </p:spPr>
      </p:sp>
      <p:sp>
        <p:nvSpPr>
          <p:cNvPr id="12" name="Text 10"/>
          <p:cNvSpPr txBox="1"/>
          <p:nvPr/>
        </p:nvSpPr>
        <p:spPr>
          <a:xfrm>
            <a:off x="914400" y="4050792"/>
            <a:ext cx="9720072" cy="685800"/>
          </a:xfrm>
          <a:prstGeom prst="rect">
            <a:avLst/>
          </a:prstGeom>
          <a:noFill/>
          <a:ln/>
        </p:spPr>
        <p:txBody>
          <a:bodyPr wrap="square" rtlCol="0" anchor="t"/>
          <a:lstStyle/>
          <a:p>
            <a:pPr algn="r" rtl="1"/>
            <a:r>
              <a:rPr lang="he-IL" sz="1350" dirty="0">
                <a:solidFill>
                  <a:srgbClr val="16302E"/>
                </a:solidFill>
                <a:latin typeface="Arial" pitchFamily="34" charset="0"/>
                <a:ea typeface="Arial" pitchFamily="34" charset="-122"/>
                <a:cs typeface="Arial" pitchFamily="34" charset="-120"/>
              </a:rPr>
              <a:t>הילד לקה במצוקה נשימתית, פיתח פגיעה קשה בחומר הלבן של </a:t>
            </a:r>
            <a:r>
              <a:rPr lang="he-IL" sz="1350" dirty="0" smtClean="0">
                <a:solidFill>
                  <a:srgbClr val="16302E"/>
                </a:solidFill>
                <a:latin typeface="Arial" pitchFamily="34" charset="0"/>
                <a:ea typeface="Arial" pitchFamily="34" charset="-122"/>
                <a:cs typeface="Arial" pitchFamily="34" charset="-120"/>
              </a:rPr>
              <a:t>המוח</a:t>
            </a:r>
            <a:r>
              <a:rPr lang="en-US" sz="1350" dirty="0" smtClean="0">
                <a:solidFill>
                  <a:srgbClr val="16302E"/>
                </a:solidFill>
                <a:latin typeface="Arial" pitchFamily="34" charset="0"/>
                <a:ea typeface="Arial" pitchFamily="34" charset="-122"/>
                <a:cs typeface="Arial" pitchFamily="34" charset="-120"/>
              </a:rPr>
              <a:t>(PVL) </a:t>
            </a:r>
            <a:r>
              <a:rPr lang="he-IL" sz="1350" dirty="0" smtClean="0">
                <a:solidFill>
                  <a:srgbClr val="16302E"/>
                </a:solidFill>
                <a:latin typeface="Arial" pitchFamily="34" charset="0"/>
                <a:ea typeface="Arial" pitchFamily="34" charset="-122"/>
                <a:cs typeface="Arial" pitchFamily="34" charset="-120"/>
              </a:rPr>
              <a:t> ואובחן </a:t>
            </a:r>
            <a:r>
              <a:rPr lang="he-IL" sz="1350" dirty="0">
                <a:solidFill>
                  <a:srgbClr val="16302E"/>
                </a:solidFill>
                <a:latin typeface="Arial" pitchFamily="34" charset="0"/>
                <a:ea typeface="Arial" pitchFamily="34" charset="-122"/>
                <a:cs typeface="Arial" pitchFamily="34" charset="-120"/>
              </a:rPr>
              <a:t>כסובל משיתוק מוחין ונכות של 100%</a:t>
            </a:r>
          </a:p>
        </p:txBody>
      </p:sp>
      <p:sp>
        <p:nvSpPr>
          <p:cNvPr id="13" name="Shape 11"/>
          <p:cNvSpPr/>
          <p:nvPr/>
        </p:nvSpPr>
        <p:spPr>
          <a:xfrm>
            <a:off x="10954512" y="4882896"/>
            <a:ext cx="109728" cy="109728"/>
          </a:xfrm>
          <a:prstGeom prst="ellipse">
            <a:avLst/>
          </a:prstGeom>
          <a:solidFill>
            <a:srgbClr val="B5654A"/>
          </a:solidFill>
          <a:ln/>
        </p:spPr>
      </p:sp>
      <p:sp>
        <p:nvSpPr>
          <p:cNvPr id="14" name="Text 12"/>
          <p:cNvSpPr txBox="1"/>
          <p:nvPr/>
        </p:nvSpPr>
        <p:spPr>
          <a:xfrm>
            <a:off x="914400" y="4809744"/>
            <a:ext cx="9720072" cy="685800"/>
          </a:xfrm>
          <a:prstGeom prst="rect">
            <a:avLst/>
          </a:prstGeom>
          <a:noFill/>
          <a:ln/>
        </p:spPr>
        <p:txBody>
          <a:bodyPr wrap="square" rtlCol="0" anchor="t"/>
          <a:lstStyle/>
          <a:p>
            <a:pPr algn="r" rtl="1"/>
            <a:r>
              <a:rPr lang="he-IL" sz="1350" dirty="0">
                <a:solidFill>
                  <a:srgbClr val="16302E"/>
                </a:solidFill>
                <a:latin typeface="Arial" pitchFamily="34" charset="0"/>
                <a:ea typeface="Arial" pitchFamily="34" charset="-122"/>
                <a:cs typeface="Arial" pitchFamily="34" charset="-120"/>
              </a:rPr>
              <a:t>כחודשיים בלבד לאחר הלידה פרסם ה‑</a:t>
            </a:r>
            <a:r>
              <a:rPr lang="en-US" sz="1350" dirty="0" smtClean="0">
                <a:solidFill>
                  <a:srgbClr val="16302E"/>
                </a:solidFill>
                <a:latin typeface="Arial" pitchFamily="34" charset="0"/>
                <a:ea typeface="Arial" pitchFamily="34" charset="-122"/>
                <a:cs typeface="Arial" pitchFamily="34" charset="-120"/>
              </a:rPr>
              <a:t>NIH </a:t>
            </a:r>
            <a:r>
              <a:rPr lang="he-IL" sz="1350" dirty="0" smtClean="0">
                <a:solidFill>
                  <a:srgbClr val="16302E"/>
                </a:solidFill>
                <a:latin typeface="Arial" pitchFamily="34" charset="0"/>
                <a:ea typeface="Arial" pitchFamily="34" charset="-122"/>
                <a:cs typeface="Arial" pitchFamily="34" charset="-120"/>
              </a:rPr>
              <a:t> הנחיה </a:t>
            </a:r>
            <a:r>
              <a:rPr lang="he-IL" sz="1350" dirty="0">
                <a:solidFill>
                  <a:srgbClr val="16302E"/>
                </a:solidFill>
                <a:latin typeface="Arial" pitchFamily="34" charset="0"/>
                <a:ea typeface="Arial" pitchFamily="34" charset="-122"/>
                <a:cs typeface="Arial" pitchFamily="34" charset="-120"/>
              </a:rPr>
              <a:t>רשמית ראשונה התומכת במתן סטרואידים גם במקרה של ירידת מים; ההנחיה פורסמה בספרות המקצועית רק כשנה וחצי לאחר הלידה</a:t>
            </a:r>
          </a:p>
        </p:txBody>
      </p:sp>
      <p:sp>
        <p:nvSpPr>
          <p:cNvPr id="15" name="Shape 13"/>
          <p:cNvSpPr/>
          <p:nvPr/>
        </p:nvSpPr>
        <p:spPr>
          <a:xfrm>
            <a:off x="10954512" y="5641848"/>
            <a:ext cx="109728" cy="109728"/>
          </a:xfrm>
          <a:prstGeom prst="ellipse">
            <a:avLst/>
          </a:prstGeom>
          <a:solidFill>
            <a:srgbClr val="B5654A"/>
          </a:solidFill>
          <a:ln/>
        </p:spPr>
      </p:sp>
      <p:sp>
        <p:nvSpPr>
          <p:cNvPr id="16" name="Text 14"/>
          <p:cNvSpPr txBox="1"/>
          <p:nvPr/>
        </p:nvSpPr>
        <p:spPr>
          <a:xfrm>
            <a:off x="914400" y="5568696"/>
            <a:ext cx="9720072" cy="685800"/>
          </a:xfrm>
          <a:prstGeom prst="rect">
            <a:avLst/>
          </a:prstGeom>
          <a:noFill/>
          <a:ln/>
        </p:spPr>
        <p:txBody>
          <a:bodyPr wrap="square" rtlCol="0" anchor="t"/>
          <a:lstStyle/>
          <a:p>
            <a:pPr algn="r" rtl="1"/>
            <a:r>
              <a:rPr lang="he-IL" sz="1350" dirty="0"/>
              <a:t>שלושת השופטים דחו את הערעור: אין רשלנות בטיפול עצמו (הפרקטיקה בבית החולים תאמה את הסטנדרט המקובל אז) – אך הם נחלקו בנימוקים לגבי חובת הגילוי</a:t>
            </a:r>
          </a:p>
          <a:p>
            <a:pPr marL="0" indent="0" algn="r" rtl="1">
              <a:buNone/>
            </a:pPr>
            <a:endParaRPr lang="en-US" sz="1350" dirty="0"/>
          </a:p>
        </p:txBody>
      </p:sp>
    </p:spTree>
    <p:extLst>
      <p:ext uri="{BB962C8B-B14F-4D97-AF65-F5344CB8AC3E}">
        <p14:creationId xmlns:p14="http://schemas.microsoft.com/office/powerpoint/2010/main" val="18309422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828800" y="3200400"/>
            <a:ext cx="5486400" cy="5486400"/>
          </a:xfrm>
          <a:prstGeom prst="ellipse">
            <a:avLst/>
          </a:prstGeom>
          <a:solidFill>
            <a:srgbClr val="244A47">
              <a:alpha val="55000"/>
            </a:srgbClr>
          </a:solidFill>
          <a:ln/>
        </p:spPr>
      </p:sp>
      <p:sp>
        <p:nvSpPr>
          <p:cNvPr id="4" name="Text 2"/>
          <p:cNvSpPr txBox="1"/>
          <p:nvPr/>
        </p:nvSpPr>
        <p:spPr>
          <a:xfrm>
            <a:off x="822960" y="960120"/>
            <a:ext cx="10515600" cy="822960"/>
          </a:xfrm>
          <a:prstGeom prst="rect">
            <a:avLst/>
          </a:prstGeom>
          <a:noFill/>
          <a:ln/>
        </p:spPr>
        <p:txBody>
          <a:bodyPr wrap="square" lIns="0" tIns="0" rIns="0" bIns="0" rtlCol="0" anchor="ctr"/>
          <a:lstStyle/>
          <a:p>
            <a:pPr marL="0" indent="0" algn="r" rtl="1">
              <a:buNone/>
            </a:pPr>
            <a:r>
              <a:rPr lang="en-US" sz="2800" b="1" dirty="0">
                <a:solidFill>
                  <a:srgbClr val="FFFFFF"/>
                </a:solidFill>
                <a:latin typeface="Arial" pitchFamily="34" charset="0"/>
                <a:ea typeface="Arial" pitchFamily="34" charset="-122"/>
                <a:cs typeface="Arial" pitchFamily="34" charset="-120"/>
              </a:rPr>
              <a:t>ע״א 6936/09 – עניין יוחאי</a:t>
            </a:r>
            <a:endParaRPr lang="en-US" sz="2800" dirty="0"/>
          </a:p>
        </p:txBody>
      </p:sp>
      <p:sp>
        <p:nvSpPr>
          <p:cNvPr id="5" name="Shape 3"/>
          <p:cNvSpPr/>
          <p:nvPr/>
        </p:nvSpPr>
        <p:spPr>
          <a:xfrm>
            <a:off x="822960" y="2011680"/>
            <a:ext cx="10515600" cy="3566160"/>
          </a:xfrm>
          <a:prstGeom prst="roundRect">
            <a:avLst>
              <a:gd name="adj" fmla="val 3077"/>
            </a:avLst>
          </a:prstGeom>
          <a:solidFill>
            <a:srgbClr val="1D3E3B"/>
          </a:solidFill>
          <a:ln w="12700">
            <a:solidFill>
              <a:srgbClr val="D7A928"/>
            </a:solidFill>
            <a:prstDash val="solid"/>
          </a:ln>
        </p:spPr>
      </p:sp>
      <p:sp>
        <p:nvSpPr>
          <p:cNvPr id="6" name="Text 4"/>
          <p:cNvSpPr txBox="1"/>
          <p:nvPr/>
        </p:nvSpPr>
        <p:spPr>
          <a:xfrm>
            <a:off x="1188720" y="2286000"/>
            <a:ext cx="9784080" cy="457200"/>
          </a:xfrm>
          <a:prstGeom prst="rect">
            <a:avLst/>
          </a:prstGeom>
          <a:noFill/>
          <a:ln/>
        </p:spPr>
        <p:txBody>
          <a:bodyPr wrap="square" lIns="0" tIns="0" rIns="0" bIns="0" rtlCol="0" anchor="ctr"/>
          <a:lstStyle/>
          <a:p>
            <a:pPr marL="0" indent="0" algn="r" rtl="1">
              <a:buNone/>
            </a:pPr>
            <a:r>
              <a:rPr lang="he-IL" sz="1900" b="1" dirty="0" smtClean="0">
                <a:solidFill>
                  <a:srgbClr val="D7A928"/>
                </a:solidFill>
                <a:latin typeface="Arial" pitchFamily="34" charset="0"/>
                <a:ea typeface="Arial" pitchFamily="34" charset="-122"/>
                <a:cs typeface="Arial" pitchFamily="34" charset="-120"/>
              </a:rPr>
              <a:t>המסקנה: </a:t>
            </a:r>
            <a:r>
              <a:rPr lang="he-IL" sz="1900" b="1" dirty="0">
                <a:solidFill>
                  <a:srgbClr val="D7A928"/>
                </a:solidFill>
                <a:latin typeface="Arial" pitchFamily="34" charset="0"/>
                <a:ea typeface="Arial" pitchFamily="34" charset="-122"/>
                <a:cs typeface="Arial" pitchFamily="34" charset="-120"/>
              </a:rPr>
              <a:t>ב</a:t>
            </a:r>
            <a:r>
              <a:rPr lang="en-US" sz="1900" b="1" dirty="0" err="1" smtClean="0">
                <a:solidFill>
                  <a:srgbClr val="D7A928"/>
                </a:solidFill>
                <a:latin typeface="Arial" pitchFamily="34" charset="0"/>
                <a:ea typeface="Arial" pitchFamily="34" charset="-122"/>
                <a:cs typeface="Arial" pitchFamily="34" charset="-120"/>
              </a:rPr>
              <a:t>שתי</a:t>
            </a:r>
            <a:r>
              <a:rPr lang="en-US" sz="1900" b="1" dirty="0" smtClean="0">
                <a:solidFill>
                  <a:srgbClr val="D7A928"/>
                </a:solidFill>
                <a:latin typeface="Arial" pitchFamily="34" charset="0"/>
                <a:ea typeface="Arial" pitchFamily="34" charset="-122"/>
                <a:cs typeface="Arial" pitchFamily="34" charset="-120"/>
              </a:rPr>
              <a:t> </a:t>
            </a:r>
            <a:r>
              <a:rPr lang="en-US" sz="1900" b="1" dirty="0">
                <a:solidFill>
                  <a:srgbClr val="D7A928"/>
                </a:solidFill>
                <a:latin typeface="Arial" pitchFamily="34" charset="0"/>
                <a:ea typeface="Arial" pitchFamily="34" charset="-122"/>
                <a:cs typeface="Arial" pitchFamily="34" charset="-120"/>
              </a:rPr>
              <a:t>אסכולות </a:t>
            </a:r>
            <a:r>
              <a:rPr lang="en-US" sz="1900" b="1" dirty="0" err="1">
                <a:solidFill>
                  <a:srgbClr val="D7A928"/>
                </a:solidFill>
                <a:latin typeface="Arial" pitchFamily="34" charset="0"/>
                <a:ea typeface="Arial" pitchFamily="34" charset="-122"/>
                <a:cs typeface="Arial" pitchFamily="34" charset="-120"/>
              </a:rPr>
              <a:t>רפואיות</a:t>
            </a:r>
            <a:r>
              <a:rPr lang="en-US" sz="1900" b="1" dirty="0">
                <a:solidFill>
                  <a:srgbClr val="D7A928"/>
                </a:solidFill>
                <a:latin typeface="Arial" pitchFamily="34" charset="0"/>
                <a:ea typeface="Arial" pitchFamily="34" charset="-122"/>
                <a:cs typeface="Arial" pitchFamily="34" charset="-120"/>
              </a:rPr>
              <a:t> </a:t>
            </a:r>
            <a:r>
              <a:rPr lang="en-US" sz="1900" b="1" dirty="0" err="1" smtClean="0">
                <a:solidFill>
                  <a:srgbClr val="D7A928"/>
                </a:solidFill>
                <a:latin typeface="Arial" pitchFamily="34" charset="0"/>
                <a:ea typeface="Arial" pitchFamily="34" charset="-122"/>
                <a:cs typeface="Arial" pitchFamily="34" charset="-120"/>
              </a:rPr>
              <a:t>עדיין</a:t>
            </a:r>
            <a:r>
              <a:rPr lang="en-US" sz="1900" b="1" dirty="0" smtClean="0">
                <a:solidFill>
                  <a:srgbClr val="D7A928"/>
                </a:solidFill>
                <a:latin typeface="Arial" pitchFamily="34" charset="0"/>
                <a:ea typeface="Arial" pitchFamily="34" charset="-122"/>
                <a:cs typeface="Arial" pitchFamily="34" charset="-120"/>
              </a:rPr>
              <a:t> </a:t>
            </a:r>
            <a:r>
              <a:rPr lang="en-US" sz="1900" b="1" dirty="0" err="1">
                <a:solidFill>
                  <a:srgbClr val="D7A928"/>
                </a:solidFill>
                <a:latin typeface="Arial" pitchFamily="34" charset="0"/>
                <a:ea typeface="Arial" pitchFamily="34" charset="-122"/>
                <a:cs typeface="Arial" pitchFamily="34" charset="-120"/>
              </a:rPr>
              <a:t>חובת</a:t>
            </a:r>
            <a:r>
              <a:rPr lang="en-US" sz="1900" b="1" dirty="0">
                <a:solidFill>
                  <a:srgbClr val="D7A928"/>
                </a:solidFill>
                <a:latin typeface="Arial" pitchFamily="34" charset="0"/>
                <a:ea typeface="Arial" pitchFamily="34" charset="-122"/>
                <a:cs typeface="Arial" pitchFamily="34" charset="-120"/>
              </a:rPr>
              <a:t> </a:t>
            </a:r>
            <a:r>
              <a:rPr lang="en-US" sz="1900" b="1" dirty="0" err="1" smtClean="0">
                <a:solidFill>
                  <a:srgbClr val="D7A928"/>
                </a:solidFill>
                <a:latin typeface="Arial" pitchFamily="34" charset="0"/>
                <a:ea typeface="Arial" pitchFamily="34" charset="-122"/>
                <a:cs typeface="Arial" pitchFamily="34" charset="-120"/>
              </a:rPr>
              <a:t>גילוי</a:t>
            </a:r>
            <a:r>
              <a:rPr lang="en-US" sz="1900" b="1" dirty="0" smtClean="0">
                <a:solidFill>
                  <a:srgbClr val="D7A928"/>
                </a:solidFill>
                <a:latin typeface="Arial" pitchFamily="34" charset="0"/>
                <a:ea typeface="Arial" pitchFamily="34" charset="-122"/>
                <a:cs typeface="Arial" pitchFamily="34" charset="-120"/>
              </a:rPr>
              <a:t> </a:t>
            </a:r>
            <a:r>
              <a:rPr lang="he-IL" sz="1900" b="1" dirty="0" smtClean="0">
                <a:solidFill>
                  <a:srgbClr val="D7A928"/>
                </a:solidFill>
                <a:latin typeface="Arial" pitchFamily="34" charset="0"/>
                <a:ea typeface="Arial" pitchFamily="34" charset="-122"/>
                <a:cs typeface="Arial" pitchFamily="34" charset="-120"/>
              </a:rPr>
              <a:t>אבל מה זה אסכולה (שקף הבא)</a:t>
            </a:r>
            <a:endParaRPr lang="en-US" sz="1900" dirty="0"/>
          </a:p>
        </p:txBody>
      </p:sp>
      <p:sp>
        <p:nvSpPr>
          <p:cNvPr id="7" name="Text 5"/>
          <p:cNvSpPr txBox="1"/>
          <p:nvPr/>
        </p:nvSpPr>
        <p:spPr>
          <a:xfrm>
            <a:off x="1188720" y="2880360"/>
            <a:ext cx="9784080" cy="914400"/>
          </a:xfrm>
          <a:prstGeom prst="rect">
            <a:avLst/>
          </a:prstGeom>
          <a:noFill/>
          <a:ln/>
        </p:spPr>
        <p:txBody>
          <a:bodyPr wrap="square" lIns="0" tIns="0" rIns="0" bIns="0" rtlCol="0" anchor="ctr"/>
          <a:lstStyle/>
          <a:p>
            <a:pPr marL="0" indent="0" algn="r" rtl="1">
              <a:lnSpc>
                <a:spcPct val="130000"/>
              </a:lnSpc>
              <a:buNone/>
            </a:pPr>
            <a:r>
              <a:rPr lang="en-US" sz="1600" dirty="0">
                <a:solidFill>
                  <a:srgbClr val="FFFFFF"/>
                </a:solidFill>
                <a:latin typeface="Arial" pitchFamily="34" charset="0"/>
                <a:ea typeface="Arial" pitchFamily="34" charset="-122"/>
                <a:cs typeface="Arial" pitchFamily="34" charset="-120"/>
              </a:rPr>
              <a:t>בית המשפט קבע כי קיומן של שתי גישות טיפוליות מקובלות אינו פוטר את הרופא מהחובה ליידע את המטופל על קיומה של חלופת טיפול </a:t>
            </a:r>
            <a:r>
              <a:rPr lang="en-US" sz="1600" dirty="0" err="1">
                <a:solidFill>
                  <a:srgbClr val="FFFFFF"/>
                </a:solidFill>
                <a:latin typeface="Arial" pitchFamily="34" charset="0"/>
                <a:ea typeface="Arial" pitchFamily="34" charset="-122"/>
                <a:cs typeface="Arial" pitchFamily="34" charset="-120"/>
              </a:rPr>
              <a:t>אחרת</a:t>
            </a:r>
            <a:r>
              <a:rPr lang="en-US" sz="1600" dirty="0" smtClean="0">
                <a:solidFill>
                  <a:srgbClr val="FFFFFF"/>
                </a:solidFill>
                <a:latin typeface="Arial" pitchFamily="34" charset="0"/>
                <a:ea typeface="Arial" pitchFamily="34" charset="-122"/>
                <a:cs typeface="Arial" pitchFamily="34" charset="-120"/>
              </a:rPr>
              <a:t>.</a:t>
            </a:r>
            <a:endParaRPr lang="en-US" sz="1600" dirty="0"/>
          </a:p>
        </p:txBody>
      </p:sp>
      <p:sp>
        <p:nvSpPr>
          <p:cNvPr id="8" name="Shape 6"/>
          <p:cNvSpPr/>
          <p:nvPr/>
        </p:nvSpPr>
        <p:spPr>
          <a:xfrm>
            <a:off x="1188720" y="3931920"/>
            <a:ext cx="9784080" cy="0"/>
          </a:xfrm>
          <a:prstGeom prst="line">
            <a:avLst/>
          </a:prstGeom>
          <a:noFill/>
          <a:ln w="12700">
            <a:solidFill>
              <a:srgbClr val="3A5A57"/>
            </a:solidFill>
            <a:prstDash val="solid"/>
          </a:ln>
        </p:spPr>
      </p:sp>
      <p:sp>
        <p:nvSpPr>
          <p:cNvPr id="10" name="Text 8"/>
          <p:cNvSpPr txBox="1"/>
          <p:nvPr/>
        </p:nvSpPr>
        <p:spPr>
          <a:xfrm>
            <a:off x="457200" y="6400800"/>
            <a:ext cx="4572000" cy="274320"/>
          </a:xfrm>
          <a:prstGeom prst="rect">
            <a:avLst/>
          </a:prstGeom>
          <a:noFill/>
          <a:ln/>
        </p:spPr>
        <p:txBody>
          <a:bodyPr wrap="square" lIns="0" tIns="0" rIns="0" bIns="0" rtlCol="0" anchor="ctr"/>
          <a:lstStyle/>
          <a:p>
            <a:pPr marL="0" indent="0" algn="l" rtl="1">
              <a:buNone/>
            </a:pPr>
            <a:endParaRPr lang="en-US" sz="1000" dirty="0"/>
          </a:p>
        </p:txBody>
      </p:sp>
      <p:sp>
        <p:nvSpPr>
          <p:cNvPr id="11" name="Text 9"/>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12</a:t>
            </a:r>
            <a:endParaRPr lang="en-US" sz="1000" dirty="0"/>
          </a:p>
        </p:txBody>
      </p:sp>
    </p:spTree>
    <p:extLst>
      <p:ext uri="{BB962C8B-B14F-4D97-AF65-F5344CB8AC3E}">
        <p14:creationId xmlns:p14="http://schemas.microsoft.com/office/powerpoint/2010/main" val="38537784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280160" y="4206240"/>
            <a:ext cx="3840480" cy="3474720"/>
          </a:xfrm>
          <a:prstGeom prst="ellipse">
            <a:avLst/>
          </a:prstGeom>
          <a:solidFill>
            <a:srgbClr val="244A47">
              <a:alpha val="45000"/>
            </a:srgbClr>
          </a:solidFill>
          <a:ln/>
        </p:spPr>
      </p:sp>
      <p:sp>
        <p:nvSpPr>
          <p:cNvPr id="3" name="Shape 1"/>
          <p:cNvSpPr/>
          <p:nvPr/>
        </p:nvSpPr>
        <p:spPr>
          <a:xfrm>
            <a:off x="10058400" y="-1188720"/>
            <a:ext cx="3291840" cy="3017520"/>
          </a:xfrm>
          <a:prstGeom prst="ellipse">
            <a:avLst/>
          </a:prstGeom>
          <a:solidFill>
            <a:srgbClr val="D7A928">
              <a:alpha val="30000"/>
            </a:srgbClr>
          </a:solidFill>
          <a:ln/>
        </p:spPr>
      </p:sp>
      <p:sp>
        <p:nvSpPr>
          <p:cNvPr id="4" name="Text 2"/>
          <p:cNvSpPr txBox="1"/>
          <p:nvPr/>
        </p:nvSpPr>
        <p:spPr>
          <a:xfrm>
            <a:off x="640080" y="502920"/>
            <a:ext cx="10908792" cy="822960"/>
          </a:xfrm>
          <a:prstGeom prst="rect">
            <a:avLst/>
          </a:prstGeom>
          <a:noFill/>
          <a:ln/>
        </p:spPr>
        <p:txBody>
          <a:bodyPr wrap="square" rtlCol="0" anchor="ctr"/>
          <a:lstStyle/>
          <a:p>
            <a:pPr marL="0" indent="0" algn="r" rtl="1">
              <a:buNone/>
            </a:pPr>
            <a:r>
              <a:rPr lang="he-IL" sz="2600" b="1" dirty="0" smtClean="0">
                <a:solidFill>
                  <a:schemeClr val="tx1">
                    <a:lumMod val="65000"/>
                    <a:lumOff val="35000"/>
                  </a:schemeClr>
                </a:solidFill>
                <a:latin typeface="Arial" pitchFamily="34" charset="0"/>
                <a:ea typeface="Arial" pitchFamily="34" charset="-122"/>
                <a:cs typeface="Arial" pitchFamily="34" charset="-120"/>
              </a:rPr>
              <a:t>מהי אסכולה?</a:t>
            </a:r>
            <a:endParaRPr lang="en-US" sz="2600" dirty="0">
              <a:solidFill>
                <a:schemeClr val="tx1">
                  <a:lumMod val="65000"/>
                  <a:lumOff val="35000"/>
                </a:schemeClr>
              </a:solidFill>
            </a:endParaRPr>
          </a:p>
        </p:txBody>
      </p:sp>
      <p:sp>
        <p:nvSpPr>
          <p:cNvPr id="5" name="Text 3"/>
          <p:cNvSpPr txBox="1"/>
          <p:nvPr/>
        </p:nvSpPr>
        <p:spPr>
          <a:xfrm>
            <a:off x="640080" y="1234440"/>
            <a:ext cx="10908792" cy="457200"/>
          </a:xfrm>
          <a:prstGeom prst="rect">
            <a:avLst/>
          </a:prstGeom>
          <a:noFill/>
          <a:ln/>
        </p:spPr>
        <p:txBody>
          <a:bodyPr wrap="square" rtlCol="0" anchor="ctr"/>
          <a:lstStyle/>
          <a:p>
            <a:pPr algn="r" rtl="1"/>
            <a:r>
              <a:rPr lang="he-IL" sz="1500" dirty="0">
                <a:solidFill>
                  <a:srgbClr val="D7A928"/>
                </a:solidFill>
                <a:latin typeface="Arial" pitchFamily="34" charset="0"/>
                <a:ea typeface="Arial" pitchFamily="34" charset="-122"/>
                <a:cs typeface="Arial" pitchFamily="34" charset="-120"/>
              </a:rPr>
              <a:t>המבחן שקבע השופט זמיר, ואומץ בפסק הדין – הבסיס לכל שיחה עם מומחה על אסכולות</a:t>
            </a:r>
          </a:p>
        </p:txBody>
      </p:sp>
      <p:sp>
        <p:nvSpPr>
          <p:cNvPr id="6" name="Shape 4"/>
          <p:cNvSpPr/>
          <p:nvPr/>
        </p:nvSpPr>
        <p:spPr>
          <a:xfrm>
            <a:off x="822960" y="1965960"/>
            <a:ext cx="10543032" cy="2331720"/>
          </a:xfrm>
          <a:prstGeom prst="roundRect">
            <a:avLst>
              <a:gd name="adj" fmla="val 4706"/>
            </a:avLst>
          </a:prstGeom>
          <a:solidFill>
            <a:srgbClr val="244A47">
              <a:alpha val="80000"/>
            </a:srgbClr>
          </a:solidFill>
          <a:ln/>
        </p:spPr>
      </p:sp>
      <p:sp>
        <p:nvSpPr>
          <p:cNvPr id="7" name="Text 5"/>
          <p:cNvSpPr txBox="1"/>
          <p:nvPr/>
        </p:nvSpPr>
        <p:spPr>
          <a:xfrm>
            <a:off x="1097280" y="2194560"/>
            <a:ext cx="9994392" cy="1554480"/>
          </a:xfrm>
          <a:prstGeom prst="rect">
            <a:avLst/>
          </a:prstGeom>
          <a:noFill/>
          <a:ln/>
        </p:spPr>
        <p:txBody>
          <a:bodyPr wrap="square" rtlCol="0" anchor="ctr"/>
          <a:lstStyle/>
          <a:p>
            <a:pPr algn="r" rtl="1">
              <a:lnSpc>
                <a:spcPts val="2400"/>
              </a:lnSpc>
            </a:pPr>
            <a:r>
              <a:rPr lang="he-IL" sz="2200" i="1" dirty="0">
                <a:solidFill>
                  <a:srgbClr val="FFFFFF"/>
                </a:solidFill>
                <a:latin typeface="Arial" pitchFamily="34" charset="0"/>
                <a:ea typeface="Arial" pitchFamily="34" charset="-122"/>
                <a:cs typeface="Arial" pitchFamily="34" charset="-120"/>
              </a:rPr>
              <a:t>„צריך שהיא תהיה מקובלת כדעה מבוססת במרכזים רפואיים חשובים, או על דעת מומחים מוכרים בעולם, ואף תוצג כדעה מבוססת בספרי לימוד חדשים בעלי מעמד מקצועי מכובד... בדרך כלל מבוססת על מחקרים מדעיים רציניים... להבדיל מהשערות, ואפילו הן השערות סבירות שלא הופרכו”</a:t>
            </a:r>
          </a:p>
          <a:p>
            <a:pPr algn="r" rtl="1">
              <a:lnSpc>
                <a:spcPts val="2400"/>
              </a:lnSpc>
            </a:pPr>
            <a:endParaRPr lang="he-IL" sz="2200" i="1" dirty="0">
              <a:solidFill>
                <a:srgbClr val="FFFFFF"/>
              </a:solidFill>
              <a:latin typeface="Arial" pitchFamily="34" charset="0"/>
              <a:ea typeface="Arial" pitchFamily="34" charset="-122"/>
              <a:cs typeface="Arial" pitchFamily="34" charset="-120"/>
            </a:endParaRPr>
          </a:p>
        </p:txBody>
      </p:sp>
      <p:sp>
        <p:nvSpPr>
          <p:cNvPr id="8" name="Text 6"/>
          <p:cNvSpPr txBox="1"/>
          <p:nvPr/>
        </p:nvSpPr>
        <p:spPr>
          <a:xfrm>
            <a:off x="1097280" y="3703320"/>
            <a:ext cx="9994392" cy="365760"/>
          </a:xfrm>
          <a:prstGeom prst="rect">
            <a:avLst/>
          </a:prstGeom>
          <a:noFill/>
          <a:ln/>
        </p:spPr>
        <p:txBody>
          <a:bodyPr wrap="square" rtlCol="0" anchor="ctr"/>
          <a:lstStyle/>
          <a:p>
            <a:pPr algn="r" rtl="1"/>
            <a:r>
              <a:rPr lang="he-IL" sz="2200" dirty="0" smtClean="0"/>
              <a:t>רע״א </a:t>
            </a:r>
            <a:r>
              <a:rPr lang="he-IL" sz="2200" dirty="0"/>
              <a:t>2027/94 </a:t>
            </a:r>
            <a:r>
              <a:rPr lang="he-IL" sz="2200" dirty="0" err="1"/>
              <a:t>קליג</a:t>
            </a:r>
            <a:r>
              <a:rPr lang="he-IL" sz="2200" dirty="0"/>
              <a:t>״ נ״ קצין התגמולים</a:t>
            </a:r>
          </a:p>
          <a:p>
            <a:pPr marL="0" indent="0" algn="r" rtl="1">
              <a:buNone/>
            </a:pPr>
            <a:endParaRPr lang="en-US" sz="2200" dirty="0"/>
          </a:p>
        </p:txBody>
      </p:sp>
      <p:sp>
        <p:nvSpPr>
          <p:cNvPr id="11" name="Text 9"/>
          <p:cNvSpPr txBox="1"/>
          <p:nvPr/>
        </p:nvSpPr>
        <p:spPr>
          <a:xfrm>
            <a:off x="914400" y="5166360"/>
            <a:ext cx="10360152" cy="1005840"/>
          </a:xfrm>
          <a:prstGeom prst="rect">
            <a:avLst/>
          </a:prstGeom>
          <a:noFill/>
          <a:ln/>
        </p:spPr>
        <p:txBody>
          <a:bodyPr wrap="square" rtlCol="0" anchor="t"/>
          <a:lstStyle/>
          <a:p>
            <a:pPr marL="0" indent="0" algn="r" rtl="1">
              <a:buNone/>
            </a:pPr>
            <a:endParaRPr lang="en-US" sz="1300" dirty="0"/>
          </a:p>
        </p:txBody>
      </p:sp>
    </p:spTree>
    <p:extLst>
      <p:ext uri="{BB962C8B-B14F-4D97-AF65-F5344CB8AC3E}">
        <p14:creationId xmlns:p14="http://schemas.microsoft.com/office/powerpoint/2010/main" val="8705245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88720" y="5303520"/>
            <a:ext cx="3108960" cy="2743200"/>
          </a:xfrm>
          <a:prstGeom prst="ellipse">
            <a:avLst/>
          </a:prstGeom>
          <a:solidFill>
            <a:srgbClr val="B5654A">
              <a:alpha val="8000"/>
            </a:srgbClr>
          </a:solidFill>
          <a:ln/>
        </p:spPr>
      </p:sp>
      <p:sp>
        <p:nvSpPr>
          <p:cNvPr id="3" name="Text 1"/>
          <p:cNvSpPr txBox="1"/>
          <p:nvPr/>
        </p:nvSpPr>
        <p:spPr>
          <a:xfrm>
            <a:off x="640080" y="457200"/>
            <a:ext cx="10908792" cy="822960"/>
          </a:xfrm>
          <a:prstGeom prst="rect">
            <a:avLst/>
          </a:prstGeom>
          <a:noFill/>
          <a:ln/>
        </p:spPr>
        <p:txBody>
          <a:bodyPr wrap="square" rtlCol="0" anchor="ctr"/>
          <a:lstStyle/>
          <a:p>
            <a:pPr algn="r" rtl="1"/>
            <a:r>
              <a:rPr lang="he-IL" sz="3000" b="1" dirty="0">
                <a:solidFill>
                  <a:srgbClr val="244A47"/>
                </a:solidFill>
                <a:latin typeface="Arial" pitchFamily="34" charset="0"/>
                <a:ea typeface="Arial" pitchFamily="34" charset="-122"/>
                <a:cs typeface="Arial" pitchFamily="34" charset="-120"/>
              </a:rPr>
              <a:t>מה חייבים להסביר למטופל, ומה לא?</a:t>
            </a:r>
          </a:p>
          <a:p>
            <a:pPr marL="0" indent="0" algn="r" rtl="1">
              <a:buNone/>
            </a:pPr>
            <a:endParaRPr lang="en-US" sz="2600" dirty="0"/>
          </a:p>
        </p:txBody>
      </p:sp>
      <p:sp>
        <p:nvSpPr>
          <p:cNvPr id="4" name="Text 2"/>
          <p:cNvSpPr txBox="1"/>
          <p:nvPr/>
        </p:nvSpPr>
        <p:spPr>
          <a:xfrm>
            <a:off x="640080" y="1188720"/>
            <a:ext cx="10908792" cy="457200"/>
          </a:xfrm>
          <a:prstGeom prst="rect">
            <a:avLst/>
          </a:prstGeom>
          <a:noFill/>
          <a:ln/>
        </p:spPr>
        <p:txBody>
          <a:bodyPr wrap="square" rtlCol="0" anchor="ctr"/>
          <a:lstStyle/>
          <a:p>
            <a:pPr marL="0" indent="0" algn="r" rtl="1">
              <a:buNone/>
            </a:pPr>
            <a:r>
              <a:rPr lang="he-IL" sz="1500" dirty="0" smtClean="0">
                <a:solidFill>
                  <a:srgbClr val="B5654A"/>
                </a:solidFill>
                <a:latin typeface="Arial" pitchFamily="34" charset="0"/>
                <a:ea typeface="Arial" pitchFamily="34" charset="-122"/>
                <a:cs typeface="Arial" pitchFamily="34" charset="-120"/>
              </a:rPr>
              <a:t>מ</a:t>
            </a:r>
            <a:r>
              <a:rPr lang="en-US" sz="1500" dirty="0" err="1" smtClean="0">
                <a:solidFill>
                  <a:srgbClr val="B5654A"/>
                </a:solidFill>
                <a:latin typeface="Arial" pitchFamily="34" charset="0"/>
                <a:ea typeface="Arial" pitchFamily="34" charset="-122"/>
                <a:cs typeface="Arial" pitchFamily="34" charset="-120"/>
              </a:rPr>
              <a:t>בחני</a:t>
            </a:r>
            <a:r>
              <a:rPr lang="en-US" sz="1500" dirty="0" smtClean="0">
                <a:solidFill>
                  <a:srgbClr val="B5654A"/>
                </a:solidFill>
                <a:latin typeface="Arial" pitchFamily="34" charset="0"/>
                <a:ea typeface="Arial" pitchFamily="34" charset="-122"/>
                <a:cs typeface="Arial" pitchFamily="34" charset="-120"/>
              </a:rPr>
              <a:t> </a:t>
            </a:r>
            <a:r>
              <a:rPr lang="en-US" sz="1500" dirty="0">
                <a:solidFill>
                  <a:srgbClr val="B5654A"/>
                </a:solidFill>
                <a:latin typeface="Arial" pitchFamily="34" charset="0"/>
                <a:ea typeface="Arial" pitchFamily="34" charset="-122"/>
                <a:cs typeface="Arial" pitchFamily="34" charset="-120"/>
              </a:rPr>
              <a:t>המשנה של השופט עמית להיקף חובת הגילוי כשקיימות מספר אסכולות</a:t>
            </a:r>
            <a:endParaRPr lang="en-US" sz="1500" dirty="0"/>
          </a:p>
        </p:txBody>
      </p:sp>
      <p:sp>
        <p:nvSpPr>
          <p:cNvPr id="5" name="Shape 3"/>
          <p:cNvSpPr/>
          <p:nvPr/>
        </p:nvSpPr>
        <p:spPr>
          <a:xfrm>
            <a:off x="6382512" y="1920240"/>
            <a:ext cx="5166360" cy="1874520"/>
          </a:xfrm>
          <a:prstGeom prst="roundRect">
            <a:avLst>
              <a:gd name="adj" fmla="val 4878"/>
            </a:avLst>
          </a:prstGeom>
          <a:solidFill>
            <a:srgbClr val="F7F5F0"/>
          </a:solidFill>
          <a:ln/>
          <a:effectLst>
            <a:outerShdw blurRad="76200" dist="25400" dir="5400000" algn="bl" rotWithShape="0">
              <a:srgbClr val="000000">
                <a:alpha val="10000"/>
              </a:srgbClr>
            </a:outerShdw>
          </a:effectLst>
        </p:spPr>
      </p:sp>
      <p:sp>
        <p:nvSpPr>
          <p:cNvPr id="6" name="Shape 4"/>
          <p:cNvSpPr/>
          <p:nvPr/>
        </p:nvSpPr>
        <p:spPr>
          <a:xfrm>
            <a:off x="11000232" y="2103120"/>
            <a:ext cx="365760" cy="365760"/>
          </a:xfrm>
          <a:prstGeom prst="ellipse">
            <a:avLst/>
          </a:prstGeom>
          <a:solidFill>
            <a:srgbClr val="D7A928"/>
          </a:solidFill>
          <a:ln/>
        </p:spPr>
      </p:sp>
      <p:sp>
        <p:nvSpPr>
          <p:cNvPr id="7" name="Text 5"/>
          <p:cNvSpPr txBox="1"/>
          <p:nvPr/>
        </p:nvSpPr>
        <p:spPr>
          <a:xfrm>
            <a:off x="11000232" y="2103120"/>
            <a:ext cx="365760" cy="365760"/>
          </a:xfrm>
          <a:prstGeom prst="rect">
            <a:avLst/>
          </a:prstGeom>
          <a:noFill/>
          <a:ln/>
        </p:spPr>
        <p:txBody>
          <a:bodyPr wrap="square" rtlCol="0" anchor="ctr"/>
          <a:lstStyle/>
          <a:p>
            <a:pPr marL="0" indent="0" algn="ctr">
              <a:buNone/>
            </a:pPr>
            <a:r>
              <a:rPr lang="en-US" sz="1400" b="1" dirty="0">
                <a:solidFill>
                  <a:srgbClr val="16302E"/>
                </a:solidFill>
              </a:rPr>
              <a:t>1</a:t>
            </a:r>
            <a:endParaRPr lang="en-US" sz="1400" dirty="0"/>
          </a:p>
        </p:txBody>
      </p:sp>
      <p:sp>
        <p:nvSpPr>
          <p:cNvPr id="8" name="Text 6"/>
          <p:cNvSpPr txBox="1"/>
          <p:nvPr/>
        </p:nvSpPr>
        <p:spPr>
          <a:xfrm>
            <a:off x="6611112" y="2103120"/>
            <a:ext cx="4297680" cy="365760"/>
          </a:xfrm>
          <a:prstGeom prst="rect">
            <a:avLst/>
          </a:prstGeom>
          <a:noFill/>
          <a:ln/>
        </p:spPr>
        <p:txBody>
          <a:bodyPr wrap="square" rtlCol="0" anchor="ctr"/>
          <a:lstStyle/>
          <a:p>
            <a:pPr marL="0" indent="0" algn="r" rtl="1">
              <a:buNone/>
            </a:pPr>
            <a:r>
              <a:rPr lang="en-US" sz="1450" b="1" dirty="0">
                <a:solidFill>
                  <a:srgbClr val="16302E"/>
                </a:solidFill>
                <a:latin typeface="Arial" pitchFamily="34" charset="0"/>
                <a:ea typeface="Arial" pitchFamily="34" charset="-122"/>
                <a:cs typeface="Arial" pitchFamily="34" charset="-120"/>
              </a:rPr>
              <a:t>תוחלת הסיכון והסיכוי</a:t>
            </a:r>
            <a:endParaRPr lang="en-US" sz="1450" dirty="0"/>
          </a:p>
        </p:txBody>
      </p:sp>
      <p:sp>
        <p:nvSpPr>
          <p:cNvPr id="9" name="Text 7"/>
          <p:cNvSpPr txBox="1"/>
          <p:nvPr/>
        </p:nvSpPr>
        <p:spPr>
          <a:xfrm>
            <a:off x="6611112" y="2514600"/>
            <a:ext cx="4709160" cy="1143000"/>
          </a:xfrm>
          <a:prstGeom prst="rect">
            <a:avLst/>
          </a:prstGeom>
          <a:noFill/>
          <a:ln/>
        </p:spPr>
        <p:txBody>
          <a:bodyPr wrap="square" rtlCol="0" anchor="t"/>
          <a:lstStyle/>
          <a:p>
            <a:pPr marL="0" indent="0" algn="r" rtl="1">
              <a:buNone/>
            </a:pPr>
            <a:endParaRPr lang="en-US" sz="1200" dirty="0"/>
          </a:p>
        </p:txBody>
      </p:sp>
      <p:sp>
        <p:nvSpPr>
          <p:cNvPr id="10" name="Shape 8"/>
          <p:cNvSpPr/>
          <p:nvPr/>
        </p:nvSpPr>
        <p:spPr>
          <a:xfrm>
            <a:off x="640080" y="1920240"/>
            <a:ext cx="5166360" cy="1874520"/>
          </a:xfrm>
          <a:prstGeom prst="roundRect">
            <a:avLst>
              <a:gd name="adj" fmla="val 4878"/>
            </a:avLst>
          </a:prstGeom>
          <a:solidFill>
            <a:srgbClr val="F7F5F0"/>
          </a:solidFill>
          <a:ln/>
          <a:effectLst>
            <a:outerShdw blurRad="76200" dist="25400" dir="5400000" algn="bl" rotWithShape="0">
              <a:srgbClr val="000000">
                <a:alpha val="10000"/>
              </a:srgbClr>
            </a:outerShdw>
          </a:effectLst>
        </p:spPr>
      </p:sp>
      <p:sp>
        <p:nvSpPr>
          <p:cNvPr id="11" name="Shape 9"/>
          <p:cNvSpPr/>
          <p:nvPr/>
        </p:nvSpPr>
        <p:spPr>
          <a:xfrm>
            <a:off x="5257800" y="2103120"/>
            <a:ext cx="365760" cy="365760"/>
          </a:xfrm>
          <a:prstGeom prst="ellipse">
            <a:avLst/>
          </a:prstGeom>
          <a:solidFill>
            <a:srgbClr val="D7A928"/>
          </a:solidFill>
          <a:ln/>
        </p:spPr>
      </p:sp>
      <p:sp>
        <p:nvSpPr>
          <p:cNvPr id="12" name="Text 10"/>
          <p:cNvSpPr txBox="1"/>
          <p:nvPr/>
        </p:nvSpPr>
        <p:spPr>
          <a:xfrm>
            <a:off x="5257800" y="2103120"/>
            <a:ext cx="365760" cy="365760"/>
          </a:xfrm>
          <a:prstGeom prst="rect">
            <a:avLst/>
          </a:prstGeom>
          <a:noFill/>
          <a:ln/>
        </p:spPr>
        <p:txBody>
          <a:bodyPr wrap="square" rtlCol="0" anchor="ctr"/>
          <a:lstStyle/>
          <a:p>
            <a:pPr marL="0" indent="0" algn="ctr">
              <a:buNone/>
            </a:pPr>
            <a:r>
              <a:rPr lang="en-US" sz="1400" b="1" dirty="0">
                <a:solidFill>
                  <a:srgbClr val="16302E"/>
                </a:solidFill>
              </a:rPr>
              <a:t>2</a:t>
            </a:r>
            <a:endParaRPr lang="en-US" sz="1400" dirty="0"/>
          </a:p>
        </p:txBody>
      </p:sp>
      <p:sp>
        <p:nvSpPr>
          <p:cNvPr id="13" name="Text 11"/>
          <p:cNvSpPr txBox="1"/>
          <p:nvPr/>
        </p:nvSpPr>
        <p:spPr>
          <a:xfrm>
            <a:off x="868680" y="2103120"/>
            <a:ext cx="4297680" cy="365760"/>
          </a:xfrm>
          <a:prstGeom prst="rect">
            <a:avLst/>
          </a:prstGeom>
          <a:noFill/>
          <a:ln/>
        </p:spPr>
        <p:txBody>
          <a:bodyPr wrap="square" rtlCol="0" anchor="ctr"/>
          <a:lstStyle/>
          <a:p>
            <a:pPr marL="0" indent="0" algn="r" rtl="1">
              <a:buNone/>
            </a:pPr>
            <a:r>
              <a:rPr lang="en-US" sz="1450" b="1" dirty="0">
                <a:solidFill>
                  <a:srgbClr val="16302E"/>
                </a:solidFill>
                <a:latin typeface="Arial" pitchFamily="34" charset="0"/>
                <a:ea typeface="Arial" pitchFamily="34" charset="-122"/>
                <a:cs typeface="Arial" pitchFamily="34" charset="-120"/>
              </a:rPr>
              <a:t>דחיפות הטיפול</a:t>
            </a:r>
            <a:endParaRPr lang="en-US" sz="1450" dirty="0"/>
          </a:p>
        </p:txBody>
      </p:sp>
      <p:sp>
        <p:nvSpPr>
          <p:cNvPr id="14" name="Text 12"/>
          <p:cNvSpPr txBox="1"/>
          <p:nvPr/>
        </p:nvSpPr>
        <p:spPr>
          <a:xfrm>
            <a:off x="868680" y="2514600"/>
            <a:ext cx="4709160" cy="1143000"/>
          </a:xfrm>
          <a:prstGeom prst="rect">
            <a:avLst/>
          </a:prstGeom>
          <a:noFill/>
          <a:ln/>
        </p:spPr>
        <p:txBody>
          <a:bodyPr wrap="square" rtlCol="0" anchor="t"/>
          <a:lstStyle/>
          <a:p>
            <a:pPr marL="0" indent="0" algn="r" rtl="1">
              <a:buNone/>
            </a:pPr>
            <a:endParaRPr lang="en-US" sz="1200" dirty="0"/>
          </a:p>
        </p:txBody>
      </p:sp>
      <p:sp>
        <p:nvSpPr>
          <p:cNvPr id="15" name="Shape 13"/>
          <p:cNvSpPr/>
          <p:nvPr/>
        </p:nvSpPr>
        <p:spPr>
          <a:xfrm>
            <a:off x="6382512" y="3977640"/>
            <a:ext cx="5166360" cy="1874520"/>
          </a:xfrm>
          <a:prstGeom prst="roundRect">
            <a:avLst>
              <a:gd name="adj" fmla="val 4878"/>
            </a:avLst>
          </a:prstGeom>
          <a:solidFill>
            <a:srgbClr val="F7F5F0"/>
          </a:solidFill>
          <a:ln/>
          <a:effectLst>
            <a:outerShdw blurRad="76200" dist="25400" dir="5400000" algn="bl" rotWithShape="0">
              <a:srgbClr val="000000">
                <a:alpha val="10000"/>
              </a:srgbClr>
            </a:outerShdw>
          </a:effectLst>
        </p:spPr>
      </p:sp>
      <p:sp>
        <p:nvSpPr>
          <p:cNvPr id="16" name="Shape 14"/>
          <p:cNvSpPr/>
          <p:nvPr/>
        </p:nvSpPr>
        <p:spPr>
          <a:xfrm>
            <a:off x="11000232" y="4160520"/>
            <a:ext cx="365760" cy="365760"/>
          </a:xfrm>
          <a:prstGeom prst="ellipse">
            <a:avLst/>
          </a:prstGeom>
          <a:solidFill>
            <a:srgbClr val="D7A928"/>
          </a:solidFill>
          <a:ln/>
        </p:spPr>
      </p:sp>
      <p:sp>
        <p:nvSpPr>
          <p:cNvPr id="17" name="Text 15"/>
          <p:cNvSpPr txBox="1"/>
          <p:nvPr/>
        </p:nvSpPr>
        <p:spPr>
          <a:xfrm>
            <a:off x="11000232" y="4160520"/>
            <a:ext cx="365760" cy="365760"/>
          </a:xfrm>
          <a:prstGeom prst="rect">
            <a:avLst/>
          </a:prstGeom>
          <a:noFill/>
          <a:ln/>
        </p:spPr>
        <p:txBody>
          <a:bodyPr wrap="square" rtlCol="0" anchor="ctr"/>
          <a:lstStyle/>
          <a:p>
            <a:pPr marL="0" indent="0" algn="ctr">
              <a:buNone/>
            </a:pPr>
            <a:r>
              <a:rPr lang="en-US" sz="1400" b="1" dirty="0">
                <a:solidFill>
                  <a:srgbClr val="16302E"/>
                </a:solidFill>
              </a:rPr>
              <a:t>3</a:t>
            </a:r>
            <a:endParaRPr lang="en-US" sz="1400" dirty="0"/>
          </a:p>
        </p:txBody>
      </p:sp>
      <p:sp>
        <p:nvSpPr>
          <p:cNvPr id="18" name="Text 16"/>
          <p:cNvSpPr txBox="1"/>
          <p:nvPr/>
        </p:nvSpPr>
        <p:spPr>
          <a:xfrm>
            <a:off x="6611112" y="4160520"/>
            <a:ext cx="4297680" cy="365760"/>
          </a:xfrm>
          <a:prstGeom prst="rect">
            <a:avLst/>
          </a:prstGeom>
          <a:noFill/>
          <a:ln/>
        </p:spPr>
        <p:txBody>
          <a:bodyPr wrap="square" rtlCol="0" anchor="ctr"/>
          <a:lstStyle/>
          <a:p>
            <a:pPr marL="0" indent="0" algn="r" rtl="1">
              <a:buNone/>
            </a:pPr>
            <a:r>
              <a:rPr lang="en-US" sz="1450" b="1" dirty="0">
                <a:solidFill>
                  <a:srgbClr val="16302E"/>
                </a:solidFill>
                <a:latin typeface="Arial" pitchFamily="34" charset="0"/>
                <a:ea typeface="Arial" pitchFamily="34" charset="-122"/>
                <a:cs typeface="Arial" pitchFamily="34" charset="-120"/>
              </a:rPr>
              <a:t>יכולת המטופל להחליט אחרת</a:t>
            </a:r>
            <a:endParaRPr lang="en-US" sz="1450" dirty="0"/>
          </a:p>
        </p:txBody>
      </p:sp>
      <p:sp>
        <p:nvSpPr>
          <p:cNvPr id="19" name="Text 17"/>
          <p:cNvSpPr txBox="1"/>
          <p:nvPr/>
        </p:nvSpPr>
        <p:spPr>
          <a:xfrm>
            <a:off x="6611112" y="4572000"/>
            <a:ext cx="4709160" cy="1143000"/>
          </a:xfrm>
          <a:prstGeom prst="rect">
            <a:avLst/>
          </a:prstGeom>
          <a:noFill/>
          <a:ln/>
        </p:spPr>
        <p:txBody>
          <a:bodyPr wrap="square" rtlCol="0" anchor="t"/>
          <a:lstStyle/>
          <a:p>
            <a:pPr marL="0" indent="0" algn="r" rtl="1">
              <a:buNone/>
            </a:pPr>
            <a:endParaRPr lang="en-US" sz="1200" dirty="0"/>
          </a:p>
        </p:txBody>
      </p:sp>
      <p:sp>
        <p:nvSpPr>
          <p:cNvPr id="20" name="Shape 18"/>
          <p:cNvSpPr/>
          <p:nvPr/>
        </p:nvSpPr>
        <p:spPr>
          <a:xfrm>
            <a:off x="640080" y="3977640"/>
            <a:ext cx="5166360" cy="1874520"/>
          </a:xfrm>
          <a:prstGeom prst="roundRect">
            <a:avLst>
              <a:gd name="adj" fmla="val 4878"/>
            </a:avLst>
          </a:prstGeom>
          <a:solidFill>
            <a:srgbClr val="F7F5F0"/>
          </a:solidFill>
          <a:ln/>
          <a:effectLst>
            <a:outerShdw blurRad="76200" dist="25400" dir="5400000" algn="bl" rotWithShape="0">
              <a:srgbClr val="000000">
                <a:alpha val="10000"/>
              </a:srgbClr>
            </a:outerShdw>
          </a:effectLst>
        </p:spPr>
      </p:sp>
      <p:sp>
        <p:nvSpPr>
          <p:cNvPr id="21" name="Shape 19"/>
          <p:cNvSpPr/>
          <p:nvPr/>
        </p:nvSpPr>
        <p:spPr>
          <a:xfrm>
            <a:off x="5257800" y="4160520"/>
            <a:ext cx="365760" cy="365760"/>
          </a:xfrm>
          <a:prstGeom prst="ellipse">
            <a:avLst/>
          </a:prstGeom>
          <a:solidFill>
            <a:srgbClr val="D7A928"/>
          </a:solidFill>
          <a:ln/>
        </p:spPr>
      </p:sp>
      <p:sp>
        <p:nvSpPr>
          <p:cNvPr id="22" name="Text 20"/>
          <p:cNvSpPr txBox="1"/>
          <p:nvPr/>
        </p:nvSpPr>
        <p:spPr>
          <a:xfrm>
            <a:off x="5257800" y="4160520"/>
            <a:ext cx="365760" cy="365760"/>
          </a:xfrm>
          <a:prstGeom prst="rect">
            <a:avLst/>
          </a:prstGeom>
          <a:noFill/>
          <a:ln/>
        </p:spPr>
        <p:txBody>
          <a:bodyPr wrap="square" rtlCol="0" anchor="ctr"/>
          <a:lstStyle/>
          <a:p>
            <a:pPr marL="0" indent="0" algn="ctr">
              <a:buNone/>
            </a:pPr>
            <a:r>
              <a:rPr lang="en-US" sz="1400" b="1" dirty="0">
                <a:solidFill>
                  <a:srgbClr val="16302E"/>
                </a:solidFill>
              </a:rPr>
              <a:t>4</a:t>
            </a:r>
            <a:endParaRPr lang="en-US" sz="1400" dirty="0"/>
          </a:p>
        </p:txBody>
      </p:sp>
      <p:sp>
        <p:nvSpPr>
          <p:cNvPr id="23" name="Text 21"/>
          <p:cNvSpPr txBox="1"/>
          <p:nvPr/>
        </p:nvSpPr>
        <p:spPr>
          <a:xfrm>
            <a:off x="868680" y="4160520"/>
            <a:ext cx="4297680" cy="365760"/>
          </a:xfrm>
          <a:prstGeom prst="rect">
            <a:avLst/>
          </a:prstGeom>
          <a:noFill/>
          <a:ln/>
        </p:spPr>
        <p:txBody>
          <a:bodyPr wrap="square" rtlCol="0" anchor="ctr"/>
          <a:lstStyle/>
          <a:p>
            <a:pPr marL="0" indent="0" algn="r" rtl="1">
              <a:buNone/>
            </a:pPr>
            <a:r>
              <a:rPr lang="en-US" sz="1450" b="1" dirty="0">
                <a:solidFill>
                  <a:srgbClr val="16302E"/>
                </a:solidFill>
                <a:latin typeface="Arial" pitchFamily="34" charset="0"/>
                <a:ea typeface="Arial" pitchFamily="34" charset="-122"/>
                <a:cs typeface="Arial" pitchFamily="34" charset="-120"/>
              </a:rPr>
              <a:t>ידיעה קודמת של המטופל</a:t>
            </a:r>
            <a:endParaRPr lang="en-US" sz="1450" dirty="0"/>
          </a:p>
        </p:txBody>
      </p:sp>
      <p:sp>
        <p:nvSpPr>
          <p:cNvPr id="24" name="Text 22"/>
          <p:cNvSpPr txBox="1"/>
          <p:nvPr/>
        </p:nvSpPr>
        <p:spPr>
          <a:xfrm>
            <a:off x="868680" y="4572000"/>
            <a:ext cx="4709160" cy="1143000"/>
          </a:xfrm>
          <a:prstGeom prst="rect">
            <a:avLst/>
          </a:prstGeom>
          <a:noFill/>
          <a:ln/>
        </p:spPr>
        <p:txBody>
          <a:bodyPr wrap="square" rtlCol="0" anchor="t"/>
          <a:lstStyle/>
          <a:p>
            <a:pPr marL="0" indent="0" algn="r" rtl="1">
              <a:buNone/>
            </a:pPr>
            <a:endParaRPr lang="en-US" sz="1200" dirty="0"/>
          </a:p>
        </p:txBody>
      </p:sp>
    </p:spTree>
    <p:extLst>
      <p:ext uri="{BB962C8B-B14F-4D97-AF65-F5344CB8AC3E}">
        <p14:creationId xmlns:p14="http://schemas.microsoft.com/office/powerpoint/2010/main" val="29724729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98480" y="-1188720"/>
            <a:ext cx="3108960" cy="3108960"/>
          </a:xfrm>
          <a:prstGeom prst="ellipse">
            <a:avLst/>
          </a:prstGeom>
          <a:solidFill>
            <a:srgbClr val="D7A928">
              <a:alpha val="15000"/>
            </a:srgbClr>
          </a:solidFill>
          <a:ln/>
        </p:spPr>
      </p:sp>
      <p:sp>
        <p:nvSpPr>
          <p:cNvPr id="3" name="Shape 1"/>
          <p:cNvSpPr/>
          <p:nvPr/>
        </p:nvSpPr>
        <p:spPr>
          <a:xfrm>
            <a:off x="11430000" y="548640"/>
            <a:ext cx="1828800" cy="1828800"/>
          </a:xfrm>
          <a:prstGeom prst="ellipse">
            <a:avLst/>
          </a:prstGeom>
          <a:solidFill>
            <a:srgbClr val="B5654A">
              <a:alpha val="12000"/>
            </a:srgbClr>
          </a:solidFill>
          <a:ln/>
        </p:spPr>
      </p:sp>
      <p:sp>
        <p:nvSpPr>
          <p:cNvPr id="4" name="Text 2"/>
          <p:cNvSpPr txBox="1"/>
          <p:nvPr/>
        </p:nvSpPr>
        <p:spPr>
          <a:xfrm>
            <a:off x="548640" y="320040"/>
            <a:ext cx="11064240" cy="868680"/>
          </a:xfrm>
          <a:prstGeom prst="rect">
            <a:avLst/>
          </a:prstGeom>
          <a:noFill/>
          <a:ln/>
        </p:spPr>
        <p:txBody>
          <a:bodyPr wrap="square" lIns="0" tIns="0" rIns="0" bIns="0" rtlCol="0" anchor="ctr"/>
          <a:lstStyle/>
          <a:p>
            <a:pPr algn="r" rtl="1"/>
            <a:r>
              <a:rPr lang="he-IL" sz="3000" b="1" dirty="0" smtClean="0">
                <a:solidFill>
                  <a:srgbClr val="244A47"/>
                </a:solidFill>
                <a:latin typeface="Arial" pitchFamily="34" charset="0"/>
                <a:ea typeface="Arial" pitchFamily="34" charset="-122"/>
                <a:cs typeface="Arial" pitchFamily="34" charset="-120"/>
              </a:rPr>
              <a:t>לדחוף לאחריות </a:t>
            </a:r>
            <a:r>
              <a:rPr lang="he-IL" sz="3000" b="1" dirty="0">
                <a:solidFill>
                  <a:srgbClr val="244A47"/>
                </a:solidFill>
                <a:latin typeface="Arial" pitchFamily="34" charset="0"/>
                <a:ea typeface="Arial" pitchFamily="34" charset="-122"/>
                <a:cs typeface="Arial" pitchFamily="34" charset="-120"/>
              </a:rPr>
              <a:t>קופת החולים </a:t>
            </a:r>
            <a:r>
              <a:rPr lang="he-IL" sz="3000" b="1" dirty="0" err="1">
                <a:solidFill>
                  <a:srgbClr val="244A47"/>
                </a:solidFill>
                <a:latin typeface="Arial" pitchFamily="34" charset="0"/>
                <a:ea typeface="Arial" pitchFamily="34" charset="-122"/>
                <a:cs typeface="Arial" pitchFamily="34" charset="-120"/>
              </a:rPr>
              <a:t>כנסיון</a:t>
            </a:r>
            <a:r>
              <a:rPr lang="he-IL" sz="3000" b="1" dirty="0">
                <a:solidFill>
                  <a:srgbClr val="244A47"/>
                </a:solidFill>
                <a:latin typeface="Arial" pitchFamily="34" charset="0"/>
                <a:ea typeface="Arial" pitchFamily="34" charset="-122"/>
                <a:cs typeface="Arial" pitchFamily="34" charset="-120"/>
              </a:rPr>
              <a:t> שכנוע </a:t>
            </a:r>
            <a:endParaRPr lang="en-US" sz="3000" dirty="0"/>
          </a:p>
        </p:txBody>
      </p:sp>
      <p:sp>
        <p:nvSpPr>
          <p:cNvPr id="5" name="Shape 3"/>
          <p:cNvSpPr/>
          <p:nvPr/>
        </p:nvSpPr>
        <p:spPr>
          <a:xfrm>
            <a:off x="548640" y="1325880"/>
            <a:ext cx="11064240" cy="1417320"/>
          </a:xfrm>
          <a:prstGeom prst="roundRect">
            <a:avLst>
              <a:gd name="adj" fmla="val 7742"/>
            </a:avLst>
          </a:prstGeom>
          <a:solidFill>
            <a:srgbClr val="16302E"/>
          </a:solidFill>
          <a:ln/>
          <a:effectLst>
            <a:outerShdw blurRad="101600" dist="38100" dir="5400000" algn="bl" rotWithShape="0">
              <a:srgbClr val="000000">
                <a:alpha val="25000"/>
              </a:srgbClr>
            </a:outerShdw>
          </a:effectLst>
        </p:spPr>
      </p:sp>
      <p:sp>
        <p:nvSpPr>
          <p:cNvPr id="6" name="Text 4"/>
          <p:cNvSpPr txBox="1"/>
          <p:nvPr/>
        </p:nvSpPr>
        <p:spPr>
          <a:xfrm>
            <a:off x="868680" y="1417320"/>
            <a:ext cx="10424160" cy="1234440"/>
          </a:xfrm>
          <a:prstGeom prst="rect">
            <a:avLst/>
          </a:prstGeom>
          <a:noFill/>
          <a:ln/>
        </p:spPr>
        <p:txBody>
          <a:bodyPr wrap="square" lIns="0" tIns="0" rIns="0" bIns="0" rtlCol="0" anchor="ctr"/>
          <a:lstStyle/>
          <a:p>
            <a:pPr marL="0" indent="0" algn="r" rtl="1">
              <a:lnSpc>
                <a:spcPct val="115000"/>
              </a:lnSpc>
              <a:buNone/>
            </a:pPr>
            <a:r>
              <a:rPr lang="en-US" sz="1800" b="1" i="1" dirty="0">
                <a:solidFill>
                  <a:srgbClr val="D7A928"/>
                </a:solidFill>
                <a:latin typeface="Arial" pitchFamily="34" charset="0"/>
                <a:ea typeface="Arial" pitchFamily="34" charset="-122"/>
                <a:cs typeface="Arial" pitchFamily="34" charset="-120"/>
              </a:rPr>
              <a:t>השאלה אינה תמיד איזה רופא התרשל לעיתים השאלה הנכונה היא האם קופת החולים נתנה לרופא את הכלים והתמיכה שהיה זקוק להם בזמן וכשהתשובה שלילית האחריות עשויה להיות של הקופה עצמה</a:t>
            </a:r>
            <a:endParaRPr lang="en-US" sz="1800" dirty="0"/>
          </a:p>
        </p:txBody>
      </p:sp>
      <p:sp>
        <p:nvSpPr>
          <p:cNvPr id="7" name="Shape 5"/>
          <p:cNvSpPr/>
          <p:nvPr/>
        </p:nvSpPr>
        <p:spPr>
          <a:xfrm>
            <a:off x="7991856" y="297180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8" name="Shape 6"/>
          <p:cNvSpPr/>
          <p:nvPr/>
        </p:nvSpPr>
        <p:spPr>
          <a:xfrm>
            <a:off x="9509760" y="3172968"/>
            <a:ext cx="502920" cy="502920"/>
          </a:xfrm>
          <a:prstGeom prst="ellipse">
            <a:avLst/>
          </a:prstGeom>
          <a:solidFill>
            <a:srgbClr val="D7A928"/>
          </a:solidFill>
          <a:ln/>
        </p:spPr>
      </p:sp>
      <p:sp>
        <p:nvSpPr>
          <p:cNvPr id="9" name="Text 7"/>
          <p:cNvSpPr txBox="1"/>
          <p:nvPr/>
        </p:nvSpPr>
        <p:spPr>
          <a:xfrm>
            <a:off x="9509760" y="317296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1</a:t>
            </a:r>
            <a:endParaRPr lang="en-US" sz="1800" dirty="0"/>
          </a:p>
        </p:txBody>
      </p:sp>
      <p:sp>
        <p:nvSpPr>
          <p:cNvPr id="10" name="Text 8"/>
          <p:cNvSpPr txBox="1"/>
          <p:nvPr/>
        </p:nvSpPr>
        <p:spPr>
          <a:xfrm>
            <a:off x="8174736" y="379476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חוסר תיאום בין רופא המשפחה מומחים ומכוני בדיקה</a:t>
            </a:r>
            <a:endParaRPr lang="en-US" sz="1700" dirty="0"/>
          </a:p>
        </p:txBody>
      </p:sp>
      <p:sp>
        <p:nvSpPr>
          <p:cNvPr id="11" name="Shape 9"/>
          <p:cNvSpPr/>
          <p:nvPr/>
        </p:nvSpPr>
        <p:spPr>
          <a:xfrm>
            <a:off x="4270248" y="297180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12" name="Shape 10"/>
          <p:cNvSpPr/>
          <p:nvPr/>
        </p:nvSpPr>
        <p:spPr>
          <a:xfrm>
            <a:off x="5788152" y="3172968"/>
            <a:ext cx="502920" cy="502920"/>
          </a:xfrm>
          <a:prstGeom prst="ellipse">
            <a:avLst/>
          </a:prstGeom>
          <a:solidFill>
            <a:srgbClr val="D7A928"/>
          </a:solidFill>
          <a:ln/>
        </p:spPr>
      </p:sp>
      <p:sp>
        <p:nvSpPr>
          <p:cNvPr id="13" name="Text 11"/>
          <p:cNvSpPr txBox="1"/>
          <p:nvPr/>
        </p:nvSpPr>
        <p:spPr>
          <a:xfrm>
            <a:off x="5788152" y="317296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2</a:t>
            </a:r>
            <a:endParaRPr lang="en-US" sz="1800" dirty="0"/>
          </a:p>
        </p:txBody>
      </p:sp>
      <p:sp>
        <p:nvSpPr>
          <p:cNvPr id="14" name="Text 12"/>
          <p:cNvSpPr txBox="1"/>
          <p:nvPr/>
        </p:nvSpPr>
        <p:spPr>
          <a:xfrm>
            <a:off x="4453128" y="379476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המלצה רפואית שלא זכתה למעקב</a:t>
            </a:r>
            <a:endParaRPr lang="en-US" sz="1700" dirty="0"/>
          </a:p>
        </p:txBody>
      </p:sp>
      <p:sp>
        <p:nvSpPr>
          <p:cNvPr id="15" name="Shape 13"/>
          <p:cNvSpPr/>
          <p:nvPr/>
        </p:nvSpPr>
        <p:spPr>
          <a:xfrm>
            <a:off x="548640" y="297180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16" name="Shape 14"/>
          <p:cNvSpPr/>
          <p:nvPr/>
        </p:nvSpPr>
        <p:spPr>
          <a:xfrm>
            <a:off x="2066544" y="3172968"/>
            <a:ext cx="502920" cy="502920"/>
          </a:xfrm>
          <a:prstGeom prst="ellipse">
            <a:avLst/>
          </a:prstGeom>
          <a:solidFill>
            <a:srgbClr val="D7A928"/>
          </a:solidFill>
          <a:ln/>
        </p:spPr>
      </p:sp>
      <p:sp>
        <p:nvSpPr>
          <p:cNvPr id="17" name="Text 15"/>
          <p:cNvSpPr txBox="1"/>
          <p:nvPr/>
        </p:nvSpPr>
        <p:spPr>
          <a:xfrm>
            <a:off x="2066544" y="317296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3</a:t>
            </a:r>
            <a:endParaRPr lang="en-US" sz="1800" dirty="0"/>
          </a:p>
        </p:txBody>
      </p:sp>
      <p:sp>
        <p:nvSpPr>
          <p:cNvPr id="18" name="Text 16"/>
          <p:cNvSpPr txBox="1"/>
          <p:nvPr/>
        </p:nvSpPr>
        <p:spPr>
          <a:xfrm>
            <a:off x="731520" y="379476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נהלים שמעכבים טיפול</a:t>
            </a:r>
            <a:endParaRPr lang="en-US" sz="1700" dirty="0"/>
          </a:p>
        </p:txBody>
      </p:sp>
      <p:sp>
        <p:nvSpPr>
          <p:cNvPr id="19" name="Shape 17"/>
          <p:cNvSpPr/>
          <p:nvPr/>
        </p:nvSpPr>
        <p:spPr>
          <a:xfrm>
            <a:off x="7991856" y="489204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20" name="Shape 18"/>
          <p:cNvSpPr/>
          <p:nvPr/>
        </p:nvSpPr>
        <p:spPr>
          <a:xfrm>
            <a:off x="9509760" y="5093208"/>
            <a:ext cx="502920" cy="502920"/>
          </a:xfrm>
          <a:prstGeom prst="ellipse">
            <a:avLst/>
          </a:prstGeom>
          <a:solidFill>
            <a:srgbClr val="D7A928"/>
          </a:solidFill>
          <a:ln/>
        </p:spPr>
      </p:sp>
      <p:sp>
        <p:nvSpPr>
          <p:cNvPr id="21" name="Text 19"/>
          <p:cNvSpPr txBox="1"/>
          <p:nvPr/>
        </p:nvSpPr>
        <p:spPr>
          <a:xfrm>
            <a:off x="9509760" y="509320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4</a:t>
            </a:r>
            <a:endParaRPr lang="en-US" sz="1800" dirty="0"/>
          </a:p>
        </p:txBody>
      </p:sp>
      <p:sp>
        <p:nvSpPr>
          <p:cNvPr id="22" name="Text 20"/>
          <p:cNvSpPr txBox="1"/>
          <p:nvPr/>
        </p:nvSpPr>
        <p:spPr>
          <a:xfrm>
            <a:off x="8174736" y="571500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עומס בלתי סביר ומחסור במשאבים</a:t>
            </a:r>
            <a:endParaRPr lang="en-US" sz="1700" dirty="0"/>
          </a:p>
        </p:txBody>
      </p:sp>
      <p:sp>
        <p:nvSpPr>
          <p:cNvPr id="23" name="Shape 21"/>
          <p:cNvSpPr/>
          <p:nvPr/>
        </p:nvSpPr>
        <p:spPr>
          <a:xfrm>
            <a:off x="4270248" y="489204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24" name="Shape 22"/>
          <p:cNvSpPr/>
          <p:nvPr/>
        </p:nvSpPr>
        <p:spPr>
          <a:xfrm>
            <a:off x="5788152" y="5093208"/>
            <a:ext cx="502920" cy="502920"/>
          </a:xfrm>
          <a:prstGeom prst="ellipse">
            <a:avLst/>
          </a:prstGeom>
          <a:solidFill>
            <a:srgbClr val="D7A928"/>
          </a:solidFill>
          <a:ln/>
        </p:spPr>
      </p:sp>
      <p:sp>
        <p:nvSpPr>
          <p:cNvPr id="25" name="Text 23"/>
          <p:cNvSpPr txBox="1"/>
          <p:nvPr/>
        </p:nvSpPr>
        <p:spPr>
          <a:xfrm>
            <a:off x="5788152" y="509320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5</a:t>
            </a:r>
            <a:endParaRPr lang="en-US" sz="1800" dirty="0"/>
          </a:p>
        </p:txBody>
      </p:sp>
      <p:sp>
        <p:nvSpPr>
          <p:cNvPr id="26" name="Text 24"/>
          <p:cNvSpPr txBox="1"/>
          <p:nvPr/>
        </p:nvSpPr>
        <p:spPr>
          <a:xfrm>
            <a:off x="4453128" y="571500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היערכות לוגיסטית לקויה</a:t>
            </a:r>
            <a:endParaRPr lang="en-US" sz="1700" dirty="0"/>
          </a:p>
        </p:txBody>
      </p:sp>
      <p:sp>
        <p:nvSpPr>
          <p:cNvPr id="27" name="Shape 25"/>
          <p:cNvSpPr/>
          <p:nvPr/>
        </p:nvSpPr>
        <p:spPr>
          <a:xfrm>
            <a:off x="548640" y="4892040"/>
            <a:ext cx="3538728" cy="1691640"/>
          </a:xfrm>
          <a:prstGeom prst="roundRect">
            <a:avLst>
              <a:gd name="adj" fmla="val 5405"/>
            </a:avLst>
          </a:prstGeom>
          <a:solidFill>
            <a:srgbClr val="FFFFFF"/>
          </a:solidFill>
          <a:ln/>
          <a:effectLst>
            <a:outerShdw blurRad="76200" dist="25400" dir="5400000" algn="bl" rotWithShape="0">
              <a:srgbClr val="000000">
                <a:alpha val="15000"/>
              </a:srgbClr>
            </a:outerShdw>
          </a:effectLst>
        </p:spPr>
      </p:sp>
      <p:sp>
        <p:nvSpPr>
          <p:cNvPr id="28" name="Shape 26"/>
          <p:cNvSpPr/>
          <p:nvPr/>
        </p:nvSpPr>
        <p:spPr>
          <a:xfrm>
            <a:off x="2066544" y="5093208"/>
            <a:ext cx="502920" cy="502920"/>
          </a:xfrm>
          <a:prstGeom prst="ellipse">
            <a:avLst/>
          </a:prstGeom>
          <a:solidFill>
            <a:srgbClr val="D7A928"/>
          </a:solidFill>
          <a:ln/>
        </p:spPr>
      </p:sp>
      <p:sp>
        <p:nvSpPr>
          <p:cNvPr id="29" name="Text 27"/>
          <p:cNvSpPr txBox="1"/>
          <p:nvPr/>
        </p:nvSpPr>
        <p:spPr>
          <a:xfrm>
            <a:off x="2066544" y="5093208"/>
            <a:ext cx="502920" cy="502920"/>
          </a:xfrm>
          <a:prstGeom prst="rect">
            <a:avLst/>
          </a:prstGeom>
          <a:noFill/>
          <a:ln/>
        </p:spPr>
        <p:txBody>
          <a:bodyPr wrap="square" lIns="0" tIns="0" rIns="0" bIns="0" rtlCol="0" anchor="ctr"/>
          <a:lstStyle/>
          <a:p>
            <a:pPr marL="0" indent="0" algn="ctr">
              <a:buNone/>
            </a:pPr>
            <a:r>
              <a:rPr lang="en-US" sz="1800" b="1" dirty="0">
                <a:solidFill>
                  <a:srgbClr val="16302E"/>
                </a:solidFill>
                <a:latin typeface="Arial" pitchFamily="34" charset="0"/>
                <a:ea typeface="Arial" pitchFamily="34" charset="-122"/>
                <a:cs typeface="Arial" pitchFamily="34" charset="-120"/>
              </a:rPr>
              <a:t>6</a:t>
            </a:r>
            <a:endParaRPr lang="en-US" sz="1800" dirty="0"/>
          </a:p>
        </p:txBody>
      </p:sp>
      <p:sp>
        <p:nvSpPr>
          <p:cNvPr id="30" name="Text 28"/>
          <p:cNvSpPr txBox="1"/>
          <p:nvPr/>
        </p:nvSpPr>
        <p:spPr>
          <a:xfrm>
            <a:off x="731520" y="5715000"/>
            <a:ext cx="3172968" cy="731520"/>
          </a:xfrm>
          <a:prstGeom prst="rect">
            <a:avLst/>
          </a:prstGeom>
          <a:noFill/>
          <a:ln/>
        </p:spPr>
        <p:txBody>
          <a:bodyPr wrap="square" lIns="0" tIns="0" rIns="0" bIns="0" rtlCol="0" anchor="t"/>
          <a:lstStyle/>
          <a:p>
            <a:pPr marL="0" indent="0" algn="ctr" rtl="1">
              <a:lnSpc>
                <a:spcPct val="110000"/>
              </a:lnSpc>
              <a:buNone/>
            </a:pPr>
            <a:r>
              <a:rPr lang="en-US" sz="1700" b="1" dirty="0">
                <a:solidFill>
                  <a:srgbClr val="244A47"/>
                </a:solidFill>
                <a:latin typeface="Arial" pitchFamily="34" charset="0"/>
                <a:ea typeface="Arial" pitchFamily="34" charset="-122"/>
                <a:cs typeface="Arial" pitchFamily="34" charset="-120"/>
              </a:rPr>
              <a:t>אי שימוש בשדות התראה ממוחשבים</a:t>
            </a:r>
            <a:endParaRPr lang="en-US" sz="1700" dirty="0"/>
          </a:p>
        </p:txBody>
      </p:sp>
      <p:sp>
        <p:nvSpPr>
          <p:cNvPr id="31" name="Text 29"/>
          <p:cNvSpPr txBox="1"/>
          <p:nvPr/>
        </p:nvSpPr>
        <p:spPr>
          <a:xfrm>
            <a:off x="548640" y="6355080"/>
            <a:ext cx="11064240" cy="457200"/>
          </a:xfrm>
          <a:prstGeom prst="rect">
            <a:avLst/>
          </a:prstGeom>
          <a:noFill/>
          <a:ln/>
        </p:spPr>
        <p:txBody>
          <a:bodyPr wrap="square" lIns="0" tIns="0" rIns="0" bIns="0" rtlCol="0" anchor="ctr"/>
          <a:lstStyle/>
          <a:p>
            <a:pPr marL="0" indent="0" algn="r" rtl="1">
              <a:buNone/>
            </a:pPr>
            <a:r>
              <a:rPr lang="en-US" sz="1500" i="1" dirty="0">
                <a:solidFill>
                  <a:srgbClr val="B5654A"/>
                </a:solidFill>
                <a:latin typeface="Arial" pitchFamily="34" charset="0"/>
                <a:ea typeface="Arial" pitchFamily="34" charset="-122"/>
                <a:cs typeface="Arial" pitchFamily="34" charset="-120"/>
              </a:rPr>
              <a:t>השאלה הנכונה היא לא האם היית פועל אחרת אלא האם המערכת נתנה לרופא את מה שהיה צריך בזמן</a:t>
            </a:r>
            <a:endParaRPr lang="en-US" sz="1500" dirty="0"/>
          </a:p>
        </p:txBody>
      </p:sp>
    </p:spTree>
    <p:extLst>
      <p:ext uri="{BB962C8B-B14F-4D97-AF65-F5344CB8AC3E}">
        <p14:creationId xmlns:p14="http://schemas.microsoft.com/office/powerpoint/2010/main" val="5096981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85800"/>
          </a:xfrm>
          <a:prstGeom prst="rect">
            <a:avLst/>
          </a:prstGeom>
          <a:noFill/>
          <a:ln/>
        </p:spPr>
        <p:txBody>
          <a:bodyPr wrap="square" lIns="0" tIns="0" rIns="0" bIns="0" rtlCol="0" anchor="ctr"/>
          <a:lstStyle/>
          <a:p>
            <a:pPr algn="r" rtl="1"/>
            <a:r>
              <a:rPr lang="he-IL" sz="3300" dirty="0" smtClean="0"/>
              <a:t>פיזור על שני תחומים</a:t>
            </a:r>
            <a:endParaRPr lang="he-IL" sz="3300" dirty="0"/>
          </a:p>
        </p:txBody>
      </p:sp>
      <p:sp>
        <p:nvSpPr>
          <p:cNvPr id="3" name="Text 1"/>
          <p:cNvSpPr txBox="1"/>
          <p:nvPr/>
        </p:nvSpPr>
        <p:spPr>
          <a:xfrm>
            <a:off x="822960" y="1143000"/>
            <a:ext cx="10515600" cy="457200"/>
          </a:xfrm>
          <a:prstGeom prst="rect">
            <a:avLst/>
          </a:prstGeom>
          <a:noFill/>
          <a:ln/>
        </p:spPr>
        <p:txBody>
          <a:bodyPr wrap="square" lIns="0" tIns="0" rIns="0" bIns="0" rtlCol="0" anchor="ctr"/>
          <a:lstStyle/>
          <a:p>
            <a:pPr marL="0" indent="0" algn="r" rtl="1">
              <a:buNone/>
            </a:pPr>
            <a:endParaRPr lang="en-US" sz="1400" dirty="0"/>
          </a:p>
        </p:txBody>
      </p:sp>
      <p:sp>
        <p:nvSpPr>
          <p:cNvPr id="4" name="Shape 2"/>
          <p:cNvSpPr/>
          <p:nvPr/>
        </p:nvSpPr>
        <p:spPr>
          <a:xfrm>
            <a:off x="6309360" y="1920240"/>
            <a:ext cx="5029200" cy="4023360"/>
          </a:xfrm>
          <a:prstGeom prst="roundRect">
            <a:avLst>
              <a:gd name="adj" fmla="val 2727"/>
            </a:avLst>
          </a:prstGeom>
          <a:solidFill>
            <a:srgbClr val="244A47"/>
          </a:solidFill>
          <a:ln/>
        </p:spPr>
      </p:sp>
      <p:sp>
        <p:nvSpPr>
          <p:cNvPr id="5" name="Shape 3"/>
          <p:cNvSpPr/>
          <p:nvPr/>
        </p:nvSpPr>
        <p:spPr>
          <a:xfrm>
            <a:off x="10241280" y="2194560"/>
            <a:ext cx="640080" cy="640080"/>
          </a:xfrm>
          <a:prstGeom prst="ellipse">
            <a:avLst/>
          </a:prstGeom>
          <a:solidFill>
            <a:srgbClr val="D7A928"/>
          </a:solidFill>
          <a:ln/>
        </p:spPr>
      </p:sp>
      <p:sp>
        <p:nvSpPr>
          <p:cNvPr id="6" name="Text 4"/>
          <p:cNvSpPr txBox="1"/>
          <p:nvPr/>
        </p:nvSpPr>
        <p:spPr>
          <a:xfrm>
            <a:off x="10241280" y="2194560"/>
            <a:ext cx="640080" cy="640080"/>
          </a:xfrm>
          <a:prstGeom prst="rect">
            <a:avLst/>
          </a:prstGeom>
          <a:noFill/>
          <a:ln/>
        </p:spPr>
        <p:txBody>
          <a:bodyPr wrap="square" lIns="0" tIns="0" rIns="0" bIns="0" rtlCol="0" anchor="ctr"/>
          <a:lstStyle/>
          <a:p>
            <a:pPr marL="0" indent="0" algn="ctr">
              <a:buNone/>
            </a:pPr>
            <a:r>
              <a:rPr lang="en-US" sz="1700" b="1" dirty="0" smtClean="0">
                <a:solidFill>
                  <a:srgbClr val="16302E"/>
                </a:solidFill>
                <a:latin typeface="Arial" pitchFamily="34" charset="0"/>
                <a:ea typeface="Arial" pitchFamily="34" charset="-122"/>
                <a:cs typeface="Arial" pitchFamily="34" charset="-120"/>
              </a:rPr>
              <a:t>1</a:t>
            </a:r>
            <a:endParaRPr lang="en-US" sz="1700" dirty="0"/>
          </a:p>
        </p:txBody>
      </p:sp>
      <p:sp>
        <p:nvSpPr>
          <p:cNvPr id="7" name="Text 5"/>
          <p:cNvSpPr txBox="1"/>
          <p:nvPr/>
        </p:nvSpPr>
        <p:spPr>
          <a:xfrm>
            <a:off x="6583680" y="2331720"/>
            <a:ext cx="3566160" cy="457200"/>
          </a:xfrm>
          <a:prstGeom prst="rect">
            <a:avLst/>
          </a:prstGeom>
          <a:noFill/>
          <a:ln/>
        </p:spPr>
        <p:txBody>
          <a:bodyPr wrap="square" lIns="0" tIns="0" rIns="0" bIns="0" rtlCol="0" anchor="ctr"/>
          <a:lstStyle/>
          <a:p>
            <a:pPr marL="0" indent="0" algn="r" rtl="1">
              <a:buNone/>
            </a:pPr>
            <a:r>
              <a:rPr lang="en-US" sz="1900" b="1" dirty="0" err="1">
                <a:solidFill>
                  <a:srgbClr val="FFFFFF"/>
                </a:solidFill>
                <a:latin typeface="Arial" pitchFamily="34" charset="0"/>
                <a:ea typeface="Arial" pitchFamily="34" charset="-122"/>
                <a:cs typeface="Arial" pitchFamily="34" charset="-120"/>
              </a:rPr>
              <a:t>פיצול</a:t>
            </a:r>
            <a:r>
              <a:rPr lang="en-US" sz="1900" b="1" dirty="0">
                <a:solidFill>
                  <a:srgbClr val="FFFFFF"/>
                </a:solidFill>
                <a:latin typeface="Arial" pitchFamily="34" charset="0"/>
                <a:ea typeface="Arial" pitchFamily="34" charset="-122"/>
                <a:cs typeface="Arial" pitchFamily="34" charset="-120"/>
              </a:rPr>
              <a:t> </a:t>
            </a:r>
            <a:r>
              <a:rPr lang="en-US" sz="1900" b="1" dirty="0" err="1" smtClean="0">
                <a:solidFill>
                  <a:srgbClr val="FFFFFF"/>
                </a:solidFill>
                <a:latin typeface="Arial" pitchFamily="34" charset="0"/>
                <a:ea typeface="Arial" pitchFamily="34" charset="-122"/>
                <a:cs typeface="Arial" pitchFamily="34" charset="-120"/>
              </a:rPr>
              <a:t>הסוגיות</a:t>
            </a:r>
            <a:r>
              <a:rPr lang="en-US" sz="1900" b="1" dirty="0" smtClean="0">
                <a:solidFill>
                  <a:srgbClr val="FFFFFF"/>
                </a:solidFill>
                <a:latin typeface="Arial" pitchFamily="34" charset="0"/>
                <a:ea typeface="Arial" pitchFamily="34" charset="-122"/>
                <a:cs typeface="Arial" pitchFamily="34" charset="-120"/>
              </a:rPr>
              <a:t>: </a:t>
            </a:r>
            <a:r>
              <a:rPr lang="he-IL" sz="1900" b="1" dirty="0" smtClean="0">
                <a:solidFill>
                  <a:srgbClr val="FFFFFF"/>
                </a:solidFill>
                <a:latin typeface="Arial" pitchFamily="34" charset="0"/>
                <a:ea typeface="Arial" pitchFamily="34" charset="-122"/>
                <a:cs typeface="Arial" pitchFamily="34" charset="-120"/>
              </a:rPr>
              <a:t> מום לבבי ושוק </a:t>
            </a:r>
            <a:r>
              <a:rPr lang="he-IL" sz="1900" b="1" dirty="0" err="1" smtClean="0">
                <a:solidFill>
                  <a:srgbClr val="FFFFFF"/>
                </a:solidFill>
                <a:latin typeface="Arial" pitchFamily="34" charset="0"/>
                <a:ea typeface="Arial" pitchFamily="34" charset="-122"/>
                <a:cs typeface="Arial" pitchFamily="34" charset="-120"/>
              </a:rPr>
              <a:t>קרדיוגני</a:t>
            </a:r>
            <a:endParaRPr lang="en-US" sz="1900" dirty="0"/>
          </a:p>
        </p:txBody>
      </p:sp>
      <p:sp>
        <p:nvSpPr>
          <p:cNvPr id="8" name="Text 6"/>
          <p:cNvSpPr txBox="1"/>
          <p:nvPr/>
        </p:nvSpPr>
        <p:spPr>
          <a:xfrm>
            <a:off x="6583680" y="2880360"/>
            <a:ext cx="4480560" cy="2651760"/>
          </a:xfrm>
          <a:prstGeom prst="rect">
            <a:avLst/>
          </a:prstGeom>
          <a:noFill/>
          <a:ln/>
        </p:spPr>
        <p:txBody>
          <a:bodyPr wrap="square" lIns="0" tIns="0" rIns="0" bIns="0" rtlCol="0" anchor="ctr"/>
          <a:lstStyle/>
          <a:p>
            <a:pPr marL="0" indent="0" algn="r" rtl="1">
              <a:lnSpc>
                <a:spcPct val="130000"/>
              </a:lnSpc>
              <a:buNone/>
            </a:pPr>
            <a:endParaRPr lang="en-US" sz="1400" dirty="0">
              <a:solidFill>
                <a:schemeClr val="accent3">
                  <a:lumMod val="40000"/>
                  <a:lumOff val="60000"/>
                </a:schemeClr>
              </a:solidFill>
            </a:endParaRPr>
          </a:p>
        </p:txBody>
      </p:sp>
      <p:sp>
        <p:nvSpPr>
          <p:cNvPr id="9" name="Shape 7"/>
          <p:cNvSpPr/>
          <p:nvPr/>
        </p:nvSpPr>
        <p:spPr>
          <a:xfrm>
            <a:off x="822960" y="1920240"/>
            <a:ext cx="5029200" cy="4023360"/>
          </a:xfrm>
          <a:prstGeom prst="roundRect">
            <a:avLst>
              <a:gd name="adj" fmla="val 2727"/>
            </a:avLst>
          </a:prstGeom>
          <a:solidFill>
            <a:srgbClr val="B5654A"/>
          </a:solidFill>
          <a:ln/>
        </p:spPr>
      </p:sp>
      <p:sp>
        <p:nvSpPr>
          <p:cNvPr id="10" name="Shape 8"/>
          <p:cNvSpPr/>
          <p:nvPr/>
        </p:nvSpPr>
        <p:spPr>
          <a:xfrm>
            <a:off x="4754880" y="2194560"/>
            <a:ext cx="640080" cy="640080"/>
          </a:xfrm>
          <a:prstGeom prst="ellipse">
            <a:avLst/>
          </a:prstGeom>
          <a:solidFill>
            <a:srgbClr val="D7A928"/>
          </a:solidFill>
          <a:ln/>
        </p:spPr>
      </p:sp>
      <p:sp>
        <p:nvSpPr>
          <p:cNvPr id="11" name="Text 9"/>
          <p:cNvSpPr txBox="1"/>
          <p:nvPr/>
        </p:nvSpPr>
        <p:spPr>
          <a:xfrm>
            <a:off x="4754880" y="2194560"/>
            <a:ext cx="640080" cy="640080"/>
          </a:xfrm>
          <a:prstGeom prst="rect">
            <a:avLst/>
          </a:prstGeom>
          <a:noFill/>
          <a:ln/>
        </p:spPr>
        <p:txBody>
          <a:bodyPr wrap="square" lIns="0" tIns="0" rIns="0" bIns="0" rtlCol="0" anchor="ctr"/>
          <a:lstStyle/>
          <a:p>
            <a:pPr marL="0" indent="0" algn="ctr">
              <a:buNone/>
            </a:pPr>
            <a:r>
              <a:rPr lang="en-US" sz="1700" b="1" dirty="0" smtClean="0">
                <a:solidFill>
                  <a:srgbClr val="16302E"/>
                </a:solidFill>
                <a:latin typeface="Arial" pitchFamily="34" charset="0"/>
                <a:ea typeface="Arial" pitchFamily="34" charset="-122"/>
                <a:cs typeface="Arial" pitchFamily="34" charset="-120"/>
              </a:rPr>
              <a:t>2</a:t>
            </a:r>
            <a:endParaRPr lang="en-US" sz="1700" dirty="0"/>
          </a:p>
        </p:txBody>
      </p:sp>
      <p:sp>
        <p:nvSpPr>
          <p:cNvPr id="12" name="Text 10"/>
          <p:cNvSpPr txBox="1"/>
          <p:nvPr/>
        </p:nvSpPr>
        <p:spPr>
          <a:xfrm>
            <a:off x="1097280" y="2331720"/>
            <a:ext cx="3566160" cy="457200"/>
          </a:xfrm>
          <a:prstGeom prst="rect">
            <a:avLst/>
          </a:prstGeom>
          <a:noFill/>
          <a:ln/>
        </p:spPr>
        <p:txBody>
          <a:bodyPr wrap="square" lIns="0" tIns="0" rIns="0" bIns="0" rtlCol="0" anchor="ctr"/>
          <a:lstStyle/>
          <a:p>
            <a:pPr marL="0" indent="0" algn="r" rtl="1">
              <a:buNone/>
            </a:pPr>
            <a:r>
              <a:rPr lang="en-US" sz="1900" b="1" dirty="0">
                <a:solidFill>
                  <a:srgbClr val="FFFFFF"/>
                </a:solidFill>
                <a:latin typeface="Arial" pitchFamily="34" charset="0"/>
                <a:ea typeface="Arial" pitchFamily="34" charset="-122"/>
                <a:cs typeface="Arial" pitchFamily="34" charset="-120"/>
              </a:rPr>
              <a:t>מומחה </a:t>
            </a:r>
            <a:r>
              <a:rPr lang="en-US" sz="1900" b="1" dirty="0" err="1">
                <a:solidFill>
                  <a:srgbClr val="FFFFFF"/>
                </a:solidFill>
                <a:latin typeface="Arial" pitchFamily="34" charset="0"/>
                <a:ea typeface="Arial" pitchFamily="34" charset="-122"/>
                <a:cs typeface="Arial" pitchFamily="34" charset="-120"/>
              </a:rPr>
              <a:t>מתחום</a:t>
            </a:r>
            <a:r>
              <a:rPr lang="en-US" sz="1900" b="1" dirty="0">
                <a:solidFill>
                  <a:srgbClr val="FFFFFF"/>
                </a:solidFill>
                <a:latin typeface="Arial" pitchFamily="34" charset="0"/>
                <a:ea typeface="Arial" pitchFamily="34" charset="-122"/>
                <a:cs typeface="Arial" pitchFamily="34" charset="-120"/>
              </a:rPr>
              <a:t> </a:t>
            </a:r>
            <a:r>
              <a:rPr lang="en-US" sz="1900" b="1" dirty="0" err="1" smtClean="0">
                <a:solidFill>
                  <a:srgbClr val="FFFFFF"/>
                </a:solidFill>
                <a:latin typeface="Arial" pitchFamily="34" charset="0"/>
                <a:ea typeface="Arial" pitchFamily="34" charset="-122"/>
                <a:cs typeface="Arial" pitchFamily="34" charset="-120"/>
              </a:rPr>
              <a:t>קרוב</a:t>
            </a:r>
            <a:r>
              <a:rPr lang="he-IL" sz="1900" b="1" dirty="0" smtClean="0">
                <a:solidFill>
                  <a:srgbClr val="FFFFFF"/>
                </a:solidFill>
                <a:latin typeface="Arial" pitchFamily="34" charset="0"/>
                <a:ea typeface="Arial" pitchFamily="34" charset="-122"/>
                <a:cs typeface="Arial" pitchFamily="34" charset="-120"/>
              </a:rPr>
              <a:t>: במקום גסטרו</a:t>
            </a:r>
            <a:endParaRPr lang="en-US" sz="1900" dirty="0"/>
          </a:p>
        </p:txBody>
      </p:sp>
      <p:sp>
        <p:nvSpPr>
          <p:cNvPr id="13" name="Text 11"/>
          <p:cNvSpPr txBox="1"/>
          <p:nvPr/>
        </p:nvSpPr>
        <p:spPr>
          <a:xfrm>
            <a:off x="1097280" y="2880360"/>
            <a:ext cx="4480560" cy="2651760"/>
          </a:xfrm>
          <a:prstGeom prst="rect">
            <a:avLst/>
          </a:prstGeom>
          <a:noFill/>
          <a:ln/>
        </p:spPr>
        <p:txBody>
          <a:bodyPr wrap="square" lIns="0" tIns="0" rIns="0" bIns="0" rtlCol="0" anchor="ctr"/>
          <a:lstStyle/>
          <a:p>
            <a:pPr algn="r" rtl="1">
              <a:lnSpc>
                <a:spcPct val="130000"/>
              </a:lnSpc>
            </a:pPr>
            <a:endParaRPr lang="en-US" sz="1400" dirty="0"/>
          </a:p>
        </p:txBody>
      </p:sp>
      <p:sp>
        <p:nvSpPr>
          <p:cNvPr id="14" name="Text 12"/>
          <p:cNvSpPr txBox="1"/>
          <p:nvPr/>
        </p:nvSpPr>
        <p:spPr>
          <a:xfrm>
            <a:off x="457200" y="6400800"/>
            <a:ext cx="4572000" cy="274320"/>
          </a:xfrm>
          <a:prstGeom prst="rect">
            <a:avLst/>
          </a:prstGeom>
          <a:noFill/>
          <a:ln/>
        </p:spPr>
        <p:txBody>
          <a:bodyPr wrap="square" lIns="0" tIns="0" rIns="0" bIns="0" rtlCol="0" anchor="ctr"/>
          <a:lstStyle/>
          <a:p>
            <a:pPr marL="0" indent="0" algn="l" rtl="1">
              <a:buNone/>
            </a:pPr>
            <a:r>
              <a:rPr lang="en-US" sz="1000" dirty="0">
                <a:solidFill>
                  <a:srgbClr val="5C716E"/>
                </a:solidFill>
                <a:latin typeface="Arial" pitchFamily="34" charset="0"/>
                <a:ea typeface="Arial" pitchFamily="34" charset="-122"/>
                <a:cs typeface="Arial" pitchFamily="34" charset="-120"/>
              </a:rPr>
              <a:t>עו״ד </a:t>
            </a:r>
            <a:r>
              <a:rPr lang="en-US" sz="1000" dirty="0" err="1">
                <a:solidFill>
                  <a:srgbClr val="5C716E"/>
                </a:solidFill>
                <a:latin typeface="Arial" pitchFamily="34" charset="0"/>
                <a:ea typeface="Arial" pitchFamily="34" charset="-122"/>
                <a:cs typeface="Arial" pitchFamily="34" charset="-120"/>
              </a:rPr>
              <a:t>אורן</a:t>
            </a:r>
            <a:r>
              <a:rPr lang="en-US" sz="1000" dirty="0">
                <a:solidFill>
                  <a:srgbClr val="5C716E"/>
                </a:solidFill>
                <a:latin typeface="Arial" pitchFamily="34" charset="0"/>
                <a:ea typeface="Arial" pitchFamily="34" charset="-122"/>
                <a:cs typeface="Arial" pitchFamily="34" charset="-120"/>
              </a:rPr>
              <a:t> </a:t>
            </a:r>
            <a:r>
              <a:rPr lang="en-US" sz="1000" dirty="0" err="1" smtClean="0">
                <a:solidFill>
                  <a:srgbClr val="5C716E"/>
                </a:solidFill>
                <a:latin typeface="Arial" pitchFamily="34" charset="0"/>
                <a:ea typeface="Arial" pitchFamily="34" charset="-122"/>
                <a:cs typeface="Arial" pitchFamily="34" charset="-120"/>
              </a:rPr>
              <a:t>בושרי</a:t>
            </a:r>
            <a:r>
              <a:rPr lang="en-US" sz="1000" dirty="0" smtClean="0">
                <a:solidFill>
                  <a:srgbClr val="5C716E"/>
                </a:solidFill>
                <a:latin typeface="Arial" pitchFamily="34" charset="0"/>
                <a:ea typeface="Arial" pitchFamily="34" charset="-122"/>
                <a:cs typeface="Arial" pitchFamily="34" charset="-120"/>
              </a:rPr>
              <a:t> </a:t>
            </a:r>
            <a:r>
              <a:rPr lang="en-US" sz="1000" dirty="0">
                <a:solidFill>
                  <a:srgbClr val="5C716E"/>
                </a:solidFill>
                <a:latin typeface="Arial" pitchFamily="34" charset="0"/>
                <a:ea typeface="Arial" pitchFamily="34" charset="-122"/>
                <a:cs typeface="Arial" pitchFamily="34" charset="-120"/>
              </a:rPr>
              <a:t>| רשלנות רפואית</a:t>
            </a:r>
            <a:endParaRPr lang="en-US" sz="1000" dirty="0"/>
          </a:p>
        </p:txBody>
      </p:sp>
      <p:sp>
        <p:nvSpPr>
          <p:cNvPr id="15" name="Text 13"/>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17</a:t>
            </a:r>
            <a:endParaRPr lang="en-US" sz="1000" dirty="0"/>
          </a:p>
        </p:txBody>
      </p:sp>
    </p:spTree>
    <p:extLst>
      <p:ext uri="{BB962C8B-B14F-4D97-AF65-F5344CB8AC3E}">
        <p14:creationId xmlns:p14="http://schemas.microsoft.com/office/powerpoint/2010/main" val="3952268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22960" y="457200"/>
            <a:ext cx="10515600" cy="685800"/>
          </a:xfrm>
          <a:prstGeom prst="rect">
            <a:avLst/>
          </a:prstGeom>
          <a:noFill/>
          <a:ln/>
        </p:spPr>
        <p:txBody>
          <a:bodyPr wrap="square" lIns="0" tIns="0" rIns="0" bIns="0" rtlCol="0" anchor="ctr"/>
          <a:lstStyle/>
          <a:p>
            <a:pPr marL="0" indent="0" algn="r" rtl="1">
              <a:buNone/>
            </a:pPr>
            <a:r>
              <a:rPr lang="he-IL" sz="3000" b="1" dirty="0" smtClean="0">
                <a:solidFill>
                  <a:srgbClr val="16302E"/>
                </a:solidFill>
                <a:latin typeface="Arial" pitchFamily="34" charset="0"/>
                <a:ea typeface="Arial" pitchFamily="34" charset="-122"/>
                <a:cs typeface="Arial" pitchFamily="34" charset="-120"/>
              </a:rPr>
              <a:t>פטור </a:t>
            </a:r>
            <a:r>
              <a:rPr lang="he-IL" sz="3000" b="1" dirty="0" err="1" smtClean="0">
                <a:solidFill>
                  <a:srgbClr val="16302E"/>
                </a:solidFill>
                <a:latin typeface="Arial" pitchFamily="34" charset="0"/>
                <a:ea typeface="Arial" pitchFamily="34" charset="-122"/>
                <a:cs typeface="Arial" pitchFamily="34" charset="-120"/>
              </a:rPr>
              <a:t>מחוו"ד</a:t>
            </a:r>
            <a:endParaRPr lang="en-US" sz="3000" dirty="0"/>
          </a:p>
        </p:txBody>
      </p:sp>
      <p:sp>
        <p:nvSpPr>
          <p:cNvPr id="3" name="Text 1"/>
          <p:cNvSpPr txBox="1"/>
          <p:nvPr/>
        </p:nvSpPr>
        <p:spPr>
          <a:xfrm>
            <a:off x="822960" y="1143000"/>
            <a:ext cx="10515600" cy="457200"/>
          </a:xfrm>
          <a:prstGeom prst="rect">
            <a:avLst/>
          </a:prstGeom>
          <a:noFill/>
          <a:ln/>
        </p:spPr>
        <p:txBody>
          <a:bodyPr wrap="square" lIns="0" tIns="0" rIns="0" bIns="0" rtlCol="0" anchor="ctr"/>
          <a:lstStyle/>
          <a:p>
            <a:pPr marL="0" indent="0" algn="r" rtl="1">
              <a:buNone/>
            </a:pPr>
            <a:endParaRPr lang="en-US" sz="1400" dirty="0"/>
          </a:p>
        </p:txBody>
      </p:sp>
      <p:sp>
        <p:nvSpPr>
          <p:cNvPr id="4" name="Shape 2"/>
          <p:cNvSpPr/>
          <p:nvPr/>
        </p:nvSpPr>
        <p:spPr>
          <a:xfrm>
            <a:off x="6309360" y="1920240"/>
            <a:ext cx="5029200" cy="4023360"/>
          </a:xfrm>
          <a:prstGeom prst="roundRect">
            <a:avLst>
              <a:gd name="adj" fmla="val 2727"/>
            </a:avLst>
          </a:prstGeom>
          <a:solidFill>
            <a:srgbClr val="244A47"/>
          </a:solidFill>
          <a:ln/>
        </p:spPr>
      </p:sp>
      <p:sp>
        <p:nvSpPr>
          <p:cNvPr id="7" name="Text 5"/>
          <p:cNvSpPr txBox="1"/>
          <p:nvPr/>
        </p:nvSpPr>
        <p:spPr>
          <a:xfrm>
            <a:off x="6583680" y="2331720"/>
            <a:ext cx="3566160" cy="457200"/>
          </a:xfrm>
          <a:prstGeom prst="rect">
            <a:avLst/>
          </a:prstGeom>
          <a:noFill/>
          <a:ln/>
        </p:spPr>
        <p:txBody>
          <a:bodyPr wrap="square" lIns="0" tIns="0" rIns="0" bIns="0" rtlCol="0" anchor="ctr"/>
          <a:lstStyle/>
          <a:p>
            <a:pPr marL="0" indent="0" algn="r" rtl="1">
              <a:buNone/>
            </a:pPr>
            <a:endParaRPr lang="en-US" sz="1900" dirty="0"/>
          </a:p>
        </p:txBody>
      </p:sp>
      <p:sp>
        <p:nvSpPr>
          <p:cNvPr id="8" name="Text 6"/>
          <p:cNvSpPr txBox="1"/>
          <p:nvPr/>
        </p:nvSpPr>
        <p:spPr>
          <a:xfrm>
            <a:off x="6583680" y="2880360"/>
            <a:ext cx="4480560" cy="2651760"/>
          </a:xfrm>
          <a:prstGeom prst="rect">
            <a:avLst/>
          </a:prstGeom>
          <a:noFill/>
          <a:ln/>
        </p:spPr>
        <p:txBody>
          <a:bodyPr wrap="square" lIns="0" tIns="0" rIns="0" bIns="0" rtlCol="0" anchor="ctr"/>
          <a:lstStyle/>
          <a:p>
            <a:pPr algn="r" rtl="1">
              <a:lnSpc>
                <a:spcPct val="130000"/>
              </a:lnSpc>
            </a:pPr>
            <a:r>
              <a:rPr lang="he-IL" sz="1400" dirty="0">
                <a:solidFill>
                  <a:schemeClr val="accent3">
                    <a:lumMod val="40000"/>
                    <a:lumOff val="60000"/>
                  </a:schemeClr>
                </a:solidFill>
                <a:latin typeface="אריאל"/>
              </a:rPr>
              <a:t/>
            </a:r>
            <a:br>
              <a:rPr lang="he-IL" sz="1400" dirty="0">
                <a:solidFill>
                  <a:schemeClr val="accent3">
                    <a:lumMod val="40000"/>
                    <a:lumOff val="60000"/>
                  </a:schemeClr>
                </a:solidFill>
                <a:latin typeface="אריאל"/>
              </a:rPr>
            </a:br>
            <a:r>
              <a:rPr lang="he-IL" sz="1400" dirty="0">
                <a:solidFill>
                  <a:schemeClr val="accent3">
                    <a:lumMod val="40000"/>
                    <a:lumOff val="60000"/>
                  </a:schemeClr>
                </a:solidFill>
                <a:latin typeface="אריאל"/>
              </a:rPr>
              <a:t>א. רע"א 8015/96, צור שמיר נ. </a:t>
            </a:r>
            <a:r>
              <a:rPr lang="he-IL" sz="1400" dirty="0" err="1">
                <a:solidFill>
                  <a:schemeClr val="accent3">
                    <a:lumMod val="40000"/>
                    <a:lumOff val="60000"/>
                  </a:schemeClr>
                </a:solidFill>
                <a:latin typeface="אריאל"/>
              </a:rPr>
              <a:t>בוריסי</a:t>
            </a:r>
            <a:r>
              <a:rPr lang="he-IL" sz="1400" dirty="0">
                <a:solidFill>
                  <a:schemeClr val="accent3">
                    <a:lumMod val="40000"/>
                    <a:lumOff val="60000"/>
                  </a:schemeClr>
                </a:solidFill>
                <a:latin typeface="אריאל"/>
              </a:rPr>
              <a:t>: פרשנות לטעמים מיוחדים כמו חסרון כיס</a:t>
            </a:r>
            <a:br>
              <a:rPr lang="he-IL" sz="1400" dirty="0">
                <a:solidFill>
                  <a:schemeClr val="accent3">
                    <a:lumMod val="40000"/>
                    <a:lumOff val="60000"/>
                  </a:schemeClr>
                </a:solidFill>
                <a:latin typeface="אריאל"/>
              </a:rPr>
            </a:br>
            <a:r>
              <a:rPr lang="he-IL" sz="1400" dirty="0">
                <a:solidFill>
                  <a:schemeClr val="accent3">
                    <a:lumMod val="40000"/>
                    <a:lumOff val="60000"/>
                  </a:schemeClr>
                </a:solidFill>
                <a:latin typeface="אריאל"/>
              </a:rPr>
              <a:t>ב. טיעון העל: זכות הגישה לערכאות היא זכות חוקתית (בש"א 1528/06 ורנר נ. </a:t>
            </a:r>
            <a:r>
              <a:rPr lang="he-IL" sz="1400" dirty="0" err="1">
                <a:solidFill>
                  <a:schemeClr val="accent3">
                    <a:lumMod val="40000"/>
                    <a:lumOff val="60000"/>
                  </a:schemeClr>
                </a:solidFill>
                <a:latin typeface="אריאל"/>
              </a:rPr>
              <a:t>הכנ"ר</a:t>
            </a:r>
            <a:r>
              <a:rPr lang="he-IL" sz="1400" dirty="0">
                <a:solidFill>
                  <a:schemeClr val="accent3">
                    <a:lumMod val="40000"/>
                    <a:lumOff val="60000"/>
                  </a:schemeClr>
                </a:solidFill>
                <a:latin typeface="אריאל"/>
              </a:rPr>
              <a:t>)</a:t>
            </a:r>
            <a:br>
              <a:rPr lang="he-IL" sz="1400" dirty="0">
                <a:solidFill>
                  <a:schemeClr val="accent3">
                    <a:lumMod val="40000"/>
                    <a:lumOff val="60000"/>
                  </a:schemeClr>
                </a:solidFill>
                <a:latin typeface="אריאל"/>
              </a:rPr>
            </a:br>
            <a:r>
              <a:rPr lang="he-IL" sz="1400" dirty="0">
                <a:solidFill>
                  <a:schemeClr val="accent3">
                    <a:lumMod val="40000"/>
                    <a:lumOff val="60000"/>
                  </a:schemeClr>
                </a:solidFill>
                <a:latin typeface="אריאל"/>
              </a:rPr>
              <a:t/>
            </a:r>
            <a:br>
              <a:rPr lang="he-IL" sz="1400" dirty="0">
                <a:solidFill>
                  <a:schemeClr val="accent3">
                    <a:lumMod val="40000"/>
                    <a:lumOff val="60000"/>
                  </a:schemeClr>
                </a:solidFill>
                <a:latin typeface="אריאל"/>
              </a:rPr>
            </a:br>
            <a:r>
              <a:rPr lang="he-IL" sz="1400" dirty="0">
                <a:solidFill>
                  <a:schemeClr val="accent3">
                    <a:lumMod val="40000"/>
                    <a:lumOff val="60000"/>
                  </a:schemeClr>
                </a:solidFill>
                <a:latin typeface="אריאל"/>
              </a:rPr>
              <a:t/>
            </a:r>
            <a:br>
              <a:rPr lang="he-IL" sz="1400" dirty="0">
                <a:solidFill>
                  <a:schemeClr val="accent3">
                    <a:lumMod val="40000"/>
                    <a:lumOff val="60000"/>
                  </a:schemeClr>
                </a:solidFill>
                <a:latin typeface="אריאל"/>
              </a:rPr>
            </a:br>
            <a:endParaRPr lang="he-IL" sz="1400" dirty="0">
              <a:solidFill>
                <a:schemeClr val="accent3">
                  <a:lumMod val="40000"/>
                  <a:lumOff val="60000"/>
                </a:schemeClr>
              </a:solidFill>
              <a:latin typeface="אריאל"/>
            </a:endParaRPr>
          </a:p>
          <a:p>
            <a:pPr algn="r" rtl="1">
              <a:lnSpc>
                <a:spcPct val="130000"/>
              </a:lnSpc>
            </a:pPr>
            <a:endParaRPr lang="en-US" sz="1400" dirty="0">
              <a:solidFill>
                <a:schemeClr val="accent3">
                  <a:lumMod val="40000"/>
                  <a:lumOff val="60000"/>
                </a:schemeClr>
              </a:solidFill>
              <a:latin typeface="אריאל"/>
            </a:endParaRPr>
          </a:p>
        </p:txBody>
      </p:sp>
      <p:sp>
        <p:nvSpPr>
          <p:cNvPr id="9" name="Shape 7"/>
          <p:cNvSpPr/>
          <p:nvPr/>
        </p:nvSpPr>
        <p:spPr>
          <a:xfrm>
            <a:off x="822960" y="1920240"/>
            <a:ext cx="5029200" cy="4023360"/>
          </a:xfrm>
          <a:prstGeom prst="roundRect">
            <a:avLst>
              <a:gd name="adj" fmla="val 2727"/>
            </a:avLst>
          </a:prstGeom>
          <a:solidFill>
            <a:srgbClr val="B5654A"/>
          </a:solidFill>
          <a:ln/>
        </p:spPr>
      </p:sp>
      <p:sp>
        <p:nvSpPr>
          <p:cNvPr id="12" name="Text 10"/>
          <p:cNvSpPr txBox="1"/>
          <p:nvPr/>
        </p:nvSpPr>
        <p:spPr>
          <a:xfrm>
            <a:off x="1097280" y="2331720"/>
            <a:ext cx="3566160" cy="457200"/>
          </a:xfrm>
          <a:prstGeom prst="rect">
            <a:avLst/>
          </a:prstGeom>
          <a:noFill/>
          <a:ln/>
        </p:spPr>
        <p:txBody>
          <a:bodyPr wrap="square" lIns="0" tIns="0" rIns="0" bIns="0" rtlCol="0" anchor="ctr"/>
          <a:lstStyle/>
          <a:p>
            <a:pPr marL="0" indent="0" algn="r" rtl="1">
              <a:buNone/>
            </a:pPr>
            <a:endParaRPr lang="en-US" sz="1900" dirty="0"/>
          </a:p>
        </p:txBody>
      </p:sp>
      <p:sp>
        <p:nvSpPr>
          <p:cNvPr id="13" name="Text 11"/>
          <p:cNvSpPr txBox="1"/>
          <p:nvPr/>
        </p:nvSpPr>
        <p:spPr>
          <a:xfrm>
            <a:off x="1097280" y="2880360"/>
            <a:ext cx="4480560" cy="2651760"/>
          </a:xfrm>
          <a:prstGeom prst="rect">
            <a:avLst/>
          </a:prstGeom>
          <a:noFill/>
          <a:ln/>
        </p:spPr>
        <p:txBody>
          <a:bodyPr wrap="square" lIns="0" tIns="0" rIns="0" bIns="0" rtlCol="0" anchor="ctr"/>
          <a:lstStyle/>
          <a:p>
            <a:pPr algn="r" rtl="1">
              <a:lnSpc>
                <a:spcPct val="130000"/>
              </a:lnSpc>
            </a:pPr>
            <a:r>
              <a:rPr lang="he-IL" sz="1400" dirty="0"/>
              <a:t>ג. ת"א (ירושלים) 6743-09-11 עז' </a:t>
            </a:r>
            <a:r>
              <a:rPr lang="he-IL" sz="1400" dirty="0" err="1"/>
              <a:t>אייזנבך</a:t>
            </a:r>
            <a:r>
              <a:rPr lang="he-IL" sz="1400" dirty="0"/>
              <a:t>' נ' בילינסון תחום ספציפי השתלות כבד. "פניתי לשבעה רופאים"</a:t>
            </a:r>
            <a:br>
              <a:rPr lang="he-IL" sz="1400" dirty="0"/>
            </a:br>
            <a:r>
              <a:rPr lang="he-IL" sz="1400" dirty="0"/>
              <a:t>ד. רע"א 7731/04 מ"י נ' עזבון הלפרין: ניתן להסתפק בתחליף לחוות-דעת, כגון דו"ח ועדת בדיקה</a:t>
            </a:r>
            <a:br>
              <a:rPr lang="he-IL" sz="1400" dirty="0"/>
            </a:br>
            <a:endParaRPr lang="he-IL" sz="1400" dirty="0"/>
          </a:p>
          <a:p>
            <a:pPr algn="r" rtl="1">
              <a:lnSpc>
                <a:spcPct val="130000"/>
              </a:lnSpc>
            </a:pPr>
            <a:endParaRPr lang="en-US" sz="1400" dirty="0"/>
          </a:p>
        </p:txBody>
      </p:sp>
      <p:sp>
        <p:nvSpPr>
          <p:cNvPr id="14" name="Text 12"/>
          <p:cNvSpPr txBox="1"/>
          <p:nvPr/>
        </p:nvSpPr>
        <p:spPr>
          <a:xfrm>
            <a:off x="457200" y="6400800"/>
            <a:ext cx="4572000" cy="274320"/>
          </a:xfrm>
          <a:prstGeom prst="rect">
            <a:avLst/>
          </a:prstGeom>
          <a:noFill/>
          <a:ln/>
        </p:spPr>
        <p:txBody>
          <a:bodyPr wrap="square" lIns="0" tIns="0" rIns="0" bIns="0" rtlCol="0" anchor="ctr"/>
          <a:lstStyle/>
          <a:p>
            <a:pPr marL="0" indent="0" algn="l" rtl="1">
              <a:buNone/>
            </a:pPr>
            <a:r>
              <a:rPr lang="en-US" sz="1000" dirty="0">
                <a:solidFill>
                  <a:srgbClr val="5C716E"/>
                </a:solidFill>
                <a:latin typeface="Arial" pitchFamily="34" charset="0"/>
                <a:ea typeface="Arial" pitchFamily="34" charset="-122"/>
                <a:cs typeface="Arial" pitchFamily="34" charset="-120"/>
              </a:rPr>
              <a:t>עו״ד </a:t>
            </a:r>
            <a:r>
              <a:rPr lang="en-US" sz="1000" dirty="0" err="1">
                <a:solidFill>
                  <a:srgbClr val="5C716E"/>
                </a:solidFill>
                <a:latin typeface="Arial" pitchFamily="34" charset="0"/>
                <a:ea typeface="Arial" pitchFamily="34" charset="-122"/>
                <a:cs typeface="Arial" pitchFamily="34" charset="-120"/>
              </a:rPr>
              <a:t>אורן</a:t>
            </a:r>
            <a:r>
              <a:rPr lang="en-US" sz="1000" dirty="0">
                <a:solidFill>
                  <a:srgbClr val="5C716E"/>
                </a:solidFill>
                <a:latin typeface="Arial" pitchFamily="34" charset="0"/>
                <a:ea typeface="Arial" pitchFamily="34" charset="-122"/>
                <a:cs typeface="Arial" pitchFamily="34" charset="-120"/>
              </a:rPr>
              <a:t> </a:t>
            </a:r>
            <a:r>
              <a:rPr lang="en-US" sz="1000" dirty="0" err="1" smtClean="0">
                <a:solidFill>
                  <a:srgbClr val="5C716E"/>
                </a:solidFill>
                <a:latin typeface="Arial" pitchFamily="34" charset="0"/>
                <a:ea typeface="Arial" pitchFamily="34" charset="-122"/>
                <a:cs typeface="Arial" pitchFamily="34" charset="-120"/>
              </a:rPr>
              <a:t>בושרי</a:t>
            </a:r>
            <a:r>
              <a:rPr lang="en-US" sz="1000" dirty="0" smtClean="0">
                <a:solidFill>
                  <a:srgbClr val="5C716E"/>
                </a:solidFill>
                <a:latin typeface="Arial" pitchFamily="34" charset="0"/>
                <a:ea typeface="Arial" pitchFamily="34" charset="-122"/>
                <a:cs typeface="Arial" pitchFamily="34" charset="-120"/>
              </a:rPr>
              <a:t> </a:t>
            </a:r>
            <a:r>
              <a:rPr lang="en-US" sz="1000" dirty="0">
                <a:solidFill>
                  <a:srgbClr val="5C716E"/>
                </a:solidFill>
                <a:latin typeface="Arial" pitchFamily="34" charset="0"/>
                <a:ea typeface="Arial" pitchFamily="34" charset="-122"/>
                <a:cs typeface="Arial" pitchFamily="34" charset="-120"/>
              </a:rPr>
              <a:t>| רשלנות רפואית</a:t>
            </a:r>
            <a:endParaRPr lang="en-US" sz="1000" dirty="0"/>
          </a:p>
        </p:txBody>
      </p:sp>
      <p:sp>
        <p:nvSpPr>
          <p:cNvPr id="15" name="Text 13"/>
          <p:cNvSpPr txBox="1"/>
          <p:nvPr/>
        </p:nvSpPr>
        <p:spPr>
          <a:xfrm>
            <a:off x="11551615" y="6400800"/>
            <a:ext cx="365760" cy="274320"/>
          </a:xfrm>
          <a:prstGeom prst="rect">
            <a:avLst/>
          </a:prstGeom>
          <a:noFill/>
          <a:ln/>
        </p:spPr>
        <p:txBody>
          <a:bodyPr wrap="square" lIns="0" tIns="0" rIns="0" bIns="0" rtlCol="0" anchor="ctr"/>
          <a:lstStyle/>
          <a:p>
            <a:pPr marL="0" indent="0" algn="r">
              <a:buNone/>
            </a:pPr>
            <a:r>
              <a:rPr lang="en-US" sz="1000" dirty="0">
                <a:solidFill>
                  <a:srgbClr val="5C716E"/>
                </a:solidFill>
                <a:latin typeface="Arial" pitchFamily="34" charset="0"/>
                <a:ea typeface="Arial" pitchFamily="34" charset="-122"/>
                <a:cs typeface="Arial" pitchFamily="34" charset="-120"/>
              </a:rPr>
              <a:t>17</a:t>
            </a:r>
            <a:endParaRPr lang="en-US" sz="1000" dirty="0"/>
          </a:p>
        </p:txBody>
      </p:sp>
    </p:spTree>
    <p:extLst>
      <p:ext uri="{BB962C8B-B14F-4D97-AF65-F5344CB8AC3E}">
        <p14:creationId xmlns:p14="http://schemas.microsoft.com/office/powerpoint/2010/main" val="25151412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714232" y="3383280"/>
            <a:ext cx="5943600" cy="5943600"/>
          </a:xfrm>
          <a:prstGeom prst="ellipse">
            <a:avLst/>
          </a:prstGeom>
          <a:solidFill>
            <a:srgbClr val="3C6360">
              <a:alpha val="55000"/>
            </a:srgbClr>
          </a:solidFill>
          <a:ln/>
        </p:spPr>
      </p:sp>
      <p:sp>
        <p:nvSpPr>
          <p:cNvPr id="3" name="Shape 1"/>
          <p:cNvSpPr/>
          <p:nvPr/>
        </p:nvSpPr>
        <p:spPr>
          <a:xfrm>
            <a:off x="1097280" y="721659"/>
            <a:ext cx="4075355" cy="1295400"/>
          </a:xfrm>
          <a:prstGeom prst="roundRect">
            <a:avLst>
              <a:gd name="adj" fmla="val 50000"/>
            </a:avLst>
          </a:prstGeom>
          <a:solidFill>
            <a:srgbClr val="B5654A"/>
          </a:solidFill>
          <a:ln/>
        </p:spPr>
      </p:sp>
      <p:sp>
        <p:nvSpPr>
          <p:cNvPr id="4" name="Text 2"/>
          <p:cNvSpPr/>
          <p:nvPr/>
        </p:nvSpPr>
        <p:spPr>
          <a:xfrm>
            <a:off x="1528482" y="685799"/>
            <a:ext cx="3863788" cy="1331259"/>
          </a:xfrm>
          <a:prstGeom prst="rect">
            <a:avLst/>
          </a:prstGeom>
          <a:noFill/>
          <a:ln/>
        </p:spPr>
        <p:txBody>
          <a:bodyPr wrap="square" rtlCol="0" anchor="ctr"/>
          <a:lstStyle/>
          <a:p>
            <a:pPr marL="0" indent="0" algn="ctr">
              <a:buNone/>
            </a:pPr>
            <a:r>
              <a:rPr lang="he-IL" sz="1200" b="1" dirty="0" smtClean="0">
                <a:solidFill>
                  <a:srgbClr val="FFFFFF"/>
                </a:solidFill>
                <a:latin typeface="Arial" pitchFamily="34" charset="0"/>
                <a:ea typeface="Arial" pitchFamily="34" charset="-122"/>
                <a:cs typeface="Arial" pitchFamily="34" charset="-120"/>
              </a:rPr>
              <a:t>כדאי לבדוק לפני המומחה: ועדת בדיקה</a:t>
            </a:r>
            <a:r>
              <a:rPr lang="en-US" sz="1200" b="1" dirty="0" smtClean="0">
                <a:solidFill>
                  <a:srgbClr val="FFFFFF"/>
                </a:solidFill>
                <a:latin typeface="Arial" pitchFamily="34" charset="0"/>
                <a:ea typeface="Arial" pitchFamily="34" charset="-122"/>
                <a:cs typeface="Arial" pitchFamily="34" charset="-120"/>
              </a:rPr>
              <a:t/>
            </a:r>
            <a:br>
              <a:rPr lang="en-US" sz="1200" b="1" dirty="0" smtClean="0">
                <a:solidFill>
                  <a:srgbClr val="FFFFFF"/>
                </a:solidFill>
                <a:latin typeface="Arial" pitchFamily="34" charset="0"/>
                <a:ea typeface="Arial" pitchFamily="34" charset="-122"/>
                <a:cs typeface="Arial" pitchFamily="34" charset="-120"/>
              </a:rPr>
            </a:br>
            <a:r>
              <a:rPr lang="he-IL" sz="1200" b="1" dirty="0" smtClean="0">
                <a:solidFill>
                  <a:srgbClr val="FFFFFF"/>
                </a:solidFill>
                <a:latin typeface="Arial" pitchFamily="34" charset="0"/>
                <a:ea typeface="Arial" pitchFamily="34" charset="-122"/>
                <a:cs typeface="Arial" pitchFamily="34" charset="-120"/>
              </a:rPr>
              <a:t>למה </a:t>
            </a:r>
            <a:r>
              <a:rPr lang="he-IL" sz="1200" b="1" dirty="0" err="1" smtClean="0">
                <a:solidFill>
                  <a:srgbClr val="FFFFFF"/>
                </a:solidFill>
                <a:latin typeface="Arial" pitchFamily="34" charset="0"/>
                <a:ea typeface="Arial" pitchFamily="34" charset="-122"/>
                <a:cs typeface="Arial" pitchFamily="34" charset="-120"/>
              </a:rPr>
              <a:t>פרוטקולים</a:t>
            </a:r>
            <a:r>
              <a:rPr lang="he-IL" sz="1200" b="1" dirty="0" smtClean="0">
                <a:solidFill>
                  <a:srgbClr val="FFFFFF"/>
                </a:solidFill>
                <a:latin typeface="Arial" pitchFamily="34" charset="0"/>
                <a:ea typeface="Arial" pitchFamily="34" charset="-122"/>
                <a:cs typeface="Arial" pitchFamily="34" charset="-120"/>
              </a:rPr>
              <a:t>?</a:t>
            </a:r>
            <a:endParaRPr lang="en-US" sz="1200" dirty="0"/>
          </a:p>
        </p:txBody>
      </p:sp>
      <p:sp>
        <p:nvSpPr>
          <p:cNvPr id="5" name="Text 3"/>
          <p:cNvSpPr/>
          <p:nvPr/>
        </p:nvSpPr>
        <p:spPr>
          <a:xfrm>
            <a:off x="822960" y="1371600"/>
            <a:ext cx="10543032" cy="914400"/>
          </a:xfrm>
          <a:prstGeom prst="rect">
            <a:avLst/>
          </a:prstGeom>
          <a:noFill/>
          <a:ln/>
        </p:spPr>
        <p:txBody>
          <a:bodyPr wrap="square" rtlCol="0" anchor="ctr"/>
          <a:lstStyle/>
          <a:p>
            <a:pPr marL="0" indent="0" algn="r" rtl="1">
              <a:lnSpc>
                <a:spcPct val="115000"/>
              </a:lnSpc>
              <a:buNone/>
            </a:pPr>
            <a:r>
              <a:rPr lang="en-US" sz="2700" b="1" dirty="0">
                <a:solidFill>
                  <a:schemeClr val="tx1">
                    <a:lumMod val="65000"/>
                    <a:lumOff val="35000"/>
                  </a:schemeClr>
                </a:solidFill>
                <a:latin typeface="Arial" pitchFamily="34" charset="0"/>
                <a:ea typeface="Arial" pitchFamily="34" charset="-122"/>
                <a:cs typeface="Arial" pitchFamily="34" charset="-120"/>
              </a:rPr>
              <a:t>ועדת בדיקה של משרד הבריאות אינה חסויה</a:t>
            </a:r>
            <a:endParaRPr lang="en-US" sz="2700" dirty="0">
              <a:solidFill>
                <a:schemeClr val="tx1">
                  <a:lumMod val="65000"/>
                  <a:lumOff val="35000"/>
                </a:schemeClr>
              </a:solidFill>
            </a:endParaRPr>
          </a:p>
        </p:txBody>
      </p:sp>
      <p:sp>
        <p:nvSpPr>
          <p:cNvPr id="6" name="Shape 4"/>
          <p:cNvSpPr/>
          <p:nvPr/>
        </p:nvSpPr>
        <p:spPr>
          <a:xfrm>
            <a:off x="822960" y="2514600"/>
            <a:ext cx="10543032" cy="3397624"/>
          </a:xfrm>
          <a:prstGeom prst="roundRect">
            <a:avLst>
              <a:gd name="adj" fmla="val 5455"/>
            </a:avLst>
          </a:prstGeom>
          <a:solidFill>
            <a:srgbClr val="3C6360"/>
          </a:solidFill>
          <a:ln w="9525">
            <a:solidFill>
              <a:srgbClr val="B8927F"/>
            </a:solidFill>
            <a:prstDash val="solid"/>
          </a:ln>
        </p:spPr>
      </p:sp>
      <p:sp>
        <p:nvSpPr>
          <p:cNvPr id="7" name="Text 5"/>
          <p:cNvSpPr/>
          <p:nvPr/>
        </p:nvSpPr>
        <p:spPr>
          <a:xfrm>
            <a:off x="1097280" y="2697480"/>
            <a:ext cx="9994392" cy="411480"/>
          </a:xfrm>
          <a:prstGeom prst="rect">
            <a:avLst/>
          </a:prstGeom>
          <a:noFill/>
          <a:ln/>
        </p:spPr>
        <p:txBody>
          <a:bodyPr wrap="square" rtlCol="0" anchor="ctr"/>
          <a:lstStyle/>
          <a:p>
            <a:pPr algn="r" rtl="1"/>
            <a:r>
              <a:rPr lang="he-IL" sz="1500" dirty="0">
                <a:solidFill>
                  <a:schemeClr val="bg1">
                    <a:lumMod val="85000"/>
                  </a:schemeClr>
                </a:solidFill>
              </a:rPr>
              <a:t>רע״א 20495-06-26 אסותא מרכזים רפואיים נ' פלוני</a:t>
            </a:r>
          </a:p>
          <a:p>
            <a:pPr marL="0" indent="0" algn="r" rtl="1">
              <a:buNone/>
            </a:pPr>
            <a:endParaRPr lang="en-US" sz="1500" dirty="0">
              <a:solidFill>
                <a:schemeClr val="bg1">
                  <a:lumMod val="85000"/>
                </a:schemeClr>
              </a:solidFill>
            </a:endParaRPr>
          </a:p>
        </p:txBody>
      </p:sp>
      <p:sp>
        <p:nvSpPr>
          <p:cNvPr id="8" name="Text 6"/>
          <p:cNvSpPr/>
          <p:nvPr/>
        </p:nvSpPr>
        <p:spPr>
          <a:xfrm>
            <a:off x="1097280" y="3200400"/>
            <a:ext cx="9994392" cy="1188720"/>
          </a:xfrm>
          <a:prstGeom prst="rect">
            <a:avLst/>
          </a:prstGeom>
          <a:noFill/>
          <a:ln/>
        </p:spPr>
        <p:txBody>
          <a:bodyPr wrap="square" rtlCol="0" anchor="ctr"/>
          <a:lstStyle/>
          <a:p>
            <a:pPr algn="r" rtl="1">
              <a:lnSpc>
                <a:spcPct val="135000"/>
              </a:lnSpc>
            </a:pPr>
            <a:r>
              <a:rPr lang="he-IL" sz="1350" dirty="0">
                <a:solidFill>
                  <a:schemeClr val="bg1">
                    <a:lumMod val="95000"/>
                  </a:schemeClr>
                </a:solidFill>
              </a:rPr>
              <a:t>בעניין פרשת החלפת העוברים </a:t>
            </a:r>
            <a:r>
              <a:rPr lang="he-IL" sz="1350" dirty="0" err="1">
                <a:solidFill>
                  <a:schemeClr val="bg1">
                    <a:lumMod val="95000"/>
                  </a:schemeClr>
                </a:solidFill>
              </a:rPr>
              <a:t>באסותא</a:t>
            </a:r>
            <a:r>
              <a:rPr lang="he-IL" sz="1350" dirty="0">
                <a:solidFill>
                  <a:schemeClr val="bg1">
                    <a:lumMod val="95000"/>
                  </a:schemeClr>
                </a:solidFill>
              </a:rPr>
              <a:t> ראשל״צ, השופט </a:t>
            </a:r>
            <a:r>
              <a:rPr lang="he-IL" sz="1350" dirty="0" err="1">
                <a:solidFill>
                  <a:schemeClr val="bg1">
                    <a:lumMod val="95000"/>
                  </a:schemeClr>
                </a:solidFill>
              </a:rPr>
              <a:t>גרוסקופף</a:t>
            </a:r>
            <a:r>
              <a:rPr lang="he-IL" sz="1350" dirty="0">
                <a:solidFill>
                  <a:schemeClr val="bg1">
                    <a:lumMod val="95000"/>
                  </a:schemeClr>
                </a:solidFill>
              </a:rPr>
              <a:t> קבע כי ממצאי ועדת בדיקה מטעם משרד הבריאות אינם חסויים לפי סעיף 21 לחוק זכויות החולה: להבדיל משאלת חסיון הפרוטוקול עצמו, שהיא סוגיה נפרדת וצרה יותר</a:t>
            </a:r>
            <a:r>
              <a:rPr lang="he-IL" sz="1350" dirty="0" smtClean="0">
                <a:solidFill>
                  <a:schemeClr val="bg1">
                    <a:lumMod val="95000"/>
                  </a:schemeClr>
                </a:solidFill>
              </a:rPr>
              <a:t>.</a:t>
            </a:r>
            <a:r>
              <a:rPr lang="en-US" sz="1350" dirty="0" smtClean="0">
                <a:solidFill>
                  <a:schemeClr val="bg1">
                    <a:lumMod val="95000"/>
                  </a:schemeClr>
                </a:solidFill>
              </a:rPr>
              <a:t/>
            </a:r>
            <a:br>
              <a:rPr lang="en-US" sz="1350" dirty="0" smtClean="0">
                <a:solidFill>
                  <a:schemeClr val="bg1">
                    <a:lumMod val="95000"/>
                  </a:schemeClr>
                </a:solidFill>
              </a:rPr>
            </a:br>
            <a:r>
              <a:rPr lang="en-US" sz="1350" dirty="0" smtClean="0">
                <a:solidFill>
                  <a:schemeClr val="bg1">
                    <a:lumMod val="95000"/>
                  </a:schemeClr>
                </a:solidFill>
              </a:rPr>
              <a:t/>
            </a:r>
            <a:br>
              <a:rPr lang="en-US" sz="1350" dirty="0" smtClean="0">
                <a:solidFill>
                  <a:schemeClr val="bg1">
                    <a:lumMod val="95000"/>
                  </a:schemeClr>
                </a:solidFill>
              </a:rPr>
            </a:br>
            <a:r>
              <a:rPr lang="en-US" sz="1350" dirty="0" smtClean="0">
                <a:solidFill>
                  <a:schemeClr val="bg1">
                    <a:lumMod val="95000"/>
                  </a:schemeClr>
                </a:solidFill>
              </a:rPr>
              <a:t>***</a:t>
            </a:r>
            <a:r>
              <a:rPr lang="en-US" sz="1400" dirty="0" err="1" smtClean="0">
                <a:solidFill>
                  <a:srgbClr val="E4EAE9"/>
                </a:solidFill>
                <a:latin typeface="Arial" pitchFamily="34" charset="0"/>
                <a:ea typeface="Arial" pitchFamily="34" charset="-122"/>
                <a:cs typeface="Arial" pitchFamily="34" charset="-120"/>
              </a:rPr>
              <a:t>האם</a:t>
            </a:r>
            <a:r>
              <a:rPr lang="en-US" sz="1400" dirty="0" smtClean="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בית</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החולים</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מילא</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את</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חובת</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הדיווח</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למשרד</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הבריאות</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על</a:t>
            </a:r>
            <a:r>
              <a:rPr lang="en-US" sz="1400" dirty="0">
                <a:solidFill>
                  <a:srgbClr val="E4EAE9"/>
                </a:solidFill>
                <a:latin typeface="Arial" pitchFamily="34" charset="0"/>
                <a:ea typeface="Arial" pitchFamily="34" charset="-122"/>
                <a:cs typeface="Arial" pitchFamily="34" charset="-120"/>
              </a:rPr>
              <a:t> </a:t>
            </a:r>
            <a:r>
              <a:rPr lang="en-US" sz="1400" dirty="0" err="1">
                <a:solidFill>
                  <a:srgbClr val="E4EAE9"/>
                </a:solidFill>
                <a:latin typeface="Arial" pitchFamily="34" charset="0"/>
                <a:ea typeface="Arial" pitchFamily="34" charset="-122"/>
                <a:cs typeface="Arial" pitchFamily="34" charset="-120"/>
              </a:rPr>
              <a:t>מקרה</a:t>
            </a:r>
            <a:r>
              <a:rPr lang="en-US" sz="1400" dirty="0">
                <a:solidFill>
                  <a:srgbClr val="E4EAE9"/>
                </a:solidFill>
                <a:latin typeface="Arial" pitchFamily="34" charset="0"/>
                <a:ea typeface="Arial" pitchFamily="34" charset="-122"/>
                <a:cs typeface="Arial" pitchFamily="34" charset="-120"/>
              </a:rPr>
              <a:t> </a:t>
            </a:r>
            <a:r>
              <a:rPr lang="en-US" sz="1400" dirty="0" err="1" smtClean="0">
                <a:solidFill>
                  <a:srgbClr val="E4EAE9"/>
                </a:solidFill>
                <a:latin typeface="Arial" pitchFamily="34" charset="0"/>
                <a:ea typeface="Arial" pitchFamily="34" charset="-122"/>
                <a:cs typeface="Arial" pitchFamily="34" charset="-120"/>
              </a:rPr>
              <a:t>המוות</a:t>
            </a:r>
            <a:r>
              <a:rPr lang="en-US" sz="1400" dirty="0" smtClean="0">
                <a:solidFill>
                  <a:srgbClr val="E4EAE9"/>
                </a:solidFill>
                <a:latin typeface="Arial" pitchFamily="34" charset="0"/>
                <a:ea typeface="Arial" pitchFamily="34" charset="-122"/>
                <a:cs typeface="Arial" pitchFamily="34" charset="-120"/>
              </a:rPr>
              <a:t>?</a:t>
            </a:r>
            <a:endParaRPr lang="en-US" sz="1400" dirty="0"/>
          </a:p>
          <a:p>
            <a:pPr algn="r" rtl="1">
              <a:lnSpc>
                <a:spcPct val="135000"/>
              </a:lnSpc>
            </a:pPr>
            <a:endParaRPr lang="he-IL" sz="1350" dirty="0">
              <a:solidFill>
                <a:schemeClr val="bg1">
                  <a:lumMod val="95000"/>
                </a:schemeClr>
              </a:solidFill>
            </a:endParaRPr>
          </a:p>
          <a:p>
            <a:pPr marL="0" indent="0" algn="r" rtl="1">
              <a:lnSpc>
                <a:spcPct val="135000"/>
              </a:lnSpc>
              <a:buNone/>
            </a:pPr>
            <a:endParaRPr lang="en-US" sz="1350" dirty="0">
              <a:solidFill>
                <a:schemeClr val="bg1">
                  <a:lumMod val="95000"/>
                </a:schemeClr>
              </a:solidFill>
            </a:endParaRPr>
          </a:p>
        </p:txBody>
      </p:sp>
      <p:sp>
        <p:nvSpPr>
          <p:cNvPr id="9" name="Text 7"/>
          <p:cNvSpPr/>
          <p:nvPr/>
        </p:nvSpPr>
        <p:spPr>
          <a:xfrm>
            <a:off x="-1196340" y="4810760"/>
            <a:ext cx="10543032" cy="548640"/>
          </a:xfrm>
          <a:prstGeom prst="rect">
            <a:avLst/>
          </a:prstGeom>
          <a:noFill/>
          <a:ln/>
        </p:spPr>
        <p:txBody>
          <a:bodyPr wrap="square" rtlCol="0" anchor="ctr"/>
          <a:lstStyle/>
          <a:p>
            <a:pPr marL="0" indent="0" algn="r" rtl="1">
              <a:buNone/>
            </a:pPr>
            <a:endParaRPr lang="en-US" sz="1350" b="1" dirty="0"/>
          </a:p>
        </p:txBody>
      </p:sp>
    </p:spTree>
    <p:extLst>
      <p:ext uri="{BB962C8B-B14F-4D97-AF65-F5344CB8AC3E}">
        <p14:creationId xmlns:p14="http://schemas.microsoft.com/office/powerpoint/2010/main" val="31064044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897112" y="4114800"/>
            <a:ext cx="5486400" cy="5486400"/>
          </a:xfrm>
          <a:prstGeom prst="ellipse">
            <a:avLst/>
          </a:prstGeom>
          <a:solidFill>
            <a:srgbClr val="3C6360">
              <a:alpha val="55000"/>
            </a:srgbClr>
          </a:solidFill>
          <a:ln/>
        </p:spPr>
      </p:sp>
      <p:sp>
        <p:nvSpPr>
          <p:cNvPr id="3" name="Text 1"/>
          <p:cNvSpPr/>
          <p:nvPr/>
        </p:nvSpPr>
        <p:spPr>
          <a:xfrm>
            <a:off x="822960" y="685800"/>
            <a:ext cx="10543032" cy="822960"/>
          </a:xfrm>
          <a:prstGeom prst="rect">
            <a:avLst/>
          </a:prstGeom>
          <a:noFill/>
          <a:ln/>
        </p:spPr>
        <p:txBody>
          <a:bodyPr wrap="square" rtlCol="0" anchor="ctr"/>
          <a:lstStyle/>
          <a:p>
            <a:pPr marL="0" indent="0" algn="r" rtl="1">
              <a:buNone/>
            </a:pPr>
            <a:r>
              <a:rPr lang="en-US" sz="2700" b="1" dirty="0" err="1" smtClean="0">
                <a:solidFill>
                  <a:schemeClr val="tx1">
                    <a:lumMod val="65000"/>
                    <a:lumOff val="35000"/>
                  </a:schemeClr>
                </a:solidFill>
                <a:latin typeface="Arial" pitchFamily="34" charset="0"/>
                <a:ea typeface="Arial" pitchFamily="34" charset="-122"/>
                <a:cs typeface="Arial" pitchFamily="34" charset="-120"/>
              </a:rPr>
              <a:t>נתיחה</a:t>
            </a:r>
            <a:r>
              <a:rPr lang="en-US" sz="2700" b="1" dirty="0" smtClean="0">
                <a:solidFill>
                  <a:schemeClr val="tx1">
                    <a:lumMod val="65000"/>
                    <a:lumOff val="35000"/>
                  </a:schemeClr>
                </a:solidFill>
                <a:latin typeface="Arial" pitchFamily="34" charset="0"/>
                <a:ea typeface="Arial" pitchFamily="34" charset="-122"/>
                <a:cs typeface="Arial" pitchFamily="34" charset="-120"/>
              </a:rPr>
              <a:t> </a:t>
            </a:r>
            <a:r>
              <a:rPr lang="en-US" sz="2700" b="1" dirty="0">
                <a:solidFill>
                  <a:schemeClr val="tx1">
                    <a:lumMod val="65000"/>
                    <a:lumOff val="35000"/>
                  </a:schemeClr>
                </a:solidFill>
                <a:latin typeface="Arial" pitchFamily="34" charset="0"/>
                <a:ea typeface="Arial" pitchFamily="34" charset="-122"/>
                <a:cs typeface="Arial" pitchFamily="34" charset="-120"/>
              </a:rPr>
              <a:t>שלאחר המוות</a:t>
            </a:r>
            <a:endParaRPr lang="en-US" sz="2700" dirty="0">
              <a:solidFill>
                <a:schemeClr val="tx1">
                  <a:lumMod val="65000"/>
                  <a:lumOff val="35000"/>
                </a:schemeClr>
              </a:solidFill>
            </a:endParaRPr>
          </a:p>
        </p:txBody>
      </p:sp>
      <p:sp>
        <p:nvSpPr>
          <p:cNvPr id="4" name="Shape 2"/>
          <p:cNvSpPr/>
          <p:nvPr/>
        </p:nvSpPr>
        <p:spPr>
          <a:xfrm>
            <a:off x="822960" y="1920240"/>
            <a:ext cx="10543032" cy="1005840"/>
          </a:xfrm>
          <a:prstGeom prst="roundRect">
            <a:avLst>
              <a:gd name="adj" fmla="val 10909"/>
            </a:avLst>
          </a:prstGeom>
          <a:solidFill>
            <a:srgbClr val="3C6360"/>
          </a:solidFill>
          <a:ln/>
        </p:spPr>
      </p:sp>
      <p:sp>
        <p:nvSpPr>
          <p:cNvPr id="5" name="Shape 3"/>
          <p:cNvSpPr/>
          <p:nvPr/>
        </p:nvSpPr>
        <p:spPr>
          <a:xfrm>
            <a:off x="10863072" y="2167128"/>
            <a:ext cx="502920" cy="502920"/>
          </a:xfrm>
          <a:prstGeom prst="ellipse">
            <a:avLst/>
          </a:prstGeom>
          <a:solidFill>
            <a:srgbClr val="B8927F"/>
          </a:solidFill>
          <a:ln/>
        </p:spPr>
      </p:sp>
      <p:sp>
        <p:nvSpPr>
          <p:cNvPr id="6" name="Text 4"/>
          <p:cNvSpPr/>
          <p:nvPr/>
        </p:nvSpPr>
        <p:spPr>
          <a:xfrm>
            <a:off x="10863072" y="2167128"/>
            <a:ext cx="502920" cy="502920"/>
          </a:xfrm>
          <a:prstGeom prst="rect">
            <a:avLst/>
          </a:prstGeom>
          <a:noFill/>
          <a:ln/>
        </p:spPr>
        <p:txBody>
          <a:bodyPr wrap="square" rtlCol="0" anchor="ctr"/>
          <a:lstStyle/>
          <a:p>
            <a:pPr marL="0" indent="0" algn="ctr">
              <a:buNone/>
            </a:pPr>
            <a:r>
              <a:rPr lang="en-US" sz="1600" b="1" dirty="0">
                <a:solidFill>
                  <a:srgbClr val="2E4947"/>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051560" y="2011680"/>
            <a:ext cx="9628632" cy="822960"/>
          </a:xfrm>
          <a:prstGeom prst="rect">
            <a:avLst/>
          </a:prstGeom>
          <a:noFill/>
          <a:ln/>
        </p:spPr>
        <p:txBody>
          <a:bodyPr wrap="square" rtlCol="0" anchor="ctr"/>
          <a:lstStyle/>
          <a:p>
            <a:pPr marL="0" indent="0" algn="r" rtl="1">
              <a:lnSpc>
                <a:spcPct val="130000"/>
              </a:lnSpc>
              <a:buNone/>
            </a:pPr>
            <a:r>
              <a:rPr lang="en-US" sz="1400" dirty="0">
                <a:solidFill>
                  <a:srgbClr val="FFFFFF"/>
                </a:solidFill>
                <a:latin typeface="Arial" pitchFamily="34" charset="0"/>
                <a:ea typeface="Arial" pitchFamily="34" charset="-122"/>
                <a:cs typeface="Arial" pitchFamily="34" charset="-120"/>
              </a:rPr>
              <a:t>נתיחה אינה תנאי להגשת תביעה</a:t>
            </a:r>
            <a:endParaRPr lang="en-US" sz="1400" dirty="0"/>
          </a:p>
        </p:txBody>
      </p:sp>
      <p:sp>
        <p:nvSpPr>
          <p:cNvPr id="8" name="Shape 6"/>
          <p:cNvSpPr/>
          <p:nvPr/>
        </p:nvSpPr>
        <p:spPr>
          <a:xfrm>
            <a:off x="822960" y="3154680"/>
            <a:ext cx="10543032" cy="1005840"/>
          </a:xfrm>
          <a:prstGeom prst="roundRect">
            <a:avLst>
              <a:gd name="adj" fmla="val 10909"/>
            </a:avLst>
          </a:prstGeom>
          <a:solidFill>
            <a:srgbClr val="3C6360"/>
          </a:solidFill>
          <a:ln/>
        </p:spPr>
      </p:sp>
      <p:sp>
        <p:nvSpPr>
          <p:cNvPr id="9" name="Shape 7"/>
          <p:cNvSpPr/>
          <p:nvPr/>
        </p:nvSpPr>
        <p:spPr>
          <a:xfrm>
            <a:off x="10863072" y="3401568"/>
            <a:ext cx="502920" cy="502920"/>
          </a:xfrm>
          <a:prstGeom prst="ellipse">
            <a:avLst/>
          </a:prstGeom>
          <a:solidFill>
            <a:srgbClr val="B8927F"/>
          </a:solidFill>
          <a:ln/>
        </p:spPr>
      </p:sp>
      <p:sp>
        <p:nvSpPr>
          <p:cNvPr id="10" name="Text 8"/>
          <p:cNvSpPr/>
          <p:nvPr/>
        </p:nvSpPr>
        <p:spPr>
          <a:xfrm>
            <a:off x="10863072" y="3401568"/>
            <a:ext cx="502920" cy="502920"/>
          </a:xfrm>
          <a:prstGeom prst="rect">
            <a:avLst/>
          </a:prstGeom>
          <a:noFill/>
          <a:ln/>
        </p:spPr>
        <p:txBody>
          <a:bodyPr wrap="square" rtlCol="0" anchor="ctr"/>
          <a:lstStyle/>
          <a:p>
            <a:pPr marL="0" indent="0" algn="ctr">
              <a:buNone/>
            </a:pPr>
            <a:r>
              <a:rPr lang="en-US" sz="1600" b="1" dirty="0">
                <a:solidFill>
                  <a:srgbClr val="2E4947"/>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1051560" y="3246120"/>
            <a:ext cx="9628632" cy="822960"/>
          </a:xfrm>
          <a:prstGeom prst="rect">
            <a:avLst/>
          </a:prstGeom>
          <a:noFill/>
          <a:ln/>
        </p:spPr>
        <p:txBody>
          <a:bodyPr wrap="square" rtlCol="0" anchor="ctr"/>
          <a:lstStyle/>
          <a:p>
            <a:pPr algn="r" rtl="1">
              <a:lnSpc>
                <a:spcPct val="130000"/>
              </a:lnSpc>
            </a:pPr>
            <a:r>
              <a:rPr lang="he-IL" sz="1400" dirty="0">
                <a:solidFill>
                  <a:srgbClr val="FFFFFF"/>
                </a:solidFill>
                <a:latin typeface="Arial" pitchFamily="34" charset="0"/>
                <a:ea typeface="Arial" pitchFamily="34" charset="-122"/>
                <a:cs typeface="Arial" pitchFamily="34" charset="-120"/>
              </a:rPr>
              <a:t>כשסיבת הפטירה לא ברורה: עשויה לספק ראיה שלא ניתנת להשגה לאחר </a:t>
            </a:r>
            <a:r>
              <a:rPr lang="he-IL" sz="1400" dirty="0" smtClean="0">
                <a:solidFill>
                  <a:srgbClr val="FFFFFF"/>
                </a:solidFill>
                <a:latin typeface="Arial" pitchFamily="34" charset="0"/>
                <a:ea typeface="Arial" pitchFamily="34" charset="-122"/>
                <a:cs typeface="Arial" pitchFamily="34" charset="-120"/>
              </a:rPr>
              <a:t>קבורה זיהום דרך בדיקה מיקרוביולוגית ותיקי מינון שגוי של תרופה ותכולת קיבה</a:t>
            </a:r>
            <a:endParaRPr lang="he-IL" sz="1400" dirty="0">
              <a:solidFill>
                <a:srgbClr val="FFFFFF"/>
              </a:solidFill>
              <a:latin typeface="Arial" pitchFamily="34" charset="0"/>
              <a:ea typeface="Arial" pitchFamily="34" charset="-122"/>
              <a:cs typeface="Arial" pitchFamily="34" charset="-120"/>
            </a:endParaRPr>
          </a:p>
        </p:txBody>
      </p:sp>
      <p:sp>
        <p:nvSpPr>
          <p:cNvPr id="12" name="Shape 10"/>
          <p:cNvSpPr/>
          <p:nvPr/>
        </p:nvSpPr>
        <p:spPr>
          <a:xfrm>
            <a:off x="822960" y="4389120"/>
            <a:ext cx="10543032" cy="1005840"/>
          </a:xfrm>
          <a:prstGeom prst="roundRect">
            <a:avLst>
              <a:gd name="adj" fmla="val 10909"/>
            </a:avLst>
          </a:prstGeom>
          <a:solidFill>
            <a:srgbClr val="3C6360"/>
          </a:solidFill>
          <a:ln/>
        </p:spPr>
      </p:sp>
      <p:sp>
        <p:nvSpPr>
          <p:cNvPr id="13" name="Shape 11"/>
          <p:cNvSpPr/>
          <p:nvPr/>
        </p:nvSpPr>
        <p:spPr>
          <a:xfrm>
            <a:off x="10863072" y="4636008"/>
            <a:ext cx="502920" cy="502920"/>
          </a:xfrm>
          <a:prstGeom prst="ellipse">
            <a:avLst/>
          </a:prstGeom>
          <a:solidFill>
            <a:srgbClr val="B8927F"/>
          </a:solidFill>
          <a:ln/>
        </p:spPr>
      </p:sp>
      <p:sp>
        <p:nvSpPr>
          <p:cNvPr id="14" name="Text 12"/>
          <p:cNvSpPr/>
          <p:nvPr/>
        </p:nvSpPr>
        <p:spPr>
          <a:xfrm>
            <a:off x="10863072" y="4636008"/>
            <a:ext cx="502920" cy="502920"/>
          </a:xfrm>
          <a:prstGeom prst="rect">
            <a:avLst/>
          </a:prstGeom>
          <a:noFill/>
          <a:ln/>
        </p:spPr>
        <p:txBody>
          <a:bodyPr wrap="square" rtlCol="0" anchor="ctr"/>
          <a:lstStyle/>
          <a:p>
            <a:pPr marL="0" indent="0" algn="ctr">
              <a:buNone/>
            </a:pPr>
            <a:r>
              <a:rPr lang="en-US" sz="1600" b="1" dirty="0">
                <a:solidFill>
                  <a:srgbClr val="2E4947"/>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1051560" y="4480560"/>
            <a:ext cx="9628632" cy="822960"/>
          </a:xfrm>
          <a:prstGeom prst="rect">
            <a:avLst/>
          </a:prstGeom>
          <a:noFill/>
          <a:ln/>
        </p:spPr>
        <p:txBody>
          <a:bodyPr wrap="square" rtlCol="0" anchor="ctr"/>
          <a:lstStyle/>
          <a:p>
            <a:pPr algn="r" rtl="1">
              <a:lnSpc>
                <a:spcPct val="130000"/>
              </a:lnSpc>
            </a:pPr>
            <a:r>
              <a:rPr lang="he-IL" sz="1400" dirty="0">
                <a:solidFill>
                  <a:srgbClr val="FFFFFF"/>
                </a:solidFill>
                <a:latin typeface="Arial" pitchFamily="34" charset="0"/>
                <a:ea typeface="Arial" pitchFamily="34" charset="-122"/>
                <a:cs typeface="Arial" pitchFamily="34" charset="-120"/>
              </a:rPr>
              <a:t>ההחלטה על ויתור היא בלתי הפיכה: חשוב להבין את המשמעות לפני קבלת ההחלטה</a:t>
            </a:r>
          </a:p>
        </p:txBody>
      </p:sp>
    </p:spTree>
    <p:extLst>
      <p:ext uri="{BB962C8B-B14F-4D97-AF65-F5344CB8AC3E}">
        <p14:creationId xmlns:p14="http://schemas.microsoft.com/office/powerpoint/2010/main" val="1933062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200400" y="-2286000"/>
            <a:ext cx="5943600" cy="5943600"/>
          </a:xfrm>
          <a:prstGeom prst="ellipse">
            <a:avLst/>
          </a:prstGeom>
          <a:solidFill>
            <a:srgbClr val="3C6360">
              <a:alpha val="55000"/>
            </a:srgbClr>
          </a:solidFill>
          <a:ln/>
        </p:spPr>
      </p:sp>
      <p:sp>
        <p:nvSpPr>
          <p:cNvPr id="3" name="Shape 1"/>
          <p:cNvSpPr/>
          <p:nvPr/>
        </p:nvSpPr>
        <p:spPr>
          <a:xfrm>
            <a:off x="9079992" y="685800"/>
            <a:ext cx="2468880" cy="457200"/>
          </a:xfrm>
          <a:prstGeom prst="roundRect">
            <a:avLst>
              <a:gd name="adj" fmla="val 50000"/>
            </a:avLst>
          </a:prstGeom>
          <a:solidFill>
            <a:srgbClr val="B5654A"/>
          </a:solidFill>
          <a:ln/>
        </p:spPr>
      </p:sp>
      <p:sp>
        <p:nvSpPr>
          <p:cNvPr id="4" name="Text 2"/>
          <p:cNvSpPr/>
          <p:nvPr/>
        </p:nvSpPr>
        <p:spPr>
          <a:xfrm>
            <a:off x="9079992" y="685800"/>
            <a:ext cx="2468880" cy="457200"/>
          </a:xfrm>
          <a:prstGeom prst="rect">
            <a:avLst/>
          </a:prstGeom>
          <a:noFill/>
          <a:ln/>
        </p:spPr>
        <p:txBody>
          <a:bodyPr wrap="square" rtlCol="0" anchor="ctr"/>
          <a:lstStyle/>
          <a:p>
            <a:pPr marL="0" indent="0" algn="ctr">
              <a:buNone/>
            </a:pPr>
            <a:r>
              <a:rPr lang="he-IL" sz="1250" b="1" dirty="0" smtClean="0">
                <a:solidFill>
                  <a:srgbClr val="FFFFFF"/>
                </a:solidFill>
                <a:latin typeface="Arial" pitchFamily="34" charset="0"/>
                <a:cs typeface="Arial" pitchFamily="34" charset="-120"/>
              </a:rPr>
              <a:t>חובת דיווח?</a:t>
            </a:r>
            <a:endParaRPr lang="en-US" sz="1250" dirty="0"/>
          </a:p>
        </p:txBody>
      </p:sp>
      <p:sp>
        <p:nvSpPr>
          <p:cNvPr id="5" name="Text 3"/>
          <p:cNvSpPr/>
          <p:nvPr/>
        </p:nvSpPr>
        <p:spPr>
          <a:xfrm>
            <a:off x="822960" y="1371600"/>
            <a:ext cx="10543032" cy="640080"/>
          </a:xfrm>
          <a:prstGeom prst="rect">
            <a:avLst/>
          </a:prstGeom>
          <a:noFill/>
          <a:ln/>
        </p:spPr>
        <p:txBody>
          <a:bodyPr wrap="square" rtlCol="0" anchor="ctr"/>
          <a:lstStyle/>
          <a:p>
            <a:pPr marL="0" indent="0" algn="r" rtl="1">
              <a:buNone/>
            </a:pPr>
            <a:r>
              <a:rPr lang="en-US" sz="2600" b="1" dirty="0">
                <a:solidFill>
                  <a:srgbClr val="FFFFFF"/>
                </a:solidFill>
                <a:latin typeface="Arial" pitchFamily="34" charset="0"/>
                <a:ea typeface="Arial" pitchFamily="34" charset="-122"/>
                <a:cs typeface="Arial" pitchFamily="34" charset="-120"/>
              </a:rPr>
              <a:t>ת"א 15707-03-25 (מחוזי ת"א)</a:t>
            </a:r>
            <a:endParaRPr lang="en-US" sz="2600" dirty="0"/>
          </a:p>
        </p:txBody>
      </p:sp>
      <p:sp>
        <p:nvSpPr>
          <p:cNvPr id="6" name="Text 4"/>
          <p:cNvSpPr/>
          <p:nvPr/>
        </p:nvSpPr>
        <p:spPr>
          <a:xfrm>
            <a:off x="822960" y="2011680"/>
            <a:ext cx="10543032" cy="457200"/>
          </a:xfrm>
          <a:prstGeom prst="rect">
            <a:avLst/>
          </a:prstGeom>
          <a:noFill/>
          <a:ln/>
        </p:spPr>
        <p:txBody>
          <a:bodyPr wrap="square" rtlCol="0" anchor="ctr"/>
          <a:lstStyle/>
          <a:p>
            <a:pPr algn="r" rtl="1"/>
            <a:endParaRPr lang="he-IL" sz="1400" dirty="0">
              <a:solidFill>
                <a:srgbClr val="B8927F"/>
              </a:solidFill>
              <a:latin typeface="Arial" pitchFamily="34" charset="0"/>
              <a:ea typeface="Arial" pitchFamily="34" charset="-122"/>
              <a:cs typeface="Arial" pitchFamily="34" charset="-120"/>
            </a:endParaRPr>
          </a:p>
        </p:txBody>
      </p:sp>
      <p:sp>
        <p:nvSpPr>
          <p:cNvPr id="7" name="Shape 5"/>
          <p:cNvSpPr/>
          <p:nvPr/>
        </p:nvSpPr>
        <p:spPr>
          <a:xfrm>
            <a:off x="822960" y="2651760"/>
            <a:ext cx="10543032" cy="1965960"/>
          </a:xfrm>
          <a:prstGeom prst="roundRect">
            <a:avLst>
              <a:gd name="adj" fmla="val 5581"/>
            </a:avLst>
          </a:prstGeom>
          <a:solidFill>
            <a:srgbClr val="3C6360"/>
          </a:solidFill>
          <a:ln w="9525">
            <a:solidFill>
              <a:srgbClr val="B8927F"/>
            </a:solidFill>
            <a:prstDash val="solid"/>
          </a:ln>
        </p:spPr>
      </p:sp>
      <p:sp>
        <p:nvSpPr>
          <p:cNvPr id="8" name="Text 6"/>
          <p:cNvSpPr/>
          <p:nvPr/>
        </p:nvSpPr>
        <p:spPr>
          <a:xfrm>
            <a:off x="1097280" y="2834640"/>
            <a:ext cx="9994392" cy="365760"/>
          </a:xfrm>
          <a:prstGeom prst="rect">
            <a:avLst/>
          </a:prstGeom>
          <a:noFill/>
          <a:ln/>
        </p:spPr>
        <p:txBody>
          <a:bodyPr wrap="square" rtlCol="0" anchor="ctr"/>
          <a:lstStyle/>
          <a:p>
            <a:pPr marL="0" indent="0" algn="r" rtl="1">
              <a:buNone/>
            </a:pPr>
            <a:r>
              <a:rPr lang="en-US" sz="1300" b="1" dirty="0">
                <a:solidFill>
                  <a:srgbClr val="B8927F"/>
                </a:solidFill>
                <a:latin typeface="Arial" pitchFamily="34" charset="0"/>
                <a:ea typeface="Arial" pitchFamily="34" charset="-122"/>
                <a:cs typeface="Arial" pitchFamily="34" charset="-120"/>
              </a:rPr>
              <a:t>מתוך </a:t>
            </a:r>
            <a:r>
              <a:rPr lang="en-US" sz="1300" b="1" dirty="0" err="1">
                <a:solidFill>
                  <a:srgbClr val="B8927F"/>
                </a:solidFill>
                <a:latin typeface="Arial" pitchFamily="34" charset="0"/>
                <a:ea typeface="Arial" pitchFamily="34" charset="-122"/>
                <a:cs typeface="Arial" pitchFamily="34" charset="-120"/>
              </a:rPr>
              <a:t>חוות</a:t>
            </a:r>
            <a:r>
              <a:rPr lang="en-US" sz="1300" b="1" dirty="0">
                <a:solidFill>
                  <a:srgbClr val="B8927F"/>
                </a:solidFill>
                <a:latin typeface="Arial" pitchFamily="34" charset="0"/>
                <a:ea typeface="Arial" pitchFamily="34" charset="-122"/>
                <a:cs typeface="Arial" pitchFamily="34" charset="-120"/>
              </a:rPr>
              <a:t> </a:t>
            </a:r>
            <a:r>
              <a:rPr lang="he-IL" sz="1300" b="1" dirty="0" smtClean="0">
                <a:solidFill>
                  <a:srgbClr val="B8927F"/>
                </a:solidFill>
                <a:latin typeface="Arial" pitchFamily="34" charset="0"/>
                <a:ea typeface="Arial" pitchFamily="34" charset="-122"/>
                <a:cs typeface="Arial" pitchFamily="34" charset="-120"/>
              </a:rPr>
              <a:t>דעת</a:t>
            </a:r>
            <a:endParaRPr lang="en-US" sz="1300" dirty="0"/>
          </a:p>
        </p:txBody>
      </p:sp>
      <p:sp>
        <p:nvSpPr>
          <p:cNvPr id="9" name="Text 7"/>
          <p:cNvSpPr/>
          <p:nvPr/>
        </p:nvSpPr>
        <p:spPr>
          <a:xfrm>
            <a:off x="1097280" y="3200400"/>
            <a:ext cx="9994392" cy="1280160"/>
          </a:xfrm>
          <a:prstGeom prst="rect">
            <a:avLst/>
          </a:prstGeom>
          <a:noFill/>
          <a:ln/>
        </p:spPr>
        <p:txBody>
          <a:bodyPr wrap="square" rtlCol="0" anchor="ctr"/>
          <a:lstStyle/>
          <a:p>
            <a:pPr algn="r" rtl="1">
              <a:lnSpc>
                <a:spcPct val="135000"/>
              </a:lnSpc>
            </a:pPr>
            <a:r>
              <a:rPr lang="he-IL" sz="1300" i="1" dirty="0">
                <a:solidFill>
                  <a:srgbClr val="FFFFFF"/>
                </a:solidFill>
                <a:latin typeface="Arial" pitchFamily="34" charset="0"/>
                <a:ea typeface="Arial" pitchFamily="34" charset="-122"/>
                <a:cs typeface="Arial" pitchFamily="34" charset="-120"/>
              </a:rPr>
              <a:t>“המחוקק קבע כי בכל מקרה של מוות בנסיבות של ביצוע פעולה רפואית יש לדווח על כך להנהלת בית החולים ולמשרד </a:t>
            </a:r>
            <a:r>
              <a:rPr lang="he-IL" sz="1300" i="1" dirty="0" smtClean="0">
                <a:solidFill>
                  <a:srgbClr val="FFFFFF"/>
                </a:solidFill>
                <a:latin typeface="Arial" pitchFamily="34" charset="0"/>
                <a:ea typeface="Arial" pitchFamily="34" charset="-122"/>
                <a:cs typeface="Arial" pitchFamily="34" charset="-120"/>
              </a:rPr>
              <a:t>הבריאות"</a:t>
            </a:r>
            <a:endParaRPr lang="he-IL" sz="1300" i="1" dirty="0">
              <a:solidFill>
                <a:srgbClr val="FFFFFF"/>
              </a:solidFill>
              <a:latin typeface="Arial" pitchFamily="34" charset="0"/>
              <a:ea typeface="Arial" pitchFamily="34" charset="-122"/>
              <a:cs typeface="Arial" pitchFamily="34" charset="-120"/>
            </a:endParaRPr>
          </a:p>
        </p:txBody>
      </p:sp>
      <p:sp>
        <p:nvSpPr>
          <p:cNvPr id="10" name="Text 8"/>
          <p:cNvSpPr/>
          <p:nvPr/>
        </p:nvSpPr>
        <p:spPr>
          <a:xfrm>
            <a:off x="822960" y="4892040"/>
            <a:ext cx="10543032" cy="548640"/>
          </a:xfrm>
          <a:prstGeom prst="rect">
            <a:avLst/>
          </a:prstGeom>
          <a:noFill/>
          <a:ln/>
        </p:spPr>
        <p:txBody>
          <a:bodyPr wrap="square" rtlCol="0" anchor="ctr"/>
          <a:lstStyle/>
          <a:p>
            <a:pPr algn="r" rtl="1"/>
            <a:endParaRPr lang="he-IL" sz="1350" i="1" dirty="0">
              <a:solidFill>
                <a:schemeClr val="tx1">
                  <a:lumMod val="65000"/>
                  <a:lumOff val="35000"/>
                </a:schemeClr>
              </a:solidFill>
              <a:latin typeface="Arial" pitchFamily="34" charset="0"/>
              <a:ea typeface="Arial" pitchFamily="34" charset="-122"/>
              <a:cs typeface="Arial" pitchFamily="34" charset="-120"/>
            </a:endParaRPr>
          </a:p>
        </p:txBody>
      </p:sp>
    </p:spTree>
    <p:extLst>
      <p:ext uri="{BB962C8B-B14F-4D97-AF65-F5344CB8AC3E}">
        <p14:creationId xmlns:p14="http://schemas.microsoft.com/office/powerpoint/2010/main" val="35746702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1965960"/>
          </a:xfrm>
          <a:prstGeom prst="rect">
            <a:avLst/>
          </a:prstGeom>
          <a:solidFill>
            <a:srgbClr val="214748"/>
          </a:solidFill>
          <a:ln/>
        </p:spPr>
      </p:sp>
      <p:sp>
        <p:nvSpPr>
          <p:cNvPr id="3" name="Shape 1"/>
          <p:cNvSpPr/>
          <p:nvPr/>
        </p:nvSpPr>
        <p:spPr>
          <a:xfrm>
            <a:off x="0" y="0"/>
            <a:ext cx="12191695" cy="1965960"/>
          </a:xfrm>
          <a:prstGeom prst="rect">
            <a:avLst/>
          </a:prstGeom>
          <a:solidFill>
            <a:srgbClr val="244A47">
              <a:alpha val="45000"/>
            </a:srgbClr>
          </a:solidFill>
          <a:ln/>
        </p:spPr>
      </p:sp>
      <p:sp>
        <p:nvSpPr>
          <p:cNvPr id="4" name="Text 2"/>
          <p:cNvSpPr/>
          <p:nvPr/>
        </p:nvSpPr>
        <p:spPr>
          <a:xfrm>
            <a:off x="0" y="146304"/>
            <a:ext cx="12191695" cy="292608"/>
          </a:xfrm>
          <a:prstGeom prst="rect">
            <a:avLst/>
          </a:prstGeom>
          <a:noFill/>
          <a:ln/>
        </p:spPr>
        <p:txBody>
          <a:bodyPr wrap="square" rtlCol="0" anchor="ctr"/>
          <a:lstStyle/>
          <a:p>
            <a:pPr marL="0" indent="0" algn="ctr" rtl="1">
              <a:buNone/>
            </a:pPr>
            <a:r>
              <a:rPr lang="en-US" sz="1300" b="1" dirty="0">
                <a:solidFill>
                  <a:srgbClr val="D8BA98"/>
                </a:solidFill>
                <a:latin typeface="Arial" pitchFamily="34" charset="0"/>
                <a:ea typeface="Arial" pitchFamily="34" charset="-122"/>
                <a:cs typeface="Arial" pitchFamily="34" charset="-120"/>
              </a:rPr>
              <a:t>עו״ד אורן בושרי</a:t>
            </a:r>
            <a:endParaRPr lang="en-US" sz="1300" dirty="0"/>
          </a:p>
        </p:txBody>
      </p:sp>
      <p:sp>
        <p:nvSpPr>
          <p:cNvPr id="5" name="Text 3"/>
          <p:cNvSpPr/>
          <p:nvPr/>
        </p:nvSpPr>
        <p:spPr>
          <a:xfrm>
            <a:off x="0" y="402336"/>
            <a:ext cx="12191695" cy="237744"/>
          </a:xfrm>
          <a:prstGeom prst="rect">
            <a:avLst/>
          </a:prstGeom>
          <a:noFill/>
          <a:ln/>
        </p:spPr>
        <p:txBody>
          <a:bodyPr wrap="square" rtlCol="0" anchor="ctr"/>
          <a:lstStyle/>
          <a:p>
            <a:pPr marL="0" indent="0" algn="ctr" rtl="1">
              <a:buNone/>
            </a:pPr>
            <a:r>
              <a:rPr lang="en-US" sz="1000" dirty="0">
                <a:solidFill>
                  <a:srgbClr val="D8BA98"/>
                </a:solidFill>
                <a:latin typeface="Arial" pitchFamily="34" charset="0"/>
                <a:ea typeface="Arial" pitchFamily="34" charset="-122"/>
                <a:cs typeface="Arial" pitchFamily="34" charset="-120"/>
              </a:rPr>
              <a:t>נזיקין ורשלנות רפואית</a:t>
            </a:r>
            <a:endParaRPr lang="en-US" sz="1000" dirty="0"/>
          </a:p>
        </p:txBody>
      </p:sp>
      <p:sp>
        <p:nvSpPr>
          <p:cNvPr id="6" name="Text 4"/>
          <p:cNvSpPr/>
          <p:nvPr/>
        </p:nvSpPr>
        <p:spPr>
          <a:xfrm>
            <a:off x="0" y="640080"/>
            <a:ext cx="12191695" cy="201168"/>
          </a:xfrm>
          <a:prstGeom prst="rect">
            <a:avLst/>
          </a:prstGeom>
          <a:noFill/>
          <a:ln/>
        </p:spPr>
        <p:txBody>
          <a:bodyPr wrap="square" rtlCol="0" anchor="ctr"/>
          <a:lstStyle/>
          <a:p>
            <a:pPr marL="0" indent="0" algn="ctr">
              <a:buNone/>
            </a:pPr>
            <a:r>
              <a:rPr lang="en-US" sz="750" kern="0" spc="100" dirty="0">
                <a:solidFill>
                  <a:srgbClr val="D8BA98"/>
                </a:solidFill>
                <a:latin typeface="Arial" pitchFamily="34" charset="0"/>
                <a:ea typeface="Arial" pitchFamily="34" charset="-122"/>
                <a:cs typeface="Arial" pitchFamily="34" charset="-120"/>
              </a:rPr>
              <a:t>O R E N   B U S H A R I   |   L A W   O F F I C E</a:t>
            </a:r>
            <a:endParaRPr lang="en-US" sz="750" dirty="0"/>
          </a:p>
        </p:txBody>
      </p:sp>
      <p:sp>
        <p:nvSpPr>
          <p:cNvPr id="7" name="Text 5"/>
          <p:cNvSpPr/>
          <p:nvPr/>
        </p:nvSpPr>
        <p:spPr>
          <a:xfrm>
            <a:off x="548640" y="1024128"/>
            <a:ext cx="11094415" cy="731520"/>
          </a:xfrm>
          <a:prstGeom prst="rect">
            <a:avLst/>
          </a:prstGeom>
          <a:noFill/>
          <a:ln/>
        </p:spPr>
        <p:txBody>
          <a:bodyPr wrap="square" rtlCol="0" anchor="ctr"/>
          <a:lstStyle/>
          <a:p>
            <a:pPr algn="ctr" rtl="1"/>
            <a:r>
              <a:rPr lang="he-IL" sz="2600" b="1" dirty="0">
                <a:solidFill>
                  <a:srgbClr val="FFFFFF"/>
                </a:solidFill>
                <a:latin typeface="Arial" pitchFamily="34" charset="0"/>
                <a:ea typeface="Arial" pitchFamily="34" charset="-122"/>
                <a:cs typeface="Arial" pitchFamily="34" charset="-120"/>
              </a:rPr>
              <a:t>הלקוח בא עם סוף הסיפור. אנחנו מוצאים את הפרק החסר בתחילתו.</a:t>
            </a:r>
            <a:endParaRPr lang="he-IL" sz="2600" b="1" dirty="0">
              <a:solidFill>
                <a:srgbClr val="FFFFFF"/>
              </a:solidFill>
              <a:latin typeface="Arial" pitchFamily="34" charset="0"/>
              <a:ea typeface="Arial" pitchFamily="34" charset="-122"/>
              <a:cs typeface="Arial" pitchFamily="34" charset="-120"/>
            </a:endParaRPr>
          </a:p>
        </p:txBody>
      </p:sp>
      <p:sp>
        <p:nvSpPr>
          <p:cNvPr id="9" name="Text 7"/>
          <p:cNvSpPr/>
          <p:nvPr/>
        </p:nvSpPr>
        <p:spPr>
          <a:xfrm>
            <a:off x="548640" y="2112264"/>
            <a:ext cx="11094415" cy="457200"/>
          </a:xfrm>
          <a:prstGeom prst="rect">
            <a:avLst/>
          </a:prstGeom>
          <a:noFill/>
          <a:ln/>
        </p:spPr>
        <p:txBody>
          <a:bodyPr wrap="square" rtlCol="0" anchor="ctr"/>
          <a:lstStyle/>
          <a:p>
            <a:pPr algn="ctr" rtl="1"/>
            <a:endParaRPr lang="en-US" sz="1200" dirty="0"/>
          </a:p>
        </p:txBody>
      </p:sp>
      <p:sp>
        <p:nvSpPr>
          <p:cNvPr id="11" name="Text 9"/>
          <p:cNvSpPr/>
          <p:nvPr/>
        </p:nvSpPr>
        <p:spPr>
          <a:xfrm>
            <a:off x="731520" y="2907792"/>
            <a:ext cx="3240938" cy="457200"/>
          </a:xfrm>
          <a:prstGeom prst="rect">
            <a:avLst/>
          </a:prstGeom>
          <a:noFill/>
          <a:ln/>
        </p:spPr>
        <p:txBody>
          <a:bodyPr wrap="square" rtlCol="0" anchor="ctr"/>
          <a:lstStyle/>
          <a:p>
            <a:pPr marL="0" indent="0" algn="ctr" rtl="1">
              <a:buNone/>
            </a:pPr>
            <a:endParaRPr lang="en-US" sz="1350" dirty="0"/>
          </a:p>
        </p:txBody>
      </p:sp>
      <p:sp>
        <p:nvSpPr>
          <p:cNvPr id="12" name="Text 10"/>
          <p:cNvSpPr/>
          <p:nvPr/>
        </p:nvSpPr>
        <p:spPr>
          <a:xfrm>
            <a:off x="640080" y="3401568"/>
            <a:ext cx="3423818" cy="365760"/>
          </a:xfrm>
          <a:prstGeom prst="rect">
            <a:avLst/>
          </a:prstGeom>
          <a:noFill/>
          <a:ln/>
        </p:spPr>
        <p:txBody>
          <a:bodyPr wrap="square" rtlCol="0" anchor="ctr"/>
          <a:lstStyle/>
          <a:p>
            <a:pPr marL="0" indent="0" algn="ctr">
              <a:buNone/>
            </a:pPr>
            <a:endParaRPr lang="en-US" sz="1800" dirty="0"/>
          </a:p>
        </p:txBody>
      </p:sp>
      <p:sp>
        <p:nvSpPr>
          <p:cNvPr id="13" name="Text 11"/>
          <p:cNvSpPr/>
          <p:nvPr/>
        </p:nvSpPr>
        <p:spPr>
          <a:xfrm>
            <a:off x="731520" y="3822192"/>
            <a:ext cx="3240938" cy="548640"/>
          </a:xfrm>
          <a:prstGeom prst="rect">
            <a:avLst/>
          </a:prstGeom>
          <a:noFill/>
          <a:ln/>
        </p:spPr>
        <p:txBody>
          <a:bodyPr wrap="square" rtlCol="0" anchor="ctr"/>
          <a:lstStyle/>
          <a:p>
            <a:pPr marL="0" indent="0" algn="ctr" rtl="1">
              <a:buNone/>
            </a:pPr>
            <a:endParaRPr lang="en-US" sz="1350" dirty="0"/>
          </a:p>
        </p:txBody>
      </p:sp>
      <p:sp>
        <p:nvSpPr>
          <p:cNvPr id="14" name="Shape 12"/>
          <p:cNvSpPr/>
          <p:nvPr/>
        </p:nvSpPr>
        <p:spPr>
          <a:xfrm>
            <a:off x="783146" y="2257562"/>
            <a:ext cx="4961385" cy="4322618"/>
          </a:xfrm>
          <a:prstGeom prst="roundRect">
            <a:avLst>
              <a:gd name="adj" fmla="val 4737"/>
            </a:avLst>
          </a:prstGeom>
          <a:solidFill>
            <a:srgbClr val="C1917D"/>
          </a:solidFill>
          <a:ln/>
        </p:spPr>
      </p:sp>
      <p:sp>
        <p:nvSpPr>
          <p:cNvPr id="15" name="Text 13"/>
          <p:cNvSpPr/>
          <p:nvPr/>
        </p:nvSpPr>
        <p:spPr>
          <a:xfrm>
            <a:off x="1124405" y="2939336"/>
            <a:ext cx="4506373" cy="2862991"/>
          </a:xfrm>
          <a:prstGeom prst="rect">
            <a:avLst/>
          </a:prstGeom>
          <a:noFill/>
          <a:ln/>
        </p:spPr>
        <p:txBody>
          <a:bodyPr wrap="square" rtlCol="0" anchor="ctr"/>
          <a:lstStyle/>
          <a:p>
            <a:pPr marL="342900" indent="-342900" algn="r" rtl="1">
              <a:buFont typeface="Arial" panose="020B0604020202020204" pitchFamily="34" charset="0"/>
              <a:buChar char="•"/>
            </a:pPr>
            <a:r>
              <a:rPr lang="he-IL" sz="2400" dirty="0" smtClean="0">
                <a:latin typeface="David" panose="020E0502060401010101" pitchFamily="34" charset="-79"/>
                <a:cs typeface="David" panose="020E0502060401010101" pitchFamily="34" charset="-79"/>
              </a:rPr>
              <a:t>שבר </a:t>
            </a:r>
            <a:r>
              <a:rPr lang="he-IL" sz="2400" dirty="0">
                <a:latin typeface="David" panose="020E0502060401010101" pitchFamily="34" charset="-79"/>
                <a:cs typeface="David" panose="020E0502060401010101" pitchFamily="34" charset="-79"/>
              </a:rPr>
              <a:t>בעצם הסירה</a:t>
            </a:r>
          </a:p>
          <a:p>
            <a:pPr marL="342900" indent="-342900" algn="r" rtl="1">
              <a:buFont typeface="Arial" panose="020B0604020202020204" pitchFamily="34" charset="0"/>
              <a:buChar char="•"/>
            </a:pPr>
            <a:r>
              <a:rPr lang="he-IL" sz="2400" dirty="0" smtClean="0">
                <a:latin typeface="David" panose="020E0502060401010101" pitchFamily="34" charset="-79"/>
                <a:cs typeface="David" panose="020E0502060401010101" pitchFamily="34" charset="-79"/>
              </a:rPr>
              <a:t>איחור </a:t>
            </a:r>
            <a:r>
              <a:rPr lang="he-IL" sz="2400" dirty="0">
                <a:latin typeface="David" panose="020E0502060401010101" pitchFamily="34" charset="-79"/>
                <a:cs typeface="David" panose="020E0502060401010101" pitchFamily="34" charset="-79"/>
              </a:rPr>
              <a:t>באבחון </a:t>
            </a:r>
            <a:r>
              <a:rPr lang="en-US" sz="2400" dirty="0" smtClean="0">
                <a:latin typeface="David" panose="020E0502060401010101" pitchFamily="34" charset="-79"/>
                <a:cs typeface="David" panose="020E0502060401010101" pitchFamily="34" charset="-79"/>
              </a:rPr>
              <a:t>FMF</a:t>
            </a:r>
            <a:r>
              <a:rPr lang="he-IL" sz="2400" dirty="0" smtClean="0">
                <a:latin typeface="David" panose="020E0502060401010101" pitchFamily="34" charset="-79"/>
                <a:cs typeface="David" panose="020E0502060401010101" pitchFamily="34" charset="-79"/>
              </a:rPr>
              <a:t> אי </a:t>
            </a:r>
            <a:r>
              <a:rPr lang="he-IL" sz="2400" dirty="0">
                <a:latin typeface="David" panose="020E0502060401010101" pitchFamily="34" charset="-79"/>
                <a:cs typeface="David" panose="020E0502060401010101" pitchFamily="34" charset="-79"/>
              </a:rPr>
              <a:t>ספיקת כליות </a:t>
            </a:r>
          </a:p>
          <a:p>
            <a:pPr marL="342900" indent="-342900" algn="r" rtl="1">
              <a:buFont typeface="Arial" panose="020B0604020202020204" pitchFamily="34" charset="0"/>
              <a:buChar char="•"/>
            </a:pPr>
            <a:r>
              <a:rPr lang="he-IL" sz="2400" dirty="0" err="1">
                <a:latin typeface="David" panose="020E0502060401010101" pitchFamily="34" charset="-79"/>
                <a:cs typeface="David" panose="020E0502060401010101" pitchFamily="34" charset="-79"/>
              </a:rPr>
              <a:t>פנילקטונוריה</a:t>
            </a:r>
            <a:endParaRPr lang="he-IL" sz="2400" dirty="0">
              <a:latin typeface="David" panose="020E0502060401010101" pitchFamily="34" charset="-79"/>
              <a:cs typeface="David" panose="020E0502060401010101" pitchFamily="34" charset="-79"/>
            </a:endParaRPr>
          </a:p>
          <a:p>
            <a:pPr marL="342900" indent="-342900" algn="r" rtl="1">
              <a:buFont typeface="Arial" panose="020B0604020202020204" pitchFamily="34" charset="0"/>
              <a:buChar char="•"/>
            </a:pPr>
            <a:r>
              <a:rPr lang="he-IL" sz="2400" dirty="0" err="1">
                <a:latin typeface="David" panose="020E0502060401010101" pitchFamily="34" charset="-79"/>
                <a:cs typeface="David" panose="020E0502060401010101" pitchFamily="34" charset="-79"/>
              </a:rPr>
              <a:t>דיסקציה</a:t>
            </a:r>
            <a:r>
              <a:rPr lang="he-IL" sz="2400" dirty="0">
                <a:latin typeface="David" panose="020E0502060401010101" pitchFamily="34" charset="-79"/>
                <a:cs typeface="David" panose="020E0502060401010101" pitchFamily="34" charset="-79"/>
              </a:rPr>
              <a:t> של </a:t>
            </a:r>
            <a:r>
              <a:rPr lang="he-IL" sz="2400" dirty="0" smtClean="0">
                <a:latin typeface="David" panose="020E0502060401010101" pitchFamily="34" charset="-79"/>
                <a:cs typeface="David" panose="020E0502060401010101" pitchFamily="34" charset="-79"/>
              </a:rPr>
              <a:t>האאורטה</a:t>
            </a:r>
            <a:endParaRPr lang="he-IL" sz="2400" dirty="0">
              <a:latin typeface="David" panose="020E0502060401010101" pitchFamily="34" charset="-79"/>
              <a:cs typeface="David" panose="020E0502060401010101" pitchFamily="34" charset="-79"/>
            </a:endParaRPr>
          </a:p>
          <a:p>
            <a:pPr marL="342900" indent="-342900" algn="r" rtl="1">
              <a:buFont typeface="Arial" panose="020B0604020202020204" pitchFamily="34" charset="0"/>
              <a:buChar char="•"/>
            </a:pPr>
            <a:r>
              <a:rPr lang="he-IL" sz="2400" dirty="0">
                <a:latin typeface="David" panose="020E0502060401010101" pitchFamily="34" charset="-79"/>
                <a:cs typeface="David" panose="020E0502060401010101" pitchFamily="34" charset="-79"/>
              </a:rPr>
              <a:t>פסוריאזיס אחרי פגיעה </a:t>
            </a:r>
            <a:r>
              <a:rPr lang="he-IL" sz="2400" dirty="0" smtClean="0">
                <a:latin typeface="David" panose="020E0502060401010101" pitchFamily="34" charset="-79"/>
                <a:cs typeface="David" panose="020E0502060401010101" pitchFamily="34" charset="-79"/>
              </a:rPr>
              <a:t>עורית</a:t>
            </a:r>
            <a:r>
              <a:rPr lang="he-IL" sz="2400" dirty="0">
                <a:latin typeface="David" panose="020E0502060401010101" pitchFamily="34" charset="-79"/>
                <a:cs typeface="David" panose="020E0502060401010101" pitchFamily="34" charset="-79"/>
              </a:rPr>
              <a:t> </a:t>
            </a:r>
          </a:p>
          <a:p>
            <a:pPr marL="342900" indent="-342900" algn="r" rtl="1">
              <a:buFont typeface="Arial" panose="020B0604020202020204" pitchFamily="34" charset="0"/>
              <a:buChar char="•"/>
            </a:pPr>
            <a:r>
              <a:rPr lang="he-IL" sz="2400" dirty="0">
                <a:latin typeface="David" panose="020E0502060401010101" pitchFamily="34" charset="-79"/>
                <a:cs typeface="David" panose="020E0502060401010101" pitchFamily="34" charset="-79"/>
              </a:rPr>
              <a:t>צרידות לאחר ניתוח בלוטת התריס</a:t>
            </a:r>
          </a:p>
          <a:p>
            <a:pPr marL="342900" indent="-342900" algn="r" rtl="1">
              <a:buFont typeface="Arial" panose="020B0604020202020204" pitchFamily="34" charset="0"/>
              <a:buChar char="•"/>
            </a:pPr>
            <a:r>
              <a:rPr lang="he-IL" sz="2400" dirty="0" err="1">
                <a:latin typeface="David" panose="020E0502060401010101" pitchFamily="34" charset="-79"/>
                <a:cs typeface="David" panose="020E0502060401010101" pitchFamily="34" charset="-79"/>
              </a:rPr>
              <a:t>אקרומגליה</a:t>
            </a:r>
            <a:r>
              <a:rPr lang="he-IL" sz="2400" dirty="0">
                <a:latin typeface="David" panose="020E0502060401010101" pitchFamily="34" charset="-79"/>
                <a:cs typeface="David" panose="020E0502060401010101" pitchFamily="34" charset="-79"/>
              </a:rPr>
              <a:t/>
            </a:r>
            <a:br>
              <a:rPr lang="he-IL" sz="2400" dirty="0">
                <a:latin typeface="David" panose="020E0502060401010101" pitchFamily="34" charset="-79"/>
                <a:cs typeface="David" panose="020E0502060401010101" pitchFamily="34" charset="-79"/>
              </a:rPr>
            </a:br>
            <a:r>
              <a:rPr lang="he-IL" sz="2400" dirty="0" smtClean="0">
                <a:latin typeface="David" panose="020E0502060401010101" pitchFamily="34" charset="-79"/>
                <a:cs typeface="David" panose="020E0502060401010101" pitchFamily="34" charset="-79"/>
              </a:rPr>
              <a:t>נמק </a:t>
            </a:r>
            <a:r>
              <a:rPr lang="he-IL" sz="2400" dirty="0">
                <a:latin typeface="David" panose="020E0502060401010101" pitchFamily="34" charset="-79"/>
                <a:cs typeface="David" panose="020E0502060401010101" pitchFamily="34" charset="-79"/>
              </a:rPr>
              <a:t>במעי / איסכמיה </a:t>
            </a:r>
            <a:endParaRPr lang="he-IL" sz="2400" dirty="0">
              <a:latin typeface="David" panose="020E0502060401010101" pitchFamily="34" charset="-79"/>
              <a:cs typeface="David" panose="020E0502060401010101" pitchFamily="34" charset="-79"/>
            </a:endParaRPr>
          </a:p>
        </p:txBody>
      </p:sp>
      <p:sp>
        <p:nvSpPr>
          <p:cNvPr id="16" name="Text 14"/>
          <p:cNvSpPr/>
          <p:nvPr/>
        </p:nvSpPr>
        <p:spPr>
          <a:xfrm>
            <a:off x="4383938" y="3401568"/>
            <a:ext cx="3423818" cy="36576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7" name="Text 15"/>
          <p:cNvSpPr/>
          <p:nvPr/>
        </p:nvSpPr>
        <p:spPr>
          <a:xfrm>
            <a:off x="4475378" y="3822192"/>
            <a:ext cx="3240938" cy="548640"/>
          </a:xfrm>
          <a:prstGeom prst="rect">
            <a:avLst/>
          </a:prstGeom>
          <a:noFill/>
          <a:ln/>
        </p:spPr>
        <p:txBody>
          <a:bodyPr wrap="square" rtlCol="0" anchor="ctr"/>
          <a:lstStyle/>
          <a:p>
            <a:pPr marL="0" indent="0" algn="ctr" rtl="1">
              <a:buNone/>
            </a:pPr>
            <a:endParaRPr lang="en-US" sz="1350" dirty="0"/>
          </a:p>
        </p:txBody>
      </p:sp>
      <p:sp>
        <p:nvSpPr>
          <p:cNvPr id="18" name="Shape 16"/>
          <p:cNvSpPr/>
          <p:nvPr/>
        </p:nvSpPr>
        <p:spPr>
          <a:xfrm>
            <a:off x="6584555" y="2257562"/>
            <a:ext cx="4488873" cy="4322618"/>
          </a:xfrm>
          <a:prstGeom prst="roundRect">
            <a:avLst>
              <a:gd name="adj" fmla="val 4737"/>
            </a:avLst>
          </a:prstGeom>
          <a:ln/>
        </p:spPr>
        <p:style>
          <a:lnRef idx="2">
            <a:schemeClr val="dk1"/>
          </a:lnRef>
          <a:fillRef idx="1">
            <a:schemeClr val="lt1"/>
          </a:fillRef>
          <a:effectRef idx="0">
            <a:schemeClr val="dk1"/>
          </a:effectRef>
          <a:fontRef idx="minor">
            <a:schemeClr val="dk1"/>
          </a:fontRef>
        </p:style>
        <p:txBody>
          <a:bodyPr/>
          <a:lstStyle/>
          <a:p>
            <a:endParaRPr lang="he-IL" dirty="0"/>
          </a:p>
        </p:txBody>
      </p:sp>
      <p:sp>
        <p:nvSpPr>
          <p:cNvPr id="19" name="Text 17"/>
          <p:cNvSpPr/>
          <p:nvPr/>
        </p:nvSpPr>
        <p:spPr>
          <a:xfrm>
            <a:off x="8219237" y="2907792"/>
            <a:ext cx="3240938" cy="3055496"/>
          </a:xfrm>
          <a:prstGeom prst="rect">
            <a:avLst/>
          </a:prstGeom>
          <a:noFill/>
          <a:ln/>
        </p:spPr>
        <p:txBody>
          <a:bodyPr wrap="square" rtlCol="0" anchor="ctr"/>
          <a:lstStyle/>
          <a:p>
            <a:pPr rtl="1"/>
            <a:endParaRPr lang="he-IL" sz="1400" dirty="0">
              <a:effectLst/>
            </a:endParaRPr>
          </a:p>
        </p:txBody>
      </p:sp>
      <p:sp>
        <p:nvSpPr>
          <p:cNvPr id="20" name="Text 18"/>
          <p:cNvSpPr/>
          <p:nvPr/>
        </p:nvSpPr>
        <p:spPr>
          <a:xfrm>
            <a:off x="8127797" y="3401568"/>
            <a:ext cx="3423818" cy="365760"/>
          </a:xfrm>
          <a:prstGeom prst="rect">
            <a:avLst/>
          </a:prstGeom>
          <a:noFill/>
          <a:ln/>
        </p:spPr>
        <p:txBody>
          <a:bodyPr wrap="square" rtlCol="0" anchor="ctr"/>
          <a:lstStyle/>
          <a:p>
            <a:pPr marL="0" indent="0" algn="ctr">
              <a:buNone/>
            </a:pPr>
            <a:endParaRPr lang="en-US" sz="1800" dirty="0"/>
          </a:p>
        </p:txBody>
      </p:sp>
      <p:sp>
        <p:nvSpPr>
          <p:cNvPr id="21" name="Text 19"/>
          <p:cNvSpPr/>
          <p:nvPr/>
        </p:nvSpPr>
        <p:spPr>
          <a:xfrm>
            <a:off x="8219237" y="3822192"/>
            <a:ext cx="3240938" cy="548640"/>
          </a:xfrm>
          <a:prstGeom prst="rect">
            <a:avLst/>
          </a:prstGeom>
          <a:noFill/>
          <a:ln/>
        </p:spPr>
        <p:txBody>
          <a:bodyPr wrap="square" rtlCol="0" anchor="ctr"/>
          <a:lstStyle/>
          <a:p>
            <a:pPr marL="0" indent="0" algn="ctr" rtl="1">
              <a:buNone/>
            </a:pPr>
            <a:endParaRPr lang="en-US" sz="1350" dirty="0"/>
          </a:p>
        </p:txBody>
      </p:sp>
      <p:sp>
        <p:nvSpPr>
          <p:cNvPr id="22" name="Text 20"/>
          <p:cNvSpPr/>
          <p:nvPr/>
        </p:nvSpPr>
        <p:spPr>
          <a:xfrm>
            <a:off x="822960" y="4800600"/>
            <a:ext cx="10545775" cy="548640"/>
          </a:xfrm>
          <a:prstGeom prst="rect">
            <a:avLst/>
          </a:prstGeom>
          <a:noFill/>
          <a:ln/>
        </p:spPr>
        <p:txBody>
          <a:bodyPr wrap="square" rtlCol="0" anchor="ctr"/>
          <a:lstStyle/>
          <a:p>
            <a:pPr marL="0" indent="0" algn="ctr" rtl="1">
              <a:buNone/>
            </a:pPr>
            <a:endParaRPr lang="en-US" sz="1350" dirty="0"/>
          </a:p>
        </p:txBody>
      </p:sp>
      <p:sp>
        <p:nvSpPr>
          <p:cNvPr id="24" name="Text 22"/>
          <p:cNvSpPr/>
          <p:nvPr/>
        </p:nvSpPr>
        <p:spPr>
          <a:xfrm>
            <a:off x="0" y="6473952"/>
            <a:ext cx="502920" cy="347472"/>
          </a:xfrm>
          <a:prstGeom prst="rect">
            <a:avLst/>
          </a:prstGeom>
          <a:noFill/>
          <a:ln/>
        </p:spPr>
        <p:txBody>
          <a:bodyPr wrap="square" rtlCol="0" anchor="ctr"/>
          <a:lstStyle/>
          <a:p>
            <a:pPr marL="0" indent="0" algn="ctr">
              <a:buNone/>
            </a:pPr>
            <a:endParaRPr lang="en-US" sz="1200" dirty="0"/>
          </a:p>
        </p:txBody>
      </p:sp>
      <p:sp>
        <p:nvSpPr>
          <p:cNvPr id="25" name="Text 23"/>
          <p:cNvSpPr/>
          <p:nvPr/>
        </p:nvSpPr>
        <p:spPr>
          <a:xfrm>
            <a:off x="3566160" y="6492240"/>
            <a:ext cx="5029200" cy="292608"/>
          </a:xfrm>
          <a:prstGeom prst="rect">
            <a:avLst/>
          </a:prstGeom>
          <a:noFill/>
          <a:ln/>
        </p:spPr>
        <p:txBody>
          <a:bodyPr wrap="square" rtlCol="0" anchor="ctr"/>
          <a:lstStyle/>
          <a:p>
            <a:pPr marL="0" indent="0" algn="ctr" rtl="1">
              <a:buNone/>
            </a:pPr>
            <a:endParaRPr lang="en-US" sz="900" dirty="0"/>
          </a:p>
        </p:txBody>
      </p:sp>
      <p:sp>
        <p:nvSpPr>
          <p:cNvPr id="26" name="Rectangle 1"/>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7" name="מלבן 26"/>
          <p:cNvSpPr/>
          <p:nvPr/>
        </p:nvSpPr>
        <p:spPr>
          <a:xfrm>
            <a:off x="7472704" y="3401568"/>
            <a:ext cx="3600724" cy="2015936"/>
          </a:xfrm>
          <a:prstGeom prst="rect">
            <a:avLst/>
          </a:prstGeom>
        </p:spPr>
        <p:txBody>
          <a:bodyPr wrap="square">
            <a:spAutoFit/>
          </a:bodyPr>
          <a:lstStyle/>
          <a:p>
            <a:pPr marL="285750" lvl="0" indent="-285750" algn="r" rtl="1" fontAlgn="base">
              <a:spcBef>
                <a:spcPct val="0"/>
              </a:spcBef>
              <a:spcAft>
                <a:spcPct val="0"/>
              </a:spcAft>
              <a:buFont typeface="Arial" panose="020B0604020202020204" pitchFamily="34" charset="0"/>
              <a:buChar char="•"/>
            </a:pPr>
            <a:r>
              <a:rPr lang="he-IL" altLang="he-IL" sz="2500" dirty="0">
                <a:solidFill>
                  <a:srgbClr val="222222"/>
                </a:solidFill>
                <a:latin typeface="David" panose="020E0502060401010101" pitchFamily="34" charset="-79"/>
                <a:cs typeface="David" panose="020E0502060401010101" pitchFamily="34" charset="-79"/>
              </a:rPr>
              <a:t>חסימת מעיים</a:t>
            </a:r>
            <a:endParaRPr lang="he-IL" altLang="he-IL" sz="2500" dirty="0">
              <a:latin typeface="David" panose="020E0502060401010101" pitchFamily="34" charset="-79"/>
              <a:cs typeface="David" panose="020E0502060401010101" pitchFamily="34" charset="-79"/>
            </a:endParaRPr>
          </a:p>
          <a:p>
            <a:pPr marL="285750" lvl="0" indent="-285750" algn="r" rtl="1" eaLnBrk="0" fontAlgn="base" hangingPunct="0">
              <a:spcBef>
                <a:spcPct val="0"/>
              </a:spcBef>
              <a:spcAft>
                <a:spcPct val="0"/>
              </a:spcAft>
              <a:buFont typeface="Arial" panose="020B0604020202020204" pitchFamily="34" charset="0"/>
              <a:buChar char="•"/>
            </a:pPr>
            <a:r>
              <a:rPr lang="he-IL" altLang="he-IL" sz="2500" dirty="0">
                <a:solidFill>
                  <a:srgbClr val="222222"/>
                </a:solidFill>
                <a:latin typeface="David" panose="020E0502060401010101" pitchFamily="34" charset="-79"/>
                <a:cs typeface="David" panose="020E0502060401010101" pitchFamily="34" charset="-79"/>
              </a:rPr>
              <a:t>התקף לב</a:t>
            </a:r>
            <a:endParaRPr lang="he-IL" altLang="he-IL" sz="2500" dirty="0">
              <a:latin typeface="David" panose="020E0502060401010101" pitchFamily="34" charset="-79"/>
              <a:cs typeface="David" panose="020E0502060401010101" pitchFamily="34" charset="-79"/>
            </a:endParaRPr>
          </a:p>
          <a:p>
            <a:pPr marL="285750" lvl="0" indent="-285750" algn="r" rtl="1" eaLnBrk="0" fontAlgn="base" hangingPunct="0">
              <a:spcBef>
                <a:spcPct val="0"/>
              </a:spcBef>
              <a:spcAft>
                <a:spcPct val="0"/>
              </a:spcAft>
              <a:buFont typeface="Arial" panose="020B0604020202020204" pitchFamily="34" charset="0"/>
              <a:buChar char="•"/>
            </a:pPr>
            <a:r>
              <a:rPr lang="he-IL" altLang="he-IL" sz="2500" dirty="0" smtClean="0">
                <a:solidFill>
                  <a:srgbClr val="222222"/>
                </a:solidFill>
                <a:latin typeface="David" panose="020E0502060401010101" pitchFamily="34" charset="-79"/>
                <a:cs typeface="David" panose="020E0502060401010101" pitchFamily="34" charset="-79"/>
              </a:rPr>
              <a:t>דימום מוחי עם שחרור </a:t>
            </a:r>
            <a:r>
              <a:rPr lang="he-IL" altLang="he-IL" sz="2500" dirty="0">
                <a:solidFill>
                  <a:srgbClr val="222222"/>
                </a:solidFill>
                <a:latin typeface="David" panose="020E0502060401010101" pitchFamily="34" charset="-79"/>
                <a:cs typeface="David" panose="020E0502060401010101" pitchFamily="34" charset="-79"/>
              </a:rPr>
              <a:t>מהמיון בלי סיטי אחרי כאב ראש </a:t>
            </a:r>
            <a:r>
              <a:rPr lang="he-IL" altLang="he-IL" sz="2500" dirty="0" smtClean="0">
                <a:solidFill>
                  <a:srgbClr val="222222"/>
                </a:solidFill>
                <a:latin typeface="David" panose="020E0502060401010101" pitchFamily="34" charset="-79"/>
                <a:cs typeface="David" panose="020E0502060401010101" pitchFamily="34" charset="-79"/>
              </a:rPr>
              <a:t>יום קודם</a:t>
            </a:r>
            <a:endParaRPr lang="he-IL" altLang="he-IL" sz="2500" dirty="0">
              <a:latin typeface="David" panose="020E0502060401010101" pitchFamily="34" charset="-79"/>
              <a:cs typeface="David" panose="020E0502060401010101" pitchFamily="34" charset="-79"/>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1965960"/>
          </a:xfrm>
          <a:prstGeom prst="rect">
            <a:avLst/>
          </a:prstGeom>
          <a:solidFill>
            <a:srgbClr val="214748"/>
          </a:solidFill>
          <a:ln/>
        </p:spPr>
      </p:sp>
      <p:sp>
        <p:nvSpPr>
          <p:cNvPr id="3" name="Shape 1"/>
          <p:cNvSpPr/>
          <p:nvPr/>
        </p:nvSpPr>
        <p:spPr>
          <a:xfrm>
            <a:off x="0" y="0"/>
            <a:ext cx="12191695" cy="1965960"/>
          </a:xfrm>
          <a:prstGeom prst="rect">
            <a:avLst/>
          </a:prstGeom>
          <a:solidFill>
            <a:srgbClr val="244A47">
              <a:alpha val="45000"/>
            </a:srgbClr>
          </a:solidFill>
          <a:ln/>
        </p:spPr>
      </p:sp>
      <p:sp>
        <p:nvSpPr>
          <p:cNvPr id="4" name="Text 2"/>
          <p:cNvSpPr/>
          <p:nvPr/>
        </p:nvSpPr>
        <p:spPr>
          <a:xfrm>
            <a:off x="0" y="146304"/>
            <a:ext cx="12191695" cy="292608"/>
          </a:xfrm>
          <a:prstGeom prst="rect">
            <a:avLst/>
          </a:prstGeom>
          <a:noFill/>
          <a:ln/>
        </p:spPr>
        <p:txBody>
          <a:bodyPr wrap="square" rtlCol="0" anchor="ctr"/>
          <a:lstStyle/>
          <a:p>
            <a:pPr marL="0" indent="0" algn="ctr" rtl="1">
              <a:buNone/>
            </a:pPr>
            <a:r>
              <a:rPr lang="en-US" sz="1300" b="1" dirty="0">
                <a:solidFill>
                  <a:srgbClr val="D8BA98"/>
                </a:solidFill>
                <a:latin typeface="Arial" pitchFamily="34" charset="0"/>
                <a:ea typeface="Arial" pitchFamily="34" charset="-122"/>
                <a:cs typeface="Arial" pitchFamily="34" charset="-120"/>
              </a:rPr>
              <a:t>עו״ד אורן בושרי</a:t>
            </a:r>
            <a:endParaRPr lang="en-US" sz="1300" dirty="0"/>
          </a:p>
        </p:txBody>
      </p:sp>
      <p:sp>
        <p:nvSpPr>
          <p:cNvPr id="5" name="Text 3"/>
          <p:cNvSpPr/>
          <p:nvPr/>
        </p:nvSpPr>
        <p:spPr>
          <a:xfrm>
            <a:off x="0" y="402336"/>
            <a:ext cx="12191695" cy="237744"/>
          </a:xfrm>
          <a:prstGeom prst="rect">
            <a:avLst/>
          </a:prstGeom>
          <a:noFill/>
          <a:ln/>
        </p:spPr>
        <p:txBody>
          <a:bodyPr wrap="square" rtlCol="0" anchor="ctr"/>
          <a:lstStyle/>
          <a:p>
            <a:pPr marL="0" indent="0" algn="ctr" rtl="1">
              <a:buNone/>
            </a:pPr>
            <a:r>
              <a:rPr lang="en-US" sz="1000" dirty="0">
                <a:solidFill>
                  <a:srgbClr val="D8BA98"/>
                </a:solidFill>
                <a:latin typeface="Arial" pitchFamily="34" charset="0"/>
                <a:ea typeface="Arial" pitchFamily="34" charset="-122"/>
                <a:cs typeface="Arial" pitchFamily="34" charset="-120"/>
              </a:rPr>
              <a:t>נזיקין ורשלנות רפואית</a:t>
            </a:r>
            <a:endParaRPr lang="en-US" sz="1000" dirty="0"/>
          </a:p>
        </p:txBody>
      </p:sp>
      <p:sp>
        <p:nvSpPr>
          <p:cNvPr id="6" name="Text 4"/>
          <p:cNvSpPr/>
          <p:nvPr/>
        </p:nvSpPr>
        <p:spPr>
          <a:xfrm>
            <a:off x="0" y="640080"/>
            <a:ext cx="12191695" cy="201168"/>
          </a:xfrm>
          <a:prstGeom prst="rect">
            <a:avLst/>
          </a:prstGeom>
          <a:noFill/>
          <a:ln/>
        </p:spPr>
        <p:txBody>
          <a:bodyPr wrap="square" rtlCol="0" anchor="ctr"/>
          <a:lstStyle/>
          <a:p>
            <a:pPr marL="0" indent="0" algn="ctr">
              <a:buNone/>
            </a:pPr>
            <a:r>
              <a:rPr lang="en-US" sz="750" kern="0" spc="100" dirty="0">
                <a:solidFill>
                  <a:srgbClr val="D8BA98"/>
                </a:solidFill>
                <a:latin typeface="Arial" pitchFamily="34" charset="0"/>
                <a:ea typeface="Arial" pitchFamily="34" charset="-122"/>
                <a:cs typeface="Arial" pitchFamily="34" charset="-120"/>
              </a:rPr>
              <a:t>O R E N   B U S H A R I   |   L A W   O F F I C E</a:t>
            </a:r>
            <a:endParaRPr lang="en-US" sz="750" dirty="0"/>
          </a:p>
        </p:txBody>
      </p:sp>
      <p:sp>
        <p:nvSpPr>
          <p:cNvPr id="7" name="Text 5"/>
          <p:cNvSpPr/>
          <p:nvPr/>
        </p:nvSpPr>
        <p:spPr>
          <a:xfrm>
            <a:off x="548640" y="1024128"/>
            <a:ext cx="11094415" cy="731520"/>
          </a:xfrm>
          <a:prstGeom prst="rect">
            <a:avLst/>
          </a:prstGeom>
          <a:noFill/>
          <a:ln/>
        </p:spPr>
        <p:txBody>
          <a:bodyPr wrap="square" rtlCol="0" anchor="ctr"/>
          <a:lstStyle/>
          <a:p>
            <a:pPr algn="ctr" rtl="1"/>
            <a:r>
              <a:rPr lang="en-US" sz="2600" dirty="0" smtClean="0">
                <a:solidFill>
                  <a:schemeClr val="bg1">
                    <a:lumMod val="95000"/>
                  </a:schemeClr>
                </a:solidFill>
                <a:latin typeface="David" panose="020E0502060401010101" pitchFamily="34" charset="-79"/>
                <a:cs typeface="David" panose="020E0502060401010101" pitchFamily="34" charset="-79"/>
              </a:rPr>
              <a:t/>
            </a:r>
            <a:br>
              <a:rPr lang="en-US" sz="2600" dirty="0" smtClean="0">
                <a:solidFill>
                  <a:schemeClr val="bg1">
                    <a:lumMod val="95000"/>
                  </a:schemeClr>
                </a:solidFill>
                <a:latin typeface="David" panose="020E0502060401010101" pitchFamily="34" charset="-79"/>
                <a:cs typeface="David" panose="020E0502060401010101" pitchFamily="34" charset="-79"/>
              </a:rPr>
            </a:br>
            <a:r>
              <a:rPr lang="en-US" sz="2600" dirty="0" smtClean="0">
                <a:solidFill>
                  <a:schemeClr val="bg1">
                    <a:lumMod val="95000"/>
                  </a:schemeClr>
                </a:solidFill>
                <a:latin typeface="David" panose="020E0502060401010101" pitchFamily="34" charset="-79"/>
                <a:cs typeface="David" panose="020E0502060401010101" pitchFamily="34" charset="-79"/>
              </a:rPr>
              <a:t/>
            </a:r>
            <a:br>
              <a:rPr lang="en-US" sz="2600" dirty="0" smtClean="0">
                <a:solidFill>
                  <a:schemeClr val="bg1">
                    <a:lumMod val="95000"/>
                  </a:schemeClr>
                </a:solidFill>
                <a:latin typeface="David" panose="020E0502060401010101" pitchFamily="34" charset="-79"/>
                <a:cs typeface="David" panose="020E0502060401010101" pitchFamily="34" charset="-79"/>
              </a:rPr>
            </a:br>
            <a:r>
              <a:rPr lang="he-IL" sz="2600" dirty="0" smtClean="0">
                <a:solidFill>
                  <a:schemeClr val="bg1">
                    <a:lumMod val="95000"/>
                  </a:schemeClr>
                </a:solidFill>
                <a:latin typeface="David" panose="020E0502060401010101" pitchFamily="34" charset="-79"/>
                <a:cs typeface="David" panose="020E0502060401010101" pitchFamily="34" charset="-79"/>
              </a:rPr>
              <a:t>עמוד שדרה: </a:t>
            </a:r>
            <a:r>
              <a:rPr lang="he-IL" sz="2600" dirty="0">
                <a:solidFill>
                  <a:schemeClr val="bg1">
                    <a:lumMod val="95000"/>
                  </a:schemeClr>
                </a:solidFill>
                <a:latin typeface="David" panose="020E0502060401010101" pitchFamily="34" charset="-79"/>
                <a:cs typeface="David" panose="020E0502060401010101" pitchFamily="34" charset="-79"/>
              </a:rPr>
              <a:t>לא כל שיתוק </a:t>
            </a:r>
            <a:r>
              <a:rPr lang="he-IL" sz="2600" dirty="0" smtClean="0">
                <a:solidFill>
                  <a:schemeClr val="bg1">
                    <a:lumMod val="95000"/>
                  </a:schemeClr>
                </a:solidFill>
                <a:latin typeface="David" panose="020E0502060401010101" pitchFamily="34" charset="-79"/>
                <a:cs typeface="David" panose="020E0502060401010101" pitchFamily="34" charset="-79"/>
              </a:rPr>
              <a:t>הוא "גורל"</a:t>
            </a:r>
            <a:endParaRPr lang="he-IL" sz="2600" dirty="0">
              <a:solidFill>
                <a:schemeClr val="bg1">
                  <a:lumMod val="95000"/>
                </a:schemeClr>
              </a:solidFill>
              <a:latin typeface="David" panose="020E0502060401010101" pitchFamily="34" charset="-79"/>
              <a:cs typeface="David" panose="020E0502060401010101" pitchFamily="34" charset="-79"/>
            </a:endParaRPr>
          </a:p>
          <a:p>
            <a:pPr algn="ctr" rtl="1"/>
            <a:endParaRPr lang="he-IL" sz="2600" dirty="0">
              <a:solidFill>
                <a:schemeClr val="bg1">
                  <a:lumMod val="95000"/>
                </a:schemeClr>
              </a:solidFill>
              <a:latin typeface="David" panose="020E0502060401010101" pitchFamily="34" charset="-79"/>
              <a:cs typeface="David" panose="020E0502060401010101" pitchFamily="34" charset="-79"/>
            </a:endParaRPr>
          </a:p>
          <a:p>
            <a:pPr marL="0" indent="0" algn="ctr" rtl="1">
              <a:buNone/>
            </a:pPr>
            <a:endParaRPr lang="en-US" sz="2600" dirty="0">
              <a:solidFill>
                <a:schemeClr val="bg1">
                  <a:lumMod val="95000"/>
                </a:schemeClr>
              </a:solidFill>
              <a:latin typeface="David" panose="020E0502060401010101" pitchFamily="34" charset="-79"/>
              <a:cs typeface="David" panose="020E0502060401010101" pitchFamily="34" charset="-79"/>
            </a:endParaRPr>
          </a:p>
        </p:txBody>
      </p:sp>
      <p:sp>
        <p:nvSpPr>
          <p:cNvPr id="8" name="Shape 6"/>
          <p:cNvSpPr/>
          <p:nvPr/>
        </p:nvSpPr>
        <p:spPr>
          <a:xfrm>
            <a:off x="4998568" y="1810512"/>
            <a:ext cx="2194560" cy="0"/>
          </a:xfrm>
          <a:prstGeom prst="line">
            <a:avLst/>
          </a:prstGeom>
          <a:noFill/>
          <a:ln w="15875">
            <a:solidFill>
              <a:srgbClr val="FFFFFF"/>
            </a:solidFill>
            <a:prstDash val="solid"/>
          </a:ln>
        </p:spPr>
      </p:sp>
      <p:sp>
        <p:nvSpPr>
          <p:cNvPr id="9" name="Text 7"/>
          <p:cNvSpPr/>
          <p:nvPr/>
        </p:nvSpPr>
        <p:spPr>
          <a:xfrm>
            <a:off x="548640" y="2112264"/>
            <a:ext cx="11094415" cy="457200"/>
          </a:xfrm>
          <a:prstGeom prst="rect">
            <a:avLst/>
          </a:prstGeom>
          <a:noFill/>
          <a:ln/>
        </p:spPr>
        <p:txBody>
          <a:bodyPr wrap="square" rtlCol="0" anchor="ctr"/>
          <a:lstStyle/>
          <a:p>
            <a:pPr marL="0" indent="0" algn="ctr" rtl="1">
              <a:buNone/>
            </a:pPr>
            <a:endParaRPr lang="en-US" sz="1300" dirty="0"/>
          </a:p>
        </p:txBody>
      </p:sp>
      <p:sp>
        <p:nvSpPr>
          <p:cNvPr id="10" name="Shape 8"/>
          <p:cNvSpPr/>
          <p:nvPr/>
        </p:nvSpPr>
        <p:spPr>
          <a:xfrm>
            <a:off x="640080" y="2651760"/>
            <a:ext cx="3423818" cy="1645920"/>
          </a:xfrm>
          <a:prstGeom prst="roundRect">
            <a:avLst>
              <a:gd name="adj" fmla="val 5000"/>
            </a:avLst>
          </a:prstGeom>
          <a:solidFill>
            <a:srgbClr val="EBEBEB"/>
          </a:solidFill>
          <a:ln/>
          <a:effectLst>
            <a:outerShdw blurRad="76200" dist="25400" dir="5400000" algn="bl" rotWithShape="0">
              <a:srgbClr val="1A1A1A">
                <a:alpha val="18000"/>
              </a:srgbClr>
            </a:outerShdw>
          </a:effectLst>
        </p:spPr>
      </p:sp>
      <p:sp>
        <p:nvSpPr>
          <p:cNvPr id="11" name="Text 9"/>
          <p:cNvSpPr/>
          <p:nvPr/>
        </p:nvSpPr>
        <p:spPr>
          <a:xfrm>
            <a:off x="749808" y="2798064"/>
            <a:ext cx="3204362" cy="365760"/>
          </a:xfrm>
          <a:prstGeom prst="rect">
            <a:avLst/>
          </a:prstGeom>
          <a:noFill/>
          <a:ln/>
        </p:spPr>
        <p:txBody>
          <a:bodyPr wrap="square" rtlCol="0" anchor="t"/>
          <a:lstStyle/>
          <a:p>
            <a:pPr marL="0" indent="0" algn="ctr" rtl="1">
              <a:buNone/>
            </a:pPr>
            <a:r>
              <a:rPr lang="en-US" sz="2400" b="1" dirty="0">
                <a:solidFill>
                  <a:srgbClr val="244A47"/>
                </a:solidFill>
                <a:latin typeface="Arial" pitchFamily="34" charset="0"/>
                <a:ea typeface="Arial" pitchFamily="34" charset="-122"/>
                <a:cs typeface="Arial" pitchFamily="34" charset="-120"/>
              </a:rPr>
              <a:t>תסמונת זנב הסוס</a:t>
            </a:r>
            <a:endParaRPr lang="en-US" sz="2400" dirty="0"/>
          </a:p>
        </p:txBody>
      </p:sp>
      <p:sp>
        <p:nvSpPr>
          <p:cNvPr id="12" name="Text 10"/>
          <p:cNvSpPr/>
          <p:nvPr/>
        </p:nvSpPr>
        <p:spPr>
          <a:xfrm>
            <a:off x="768096" y="3218688"/>
            <a:ext cx="3167786" cy="969264"/>
          </a:xfrm>
          <a:prstGeom prst="rect">
            <a:avLst/>
          </a:prstGeom>
          <a:noFill/>
          <a:ln/>
        </p:spPr>
        <p:txBody>
          <a:bodyPr wrap="square" rtlCol="0" anchor="t"/>
          <a:lstStyle/>
          <a:p>
            <a:pPr marL="0" indent="0" algn="ctr" rtl="1">
              <a:lnSpc>
                <a:spcPct val="112000"/>
              </a:lnSpc>
              <a:buNone/>
            </a:pPr>
            <a:r>
              <a:rPr lang="en-US" sz="1200" dirty="0">
                <a:solidFill>
                  <a:srgbClr val="222222"/>
                </a:solidFill>
                <a:latin typeface="Arial" pitchFamily="34" charset="0"/>
                <a:ea typeface="Arial" pitchFamily="34" charset="-122"/>
                <a:cs typeface="Arial" pitchFamily="34" charset="-120"/>
              </a:rPr>
              <a:t>סוגרים / אוכף / חולשה</a:t>
            </a:r>
            <a:endParaRPr lang="en-US" sz="1200" dirty="0"/>
          </a:p>
        </p:txBody>
      </p:sp>
      <p:sp>
        <p:nvSpPr>
          <p:cNvPr id="13" name="Shape 11"/>
          <p:cNvSpPr/>
          <p:nvPr/>
        </p:nvSpPr>
        <p:spPr>
          <a:xfrm>
            <a:off x="4383938" y="2651760"/>
            <a:ext cx="3423818" cy="1645920"/>
          </a:xfrm>
          <a:prstGeom prst="roundRect">
            <a:avLst>
              <a:gd name="adj" fmla="val 5000"/>
            </a:avLst>
          </a:prstGeom>
          <a:solidFill>
            <a:srgbClr val="C1917D"/>
          </a:solidFill>
          <a:ln/>
          <a:effectLst>
            <a:outerShdw blurRad="76200" dist="25400" dir="5400000" algn="bl" rotWithShape="0">
              <a:srgbClr val="1A1A1A">
                <a:alpha val="18000"/>
              </a:srgbClr>
            </a:outerShdw>
          </a:effectLst>
        </p:spPr>
      </p:sp>
      <p:sp>
        <p:nvSpPr>
          <p:cNvPr id="14" name="Text 12"/>
          <p:cNvSpPr/>
          <p:nvPr/>
        </p:nvSpPr>
        <p:spPr>
          <a:xfrm>
            <a:off x="4493666" y="2798064"/>
            <a:ext cx="3204362" cy="365760"/>
          </a:xfrm>
          <a:prstGeom prst="rect">
            <a:avLst/>
          </a:prstGeom>
          <a:noFill/>
          <a:ln/>
        </p:spPr>
        <p:txBody>
          <a:bodyPr wrap="square" rtlCol="0" anchor="t"/>
          <a:lstStyle/>
          <a:p>
            <a:pPr marL="0" indent="0" algn="ctr" rtl="1">
              <a:buNone/>
            </a:pPr>
            <a:r>
              <a:rPr lang="en-US" sz="2400" b="1" dirty="0">
                <a:solidFill>
                  <a:srgbClr val="FFFFFF"/>
                </a:solidFill>
                <a:latin typeface="Arial" pitchFamily="34" charset="0"/>
                <a:ea typeface="Arial" pitchFamily="34" charset="-122"/>
                <a:cs typeface="Arial" pitchFamily="34" charset="-120"/>
              </a:rPr>
              <a:t>מיאלופתיה צווארית</a:t>
            </a:r>
            <a:endParaRPr lang="en-US" sz="2400" dirty="0"/>
          </a:p>
        </p:txBody>
      </p:sp>
      <p:sp>
        <p:nvSpPr>
          <p:cNvPr id="15" name="Text 13"/>
          <p:cNvSpPr/>
          <p:nvPr/>
        </p:nvSpPr>
        <p:spPr>
          <a:xfrm>
            <a:off x="4511954" y="3218688"/>
            <a:ext cx="3167786" cy="969264"/>
          </a:xfrm>
          <a:prstGeom prst="rect">
            <a:avLst/>
          </a:prstGeom>
          <a:noFill/>
          <a:ln/>
        </p:spPr>
        <p:txBody>
          <a:bodyPr wrap="square" rtlCol="0" anchor="t"/>
          <a:lstStyle/>
          <a:p>
            <a:pPr marL="0" indent="0" algn="ctr" rtl="1">
              <a:lnSpc>
                <a:spcPct val="112000"/>
              </a:lnSpc>
              <a:buNone/>
            </a:pPr>
            <a:r>
              <a:rPr lang="en-US" sz="1200" dirty="0">
                <a:solidFill>
                  <a:srgbClr val="FFFFFF"/>
                </a:solidFill>
                <a:latin typeface="Arial" pitchFamily="34" charset="0"/>
                <a:ea typeface="Arial" pitchFamily="34" charset="-122"/>
                <a:cs typeface="Arial" pitchFamily="34" charset="-120"/>
              </a:rPr>
              <a:t>נפילות / ידיים מסורבלות / הליכה</a:t>
            </a:r>
            <a:endParaRPr lang="en-US" sz="1200" dirty="0"/>
          </a:p>
        </p:txBody>
      </p:sp>
      <p:sp>
        <p:nvSpPr>
          <p:cNvPr id="16" name="Shape 14"/>
          <p:cNvSpPr/>
          <p:nvPr/>
        </p:nvSpPr>
        <p:spPr>
          <a:xfrm>
            <a:off x="8127797" y="2651760"/>
            <a:ext cx="3423818" cy="1645920"/>
          </a:xfrm>
          <a:prstGeom prst="roundRect">
            <a:avLst>
              <a:gd name="adj" fmla="val 5000"/>
            </a:avLst>
          </a:prstGeom>
          <a:solidFill>
            <a:srgbClr val="EBEBEB"/>
          </a:solidFill>
          <a:ln/>
          <a:effectLst>
            <a:outerShdw blurRad="76200" dist="25400" dir="5400000" algn="bl" rotWithShape="0">
              <a:srgbClr val="1A1A1A">
                <a:alpha val="18000"/>
              </a:srgbClr>
            </a:outerShdw>
          </a:effectLst>
        </p:spPr>
      </p:sp>
      <p:sp>
        <p:nvSpPr>
          <p:cNvPr id="17" name="Text 15"/>
          <p:cNvSpPr/>
          <p:nvPr/>
        </p:nvSpPr>
        <p:spPr>
          <a:xfrm>
            <a:off x="8237525" y="2798064"/>
            <a:ext cx="3204362" cy="365760"/>
          </a:xfrm>
          <a:prstGeom prst="rect">
            <a:avLst/>
          </a:prstGeom>
          <a:noFill/>
          <a:ln/>
        </p:spPr>
        <p:txBody>
          <a:bodyPr wrap="square" rtlCol="0" anchor="t"/>
          <a:lstStyle/>
          <a:p>
            <a:pPr marL="0" indent="0" algn="ctr" rtl="1">
              <a:buNone/>
            </a:pPr>
            <a:r>
              <a:rPr lang="en-US" sz="2400" b="1" dirty="0">
                <a:solidFill>
                  <a:srgbClr val="244A47"/>
                </a:solidFill>
                <a:latin typeface="Arial" pitchFamily="34" charset="0"/>
                <a:ea typeface="Arial" pitchFamily="34" charset="-122"/>
                <a:cs typeface="Arial" pitchFamily="34" charset="-120"/>
              </a:rPr>
              <a:t>אבצס אפידורלי</a:t>
            </a:r>
            <a:endParaRPr lang="en-US" sz="2400" dirty="0"/>
          </a:p>
        </p:txBody>
      </p:sp>
      <p:sp>
        <p:nvSpPr>
          <p:cNvPr id="18" name="Text 16"/>
          <p:cNvSpPr/>
          <p:nvPr/>
        </p:nvSpPr>
        <p:spPr>
          <a:xfrm>
            <a:off x="8255813" y="3218688"/>
            <a:ext cx="3167786" cy="969264"/>
          </a:xfrm>
          <a:prstGeom prst="rect">
            <a:avLst/>
          </a:prstGeom>
          <a:noFill/>
          <a:ln/>
        </p:spPr>
        <p:txBody>
          <a:bodyPr wrap="square" rtlCol="0" anchor="t"/>
          <a:lstStyle/>
          <a:p>
            <a:pPr marL="0" indent="0" algn="ctr" rtl="1">
              <a:lnSpc>
                <a:spcPct val="112000"/>
              </a:lnSpc>
              <a:buNone/>
            </a:pPr>
            <a:r>
              <a:rPr lang="en-US" sz="1200" dirty="0">
                <a:solidFill>
                  <a:srgbClr val="222222"/>
                </a:solidFill>
                <a:latin typeface="Arial" pitchFamily="34" charset="0"/>
                <a:ea typeface="Arial" pitchFamily="34" charset="-122"/>
                <a:cs typeface="Arial" pitchFamily="34" charset="-120"/>
              </a:rPr>
              <a:t>כאב גב + חום + נוירולוגיה</a:t>
            </a:r>
            <a:endParaRPr lang="en-US" sz="1200" dirty="0"/>
          </a:p>
        </p:txBody>
      </p:sp>
      <p:sp>
        <p:nvSpPr>
          <p:cNvPr id="19" name="Shape 17"/>
          <p:cNvSpPr/>
          <p:nvPr/>
        </p:nvSpPr>
        <p:spPr>
          <a:xfrm>
            <a:off x="914400" y="4617720"/>
            <a:ext cx="10362895" cy="566928"/>
          </a:xfrm>
          <a:prstGeom prst="roundRect">
            <a:avLst>
              <a:gd name="adj" fmla="val 12903"/>
            </a:avLst>
          </a:prstGeom>
          <a:solidFill>
            <a:srgbClr val="C1917D"/>
          </a:solidFill>
          <a:ln/>
        </p:spPr>
      </p:sp>
      <p:sp>
        <p:nvSpPr>
          <p:cNvPr id="20" name="Text 18"/>
          <p:cNvSpPr/>
          <p:nvPr/>
        </p:nvSpPr>
        <p:spPr>
          <a:xfrm>
            <a:off x="1143000" y="4617720"/>
            <a:ext cx="9905695" cy="566928"/>
          </a:xfrm>
          <a:prstGeom prst="rect">
            <a:avLst/>
          </a:prstGeom>
          <a:noFill/>
          <a:ln/>
        </p:spPr>
        <p:txBody>
          <a:bodyPr wrap="square" rtlCol="0" anchor="ctr"/>
          <a:lstStyle/>
          <a:p>
            <a:pPr algn="ctr" rtl="1"/>
            <a:r>
              <a:rPr lang="he-IL" sz="2400" b="1" dirty="0" smtClean="0">
                <a:solidFill>
                  <a:srgbClr val="FFFFFF"/>
                </a:solidFill>
                <a:latin typeface="Arial" pitchFamily="34" charset="0"/>
                <a:ea typeface="Arial" pitchFamily="34" charset="-122"/>
                <a:cs typeface="Arial" pitchFamily="34" charset="-120"/>
              </a:rPr>
              <a:t/>
            </a:r>
            <a:br>
              <a:rPr lang="he-IL" sz="2400" b="1" dirty="0" smtClean="0">
                <a:solidFill>
                  <a:srgbClr val="FFFFFF"/>
                </a:solidFill>
                <a:latin typeface="Arial" pitchFamily="34" charset="0"/>
                <a:ea typeface="Arial" pitchFamily="34" charset="-122"/>
                <a:cs typeface="Arial" pitchFamily="34" charset="-120"/>
              </a:rPr>
            </a:br>
            <a:r>
              <a:rPr lang="he-IL" sz="2400" b="1" dirty="0" smtClean="0">
                <a:solidFill>
                  <a:srgbClr val="FFFFFF"/>
                </a:solidFill>
                <a:latin typeface="Arial" pitchFamily="34" charset="0"/>
                <a:ea typeface="Arial" pitchFamily="34" charset="-122"/>
                <a:cs typeface="Arial" pitchFamily="34" charset="-120"/>
              </a:rPr>
              <a:t>שאלת </a:t>
            </a:r>
            <a:r>
              <a:rPr lang="he-IL" sz="2400" b="1" dirty="0">
                <a:solidFill>
                  <a:srgbClr val="FFFFFF"/>
                </a:solidFill>
                <a:latin typeface="Arial" pitchFamily="34" charset="0"/>
                <a:ea typeface="Arial" pitchFamily="34" charset="-122"/>
                <a:cs typeface="Arial" pitchFamily="34" charset="-120"/>
              </a:rPr>
              <a:t>המפתח: מתי הופיע הדגל האדום הראשון ומתי נעשתה הדמיה?</a:t>
            </a:r>
          </a:p>
          <a:p>
            <a:pPr marL="0" indent="0" algn="ctr" rtl="1">
              <a:buNone/>
            </a:pPr>
            <a:endParaRPr lang="en-US" sz="2400" b="1" dirty="0">
              <a:solidFill>
                <a:srgbClr val="FFFFFF"/>
              </a:solidFill>
              <a:latin typeface="Arial" pitchFamily="34" charset="0"/>
              <a:ea typeface="Arial" pitchFamily="34" charset="-122"/>
              <a:cs typeface="Arial" pitchFamily="34" charset="-120"/>
            </a:endParaRPr>
          </a:p>
        </p:txBody>
      </p:sp>
      <p:sp>
        <p:nvSpPr>
          <p:cNvPr id="22" name="Text 20"/>
          <p:cNvSpPr/>
          <p:nvPr/>
        </p:nvSpPr>
        <p:spPr>
          <a:xfrm>
            <a:off x="0" y="6473952"/>
            <a:ext cx="502920" cy="347472"/>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8</a:t>
            </a:r>
            <a:endParaRPr lang="en-US" sz="1200" dirty="0"/>
          </a:p>
        </p:txBody>
      </p:sp>
      <p:sp>
        <p:nvSpPr>
          <p:cNvPr id="23" name="Text 21"/>
          <p:cNvSpPr/>
          <p:nvPr/>
        </p:nvSpPr>
        <p:spPr>
          <a:xfrm>
            <a:off x="3566160" y="6492240"/>
            <a:ext cx="5029200" cy="292608"/>
          </a:xfrm>
          <a:prstGeom prst="rect">
            <a:avLst/>
          </a:prstGeom>
          <a:noFill/>
          <a:ln/>
        </p:spPr>
        <p:txBody>
          <a:bodyPr wrap="square" rtlCol="0" anchor="ctr"/>
          <a:lstStyle/>
          <a:p>
            <a:pPr marL="0" indent="0" algn="ctr" rtl="1">
              <a:buNone/>
            </a:pPr>
            <a:endParaRPr lang="en-US" sz="9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067877" y="-1707776"/>
            <a:ext cx="5486400" cy="5486400"/>
          </a:xfrm>
          <a:prstGeom prst="ellipse">
            <a:avLst/>
          </a:prstGeom>
          <a:solidFill>
            <a:srgbClr val="3C6360">
              <a:alpha val="55000"/>
            </a:srgbClr>
          </a:solidFill>
          <a:ln/>
        </p:spPr>
      </p:sp>
      <p:sp>
        <p:nvSpPr>
          <p:cNvPr id="3" name="Text 1"/>
          <p:cNvSpPr/>
          <p:nvPr/>
        </p:nvSpPr>
        <p:spPr>
          <a:xfrm>
            <a:off x="822960" y="685800"/>
            <a:ext cx="10543032" cy="914400"/>
          </a:xfrm>
          <a:prstGeom prst="rect">
            <a:avLst/>
          </a:prstGeom>
          <a:noFill/>
          <a:ln/>
        </p:spPr>
        <p:txBody>
          <a:bodyPr wrap="square" rtlCol="0" anchor="ctr"/>
          <a:lstStyle/>
          <a:p>
            <a:pPr marL="0" indent="0" algn="r" rtl="1">
              <a:lnSpc>
                <a:spcPct val="115000"/>
              </a:lnSpc>
              <a:buNone/>
            </a:pPr>
            <a:r>
              <a:rPr lang="en-US" sz="3300" b="1" dirty="0" err="1">
                <a:solidFill>
                  <a:srgbClr val="FFFFFF"/>
                </a:solidFill>
                <a:latin typeface="Arial" pitchFamily="34" charset="0"/>
                <a:ea typeface="Arial" pitchFamily="34" charset="-122"/>
                <a:cs typeface="Arial" pitchFamily="34" charset="-120"/>
              </a:rPr>
              <a:t>הלכת</a:t>
            </a:r>
            <a:r>
              <a:rPr lang="en-US" sz="3300" b="1" dirty="0">
                <a:solidFill>
                  <a:srgbClr val="FFFFFF"/>
                </a:solidFill>
                <a:latin typeface="Arial" pitchFamily="34" charset="0"/>
                <a:ea typeface="Arial" pitchFamily="34" charset="-122"/>
                <a:cs typeface="Arial" pitchFamily="34" charset="-120"/>
              </a:rPr>
              <a:t> </a:t>
            </a:r>
            <a:r>
              <a:rPr lang="he-IL" sz="3300" b="1" dirty="0" smtClean="0">
                <a:solidFill>
                  <a:srgbClr val="FFFFFF"/>
                </a:solidFill>
                <a:latin typeface="Arial" pitchFamily="34" charset="0"/>
                <a:ea typeface="Arial" pitchFamily="34" charset="-122"/>
                <a:cs typeface="Arial" pitchFamily="34" charset="-120"/>
              </a:rPr>
              <a:t>עדן </a:t>
            </a:r>
            <a:r>
              <a:rPr lang="en-US" sz="3300" b="1" dirty="0" err="1" smtClean="0">
                <a:solidFill>
                  <a:srgbClr val="FFFFFF"/>
                </a:solidFill>
                <a:latin typeface="Arial" pitchFamily="34" charset="0"/>
                <a:ea typeface="Arial" pitchFamily="34" charset="-122"/>
                <a:cs typeface="Arial" pitchFamily="34" charset="-120"/>
              </a:rPr>
              <a:t>מלול</a:t>
            </a:r>
            <a:r>
              <a:rPr lang="en-US" sz="3300" b="1" dirty="0" smtClean="0">
                <a:solidFill>
                  <a:srgbClr val="FFFFFF"/>
                </a:solidFill>
                <a:latin typeface="Arial" pitchFamily="34" charset="0"/>
                <a:ea typeface="Arial" pitchFamily="34" charset="-122"/>
                <a:cs typeface="Arial" pitchFamily="34" charset="-120"/>
              </a:rPr>
              <a:t>  </a:t>
            </a:r>
            <a:endParaRPr lang="en-US" sz="3300" b="1" dirty="0"/>
          </a:p>
        </p:txBody>
      </p:sp>
      <p:sp>
        <p:nvSpPr>
          <p:cNvPr id="4" name="Text 2"/>
          <p:cNvSpPr/>
          <p:nvPr/>
        </p:nvSpPr>
        <p:spPr>
          <a:xfrm>
            <a:off x="822960" y="1508760"/>
            <a:ext cx="10543032" cy="548640"/>
          </a:xfrm>
          <a:prstGeom prst="rect">
            <a:avLst/>
          </a:prstGeom>
          <a:noFill/>
          <a:ln/>
        </p:spPr>
        <p:txBody>
          <a:bodyPr wrap="square" rtlCol="0" anchor="ctr"/>
          <a:lstStyle/>
          <a:p>
            <a:pPr marL="0" indent="0" algn="r" rtl="1">
              <a:buNone/>
            </a:pPr>
            <a:r>
              <a:rPr lang="en-US" sz="2500" dirty="0" err="1" smtClean="0">
                <a:latin typeface="Arial" pitchFamily="34" charset="0"/>
                <a:ea typeface="Arial" pitchFamily="34" charset="-122"/>
                <a:cs typeface="Arial" pitchFamily="34" charset="-120"/>
              </a:rPr>
              <a:t>עמימות</a:t>
            </a:r>
            <a:r>
              <a:rPr lang="en-US" sz="2500" dirty="0" smtClean="0">
                <a:latin typeface="Arial" pitchFamily="34" charset="0"/>
                <a:ea typeface="Arial" pitchFamily="34" charset="-122"/>
                <a:cs typeface="Arial" pitchFamily="34" charset="-120"/>
              </a:rPr>
              <a:t> </a:t>
            </a:r>
            <a:r>
              <a:rPr lang="en-US" sz="2500" dirty="0">
                <a:latin typeface="Arial" pitchFamily="34" charset="0"/>
                <a:ea typeface="Arial" pitchFamily="34" charset="-122"/>
                <a:cs typeface="Arial" pitchFamily="34" charset="-120"/>
              </a:rPr>
              <a:t>סיבתית ברשלנות רפואית</a:t>
            </a:r>
            <a:endParaRPr lang="en-US" sz="2500" dirty="0"/>
          </a:p>
        </p:txBody>
      </p:sp>
      <p:sp>
        <p:nvSpPr>
          <p:cNvPr id="5" name="Shape 3"/>
          <p:cNvSpPr/>
          <p:nvPr/>
        </p:nvSpPr>
        <p:spPr>
          <a:xfrm>
            <a:off x="822960" y="2331720"/>
            <a:ext cx="10543032" cy="1737360"/>
          </a:xfrm>
          <a:prstGeom prst="roundRect">
            <a:avLst>
              <a:gd name="adj" fmla="val 6316"/>
            </a:avLst>
          </a:prstGeom>
          <a:solidFill>
            <a:srgbClr val="3C6360"/>
          </a:solidFill>
          <a:ln/>
        </p:spPr>
      </p:sp>
      <p:sp>
        <p:nvSpPr>
          <p:cNvPr id="6" name="Text 4"/>
          <p:cNvSpPr/>
          <p:nvPr/>
        </p:nvSpPr>
        <p:spPr>
          <a:xfrm>
            <a:off x="1097280" y="2514600"/>
            <a:ext cx="9994392" cy="365760"/>
          </a:xfrm>
          <a:prstGeom prst="rect">
            <a:avLst/>
          </a:prstGeom>
          <a:noFill/>
          <a:ln/>
        </p:spPr>
        <p:txBody>
          <a:bodyPr wrap="square" rtlCol="0" anchor="ctr"/>
          <a:lstStyle/>
          <a:p>
            <a:pPr marL="0" indent="0" algn="r" rtl="1">
              <a:buNone/>
            </a:pPr>
            <a:r>
              <a:rPr lang="en-US" sz="1350" b="1" dirty="0">
                <a:solidFill>
                  <a:srgbClr val="B8927F"/>
                </a:solidFill>
                <a:latin typeface="Arial" pitchFamily="34" charset="0"/>
                <a:ea typeface="Arial" pitchFamily="34" charset="-122"/>
                <a:cs typeface="Arial" pitchFamily="34" charset="-120"/>
              </a:rPr>
              <a:t>רקע המקרה</a:t>
            </a:r>
            <a:endParaRPr lang="en-US" sz="1350" dirty="0"/>
          </a:p>
        </p:txBody>
      </p:sp>
      <p:sp>
        <p:nvSpPr>
          <p:cNvPr id="7" name="Text 5"/>
          <p:cNvSpPr/>
          <p:nvPr/>
        </p:nvSpPr>
        <p:spPr>
          <a:xfrm>
            <a:off x="1097280" y="2880360"/>
            <a:ext cx="9994392" cy="1097280"/>
          </a:xfrm>
          <a:prstGeom prst="rect">
            <a:avLst/>
          </a:prstGeom>
          <a:noFill/>
          <a:ln/>
        </p:spPr>
        <p:txBody>
          <a:bodyPr wrap="square" rtlCol="0" anchor="ctr"/>
          <a:lstStyle/>
          <a:p>
            <a:pPr algn="r" rtl="1">
              <a:lnSpc>
                <a:spcPct val="140000"/>
              </a:lnSpc>
            </a:pPr>
            <a:r>
              <a:rPr lang="he-IL" sz="1400" dirty="0">
                <a:solidFill>
                  <a:schemeClr val="bg1">
                    <a:lumMod val="95000"/>
                  </a:schemeClr>
                </a:solidFill>
              </a:rPr>
              <a:t>עדן מלול נולדה פגה ב-1992 בבית החולים כרמל, וסובלת משיתוק מוחין ומפיגור שכלי קשה. בית המשפט קבע כי בית החולים התרשל בכך שעיכב ב-45 דקות ביצוע ניתוח קיסרי דחוף.</a:t>
            </a:r>
          </a:p>
          <a:p>
            <a:pPr marL="0" indent="0" algn="r" rtl="1">
              <a:lnSpc>
                <a:spcPct val="140000"/>
              </a:lnSpc>
              <a:buNone/>
            </a:pPr>
            <a:endParaRPr lang="en-US" sz="1400" dirty="0">
              <a:solidFill>
                <a:schemeClr val="bg1">
                  <a:lumMod val="95000"/>
                </a:schemeClr>
              </a:solidFill>
            </a:endParaRPr>
          </a:p>
        </p:txBody>
      </p:sp>
      <p:sp>
        <p:nvSpPr>
          <p:cNvPr id="8" name="Shape 6"/>
          <p:cNvSpPr/>
          <p:nvPr/>
        </p:nvSpPr>
        <p:spPr>
          <a:xfrm>
            <a:off x="822960" y="4297680"/>
            <a:ext cx="10543032" cy="1737360"/>
          </a:xfrm>
          <a:prstGeom prst="roundRect">
            <a:avLst>
              <a:gd name="adj" fmla="val 6316"/>
            </a:avLst>
          </a:prstGeom>
          <a:solidFill>
            <a:srgbClr val="1B3936"/>
          </a:solidFill>
          <a:ln w="9525">
            <a:solidFill>
              <a:srgbClr val="B8927F"/>
            </a:solidFill>
            <a:prstDash val="solid"/>
          </a:ln>
        </p:spPr>
      </p:sp>
      <p:sp>
        <p:nvSpPr>
          <p:cNvPr id="9" name="Text 7"/>
          <p:cNvSpPr/>
          <p:nvPr/>
        </p:nvSpPr>
        <p:spPr>
          <a:xfrm>
            <a:off x="1097280" y="4480560"/>
            <a:ext cx="9994392" cy="365760"/>
          </a:xfrm>
          <a:prstGeom prst="rect">
            <a:avLst/>
          </a:prstGeom>
          <a:noFill/>
          <a:ln/>
        </p:spPr>
        <p:txBody>
          <a:bodyPr wrap="square" rtlCol="0" anchor="ctr"/>
          <a:lstStyle/>
          <a:p>
            <a:pPr marL="0" indent="0" algn="r" rtl="1">
              <a:buNone/>
            </a:pPr>
            <a:r>
              <a:rPr lang="en-US" sz="1350" b="1" dirty="0">
                <a:solidFill>
                  <a:srgbClr val="B8927F"/>
                </a:solidFill>
                <a:latin typeface="Arial" pitchFamily="34" charset="0"/>
                <a:ea typeface="Arial" pitchFamily="34" charset="-122"/>
                <a:cs typeface="Arial" pitchFamily="34" charset="-120"/>
              </a:rPr>
              <a:t>המתח המשפטי-רפואי</a:t>
            </a:r>
            <a:endParaRPr lang="en-US" sz="1350" dirty="0"/>
          </a:p>
        </p:txBody>
      </p:sp>
      <p:sp>
        <p:nvSpPr>
          <p:cNvPr id="10" name="Text 8"/>
          <p:cNvSpPr/>
          <p:nvPr/>
        </p:nvSpPr>
        <p:spPr>
          <a:xfrm>
            <a:off x="1097280" y="4846320"/>
            <a:ext cx="9994392" cy="1097280"/>
          </a:xfrm>
          <a:prstGeom prst="rect">
            <a:avLst/>
          </a:prstGeom>
          <a:noFill/>
          <a:ln/>
        </p:spPr>
        <p:txBody>
          <a:bodyPr wrap="square" rtlCol="0" anchor="ctr"/>
          <a:lstStyle/>
          <a:p>
            <a:pPr algn="r" rtl="1">
              <a:lnSpc>
                <a:spcPct val="140000"/>
              </a:lnSpc>
            </a:pPr>
            <a:r>
              <a:rPr lang="he-IL" sz="1400" dirty="0">
                <a:solidFill>
                  <a:schemeClr val="bg1"/>
                </a:solidFill>
              </a:rPr>
              <a:t>לא ניתן היה להוכיח מדעית אם הנזק המוחי נגרם מהעיכוב בניתוח (רשלנות) או מעצם היותה פגה שסבלה מדימום לפני הניתוח (גורם טבעי). ההערכה: הסיכוי שהרשלנות גרמה לנזק: כ-20% בלבד, פחות מ-50%.</a:t>
            </a:r>
          </a:p>
          <a:p>
            <a:pPr marL="0" indent="0" algn="r" rtl="1">
              <a:lnSpc>
                <a:spcPct val="140000"/>
              </a:lnSpc>
              <a:buNone/>
            </a:pPr>
            <a:endParaRPr lang="en-US" sz="1400" dirty="0">
              <a:solidFill>
                <a:schemeClr val="bg1"/>
              </a:solidFill>
            </a:endParaRPr>
          </a:p>
        </p:txBody>
      </p:sp>
    </p:spTree>
    <p:extLst>
      <p:ext uri="{BB962C8B-B14F-4D97-AF65-F5344CB8AC3E}">
        <p14:creationId xmlns:p14="http://schemas.microsoft.com/office/powerpoint/2010/main" val="21305434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algn="r" rtl="1"/>
            <a:r>
              <a:rPr lang="he-IL" sz="2700" b="1" dirty="0" smtClean="0">
                <a:solidFill>
                  <a:srgbClr val="3C6360"/>
                </a:solidFill>
                <a:latin typeface="Arial" pitchFamily="34" charset="0"/>
                <a:ea typeface="Arial" pitchFamily="34" charset="-122"/>
                <a:cs typeface="Arial" pitchFamily="34" charset="-120"/>
              </a:rPr>
              <a:t>למה חשוב להכיר את עדן מלול </a:t>
            </a:r>
            <a:r>
              <a:rPr lang="he-IL" sz="2700" b="1" smtClean="0">
                <a:solidFill>
                  <a:srgbClr val="3C6360"/>
                </a:solidFill>
                <a:latin typeface="Arial" pitchFamily="34" charset="0"/>
                <a:ea typeface="Arial" pitchFamily="34" charset="-122"/>
                <a:cs typeface="Arial" pitchFamily="34" charset="-120"/>
              </a:rPr>
              <a:t>לפני תיקי זיהום</a:t>
            </a:r>
            <a:endParaRPr lang="he-IL" sz="2700" b="1" dirty="0">
              <a:solidFill>
                <a:srgbClr val="3C6360"/>
              </a:solidFill>
              <a:latin typeface="Arial" pitchFamily="34" charset="0"/>
              <a:ea typeface="Arial" pitchFamily="34" charset="-122"/>
              <a:cs typeface="Arial" pitchFamily="34" charset="-120"/>
            </a:endParaRPr>
          </a:p>
        </p:txBody>
      </p:sp>
      <p:sp>
        <p:nvSpPr>
          <p:cNvPr id="3" name="Text 1"/>
          <p:cNvSpPr/>
          <p:nvPr/>
        </p:nvSpPr>
        <p:spPr>
          <a:xfrm>
            <a:off x="640080" y="1078992"/>
            <a:ext cx="10908792" cy="457200"/>
          </a:xfrm>
          <a:prstGeom prst="rect">
            <a:avLst/>
          </a:prstGeom>
          <a:noFill/>
          <a:ln/>
        </p:spPr>
        <p:txBody>
          <a:bodyPr wrap="square" rtlCol="0" anchor="ctr"/>
          <a:lstStyle/>
          <a:p>
            <a:pPr algn="r" rtl="1"/>
            <a:r>
              <a:rPr lang="he-IL" sz="1400" dirty="0">
                <a:solidFill>
                  <a:srgbClr val="5C6B69"/>
                </a:solidFill>
                <a:latin typeface="Arial" pitchFamily="34" charset="0"/>
                <a:ea typeface="Arial" pitchFamily="34" charset="-122"/>
                <a:cs typeface="Arial" pitchFamily="34" charset="-120"/>
              </a:rPr>
              <a:t>מ"פיצוי הסתברותי" חדשני ב-2005 לביטולו המלא ב-2010</a:t>
            </a:r>
          </a:p>
        </p:txBody>
      </p:sp>
      <p:sp>
        <p:nvSpPr>
          <p:cNvPr id="4" name="Shape 2"/>
          <p:cNvSpPr/>
          <p:nvPr/>
        </p:nvSpPr>
        <p:spPr>
          <a:xfrm>
            <a:off x="6185916" y="1828800"/>
            <a:ext cx="5362956" cy="3931920"/>
          </a:xfrm>
          <a:prstGeom prst="roundRect">
            <a:avLst>
              <a:gd name="adj" fmla="val 2791"/>
            </a:avLst>
          </a:prstGeom>
          <a:solidFill>
            <a:srgbClr val="3C6360"/>
          </a:solidFill>
          <a:ln/>
        </p:spPr>
      </p:sp>
      <p:sp>
        <p:nvSpPr>
          <p:cNvPr id="5" name="Shape 3"/>
          <p:cNvSpPr/>
          <p:nvPr/>
        </p:nvSpPr>
        <p:spPr>
          <a:xfrm>
            <a:off x="6414516" y="2011680"/>
            <a:ext cx="1371600" cy="457200"/>
          </a:xfrm>
          <a:prstGeom prst="roundRect">
            <a:avLst>
              <a:gd name="adj" fmla="val 50000"/>
            </a:avLst>
          </a:prstGeom>
          <a:solidFill>
            <a:srgbClr val="B8927F"/>
          </a:solidFill>
          <a:ln/>
        </p:spPr>
      </p:sp>
      <p:sp>
        <p:nvSpPr>
          <p:cNvPr id="6" name="Text 4"/>
          <p:cNvSpPr/>
          <p:nvPr/>
        </p:nvSpPr>
        <p:spPr>
          <a:xfrm>
            <a:off x="6414516" y="2011680"/>
            <a:ext cx="1371600" cy="457200"/>
          </a:xfrm>
          <a:prstGeom prst="rect">
            <a:avLst/>
          </a:prstGeom>
          <a:noFill/>
          <a:ln/>
        </p:spPr>
        <p:txBody>
          <a:bodyPr wrap="square" rtlCol="0" anchor="ctr"/>
          <a:lstStyle/>
          <a:p>
            <a:pPr marL="0" indent="0" algn="ctr">
              <a:buNone/>
            </a:pPr>
            <a:r>
              <a:rPr lang="en-US" sz="1500" b="1" dirty="0">
                <a:solidFill>
                  <a:srgbClr val="2E4947"/>
                </a:solidFill>
                <a:latin typeface="Arial" pitchFamily="34" charset="0"/>
                <a:ea typeface="Arial" pitchFamily="34" charset="-122"/>
                <a:cs typeface="Arial" pitchFamily="34" charset="-120"/>
              </a:rPr>
              <a:t>2005</a:t>
            </a:r>
            <a:endParaRPr lang="en-US" sz="1500" dirty="0"/>
          </a:p>
        </p:txBody>
      </p:sp>
      <p:sp>
        <p:nvSpPr>
          <p:cNvPr id="7" name="Text 5"/>
          <p:cNvSpPr/>
          <p:nvPr/>
        </p:nvSpPr>
        <p:spPr>
          <a:xfrm>
            <a:off x="6368796" y="2606040"/>
            <a:ext cx="4997196" cy="365760"/>
          </a:xfrm>
          <a:prstGeom prst="rect">
            <a:avLst/>
          </a:prstGeom>
          <a:noFill/>
          <a:ln/>
        </p:spPr>
        <p:txBody>
          <a:bodyPr wrap="square" rtlCol="0" anchor="ctr"/>
          <a:lstStyle/>
          <a:p>
            <a:pPr marL="0" indent="0" algn="ctr">
              <a:buNone/>
            </a:pPr>
            <a:r>
              <a:rPr lang="he-IL" sz="1300" dirty="0" smtClean="0">
                <a:solidFill>
                  <a:srgbClr val="CFE0DD"/>
                </a:solidFill>
                <a:latin typeface="Arial" pitchFamily="34" charset="0"/>
                <a:ea typeface="Arial" pitchFamily="34" charset="-122"/>
                <a:cs typeface="Arial" pitchFamily="34" charset="-120"/>
              </a:rPr>
              <a:t>ע"א 7375/02</a:t>
            </a:r>
            <a:endParaRPr lang="en-US" sz="1300" dirty="0"/>
          </a:p>
        </p:txBody>
      </p:sp>
      <p:sp>
        <p:nvSpPr>
          <p:cNvPr id="8" name="Text 6"/>
          <p:cNvSpPr/>
          <p:nvPr/>
        </p:nvSpPr>
        <p:spPr>
          <a:xfrm>
            <a:off x="6368796" y="2971800"/>
            <a:ext cx="4997196" cy="365760"/>
          </a:xfrm>
          <a:prstGeom prst="rect">
            <a:avLst/>
          </a:prstGeom>
          <a:noFill/>
          <a:ln/>
        </p:spPr>
        <p:txBody>
          <a:bodyPr wrap="square" rtlCol="0" anchor="ctr"/>
          <a:lstStyle/>
          <a:p>
            <a:pPr marL="0" indent="0" algn="ctr">
              <a:buNone/>
            </a:pPr>
            <a:r>
              <a:rPr lang="en-US" sz="1350" b="1" dirty="0">
                <a:solidFill>
                  <a:srgbClr val="FFFFFF"/>
                </a:solidFill>
                <a:latin typeface="Arial" pitchFamily="34" charset="0"/>
                <a:ea typeface="Arial" pitchFamily="34" charset="-122"/>
                <a:cs typeface="Arial" pitchFamily="34" charset="-120"/>
              </a:rPr>
              <a:t>השופט ריבלין מוביל מהפכה</a:t>
            </a:r>
            <a:endParaRPr lang="en-US" sz="1350" dirty="0"/>
          </a:p>
        </p:txBody>
      </p:sp>
      <p:sp>
        <p:nvSpPr>
          <p:cNvPr id="9" name="Text 7"/>
          <p:cNvSpPr/>
          <p:nvPr/>
        </p:nvSpPr>
        <p:spPr>
          <a:xfrm>
            <a:off x="6414516" y="3429000"/>
            <a:ext cx="4905756" cy="2103120"/>
          </a:xfrm>
          <a:prstGeom prst="rect">
            <a:avLst/>
          </a:prstGeom>
          <a:noFill/>
          <a:ln/>
        </p:spPr>
        <p:txBody>
          <a:bodyPr wrap="square" rtlCol="0" anchor="ctr"/>
          <a:lstStyle/>
          <a:p>
            <a:pPr algn="r" rtl="1">
              <a:lnSpc>
                <a:spcPct val="135000"/>
              </a:lnSpc>
            </a:pPr>
            <a:r>
              <a:rPr lang="he-IL" sz="1250" dirty="0">
                <a:solidFill>
                  <a:srgbClr val="E4EAE9"/>
                </a:solidFill>
                <a:latin typeface="Arial" pitchFamily="34" charset="0"/>
                <a:ea typeface="Arial" pitchFamily="34" charset="-122"/>
                <a:cs typeface="Arial" pitchFamily="34" charset="-120"/>
              </a:rPr>
              <a:t>כשכלל ה"הכל או לא כלום" יוצר עוול, יש להכיר בפיצוי הסתברותי יחסי. בית החולים חויב לפצות ב-20% מהנזק: לפי הסיכוי שהוא גרם לו. נולד "מבחן ההטיה הנשנית" כקריטריון לסטייה מהכלל.</a:t>
            </a:r>
          </a:p>
        </p:txBody>
      </p:sp>
      <p:sp>
        <p:nvSpPr>
          <p:cNvPr id="10" name="Shape 8"/>
          <p:cNvSpPr/>
          <p:nvPr/>
        </p:nvSpPr>
        <p:spPr>
          <a:xfrm>
            <a:off x="640080" y="1828800"/>
            <a:ext cx="5362956" cy="3931920"/>
          </a:xfrm>
          <a:prstGeom prst="roundRect">
            <a:avLst>
              <a:gd name="adj" fmla="val 2791"/>
            </a:avLst>
          </a:prstGeom>
          <a:solidFill>
            <a:srgbClr val="B5654A"/>
          </a:solidFill>
          <a:ln/>
        </p:spPr>
      </p:sp>
      <p:sp>
        <p:nvSpPr>
          <p:cNvPr id="11" name="Shape 9"/>
          <p:cNvSpPr/>
          <p:nvPr/>
        </p:nvSpPr>
        <p:spPr>
          <a:xfrm>
            <a:off x="868680" y="2011680"/>
            <a:ext cx="1371600" cy="457200"/>
          </a:xfrm>
          <a:prstGeom prst="roundRect">
            <a:avLst>
              <a:gd name="adj" fmla="val 50000"/>
            </a:avLst>
          </a:prstGeom>
          <a:solidFill>
            <a:srgbClr val="2E4947"/>
          </a:solidFill>
          <a:ln/>
        </p:spPr>
      </p:sp>
      <p:sp>
        <p:nvSpPr>
          <p:cNvPr id="12" name="Text 10"/>
          <p:cNvSpPr/>
          <p:nvPr/>
        </p:nvSpPr>
        <p:spPr>
          <a:xfrm>
            <a:off x="868680" y="2011680"/>
            <a:ext cx="1371600" cy="457200"/>
          </a:xfrm>
          <a:prstGeom prst="rect">
            <a:avLst/>
          </a:prstGeom>
          <a:noFill/>
          <a:ln/>
        </p:spPr>
        <p:txBody>
          <a:bodyPr wrap="square" rtlCol="0" anchor="ctr"/>
          <a:lstStyle/>
          <a:p>
            <a:pPr marL="0" indent="0" algn="ctr">
              <a:buNone/>
            </a:pPr>
            <a:r>
              <a:rPr lang="en-US" sz="1500" b="1" dirty="0">
                <a:solidFill>
                  <a:srgbClr val="B8927F"/>
                </a:solidFill>
                <a:latin typeface="Arial" pitchFamily="34" charset="0"/>
                <a:ea typeface="Arial" pitchFamily="34" charset="-122"/>
                <a:cs typeface="Arial" pitchFamily="34" charset="-120"/>
              </a:rPr>
              <a:t>2010</a:t>
            </a:r>
            <a:endParaRPr lang="en-US" sz="1500" dirty="0"/>
          </a:p>
        </p:txBody>
      </p:sp>
      <p:sp>
        <p:nvSpPr>
          <p:cNvPr id="13" name="Text 11"/>
          <p:cNvSpPr/>
          <p:nvPr/>
        </p:nvSpPr>
        <p:spPr>
          <a:xfrm>
            <a:off x="822960" y="2675890"/>
            <a:ext cx="4997196" cy="365760"/>
          </a:xfrm>
          <a:prstGeom prst="rect">
            <a:avLst/>
          </a:prstGeom>
          <a:noFill/>
          <a:ln/>
        </p:spPr>
        <p:txBody>
          <a:bodyPr wrap="square" rtlCol="0" anchor="ctr"/>
          <a:lstStyle/>
          <a:p>
            <a:pPr algn="ctr"/>
            <a:r>
              <a:rPr lang="he-IL" sz="1300" dirty="0" smtClean="0"/>
              <a:t>דנ״א </a:t>
            </a:r>
            <a:r>
              <a:rPr lang="he-IL" sz="1300" dirty="0"/>
              <a:t>4693/05: הרכב 9 שופטים</a:t>
            </a:r>
          </a:p>
          <a:p>
            <a:pPr marL="0" indent="0" algn="ctr">
              <a:buNone/>
            </a:pPr>
            <a:endParaRPr lang="en-US" sz="1300" dirty="0"/>
          </a:p>
        </p:txBody>
      </p:sp>
      <p:sp>
        <p:nvSpPr>
          <p:cNvPr id="14" name="Text 12"/>
          <p:cNvSpPr/>
          <p:nvPr/>
        </p:nvSpPr>
        <p:spPr>
          <a:xfrm>
            <a:off x="822960" y="2971800"/>
            <a:ext cx="4997196" cy="365760"/>
          </a:xfrm>
          <a:prstGeom prst="rect">
            <a:avLst/>
          </a:prstGeom>
          <a:noFill/>
          <a:ln/>
        </p:spPr>
        <p:txBody>
          <a:bodyPr wrap="square" rtlCol="0" anchor="ctr"/>
          <a:lstStyle/>
          <a:p>
            <a:pPr algn="ctr"/>
            <a:r>
              <a:rPr lang="he-IL" sz="1350" b="1" dirty="0">
                <a:solidFill>
                  <a:srgbClr val="FFFFFF"/>
                </a:solidFill>
                <a:latin typeface="Arial" pitchFamily="34" charset="0"/>
                <a:ea typeface="Arial" pitchFamily="34" charset="-122"/>
                <a:cs typeface="Arial" pitchFamily="34" charset="-120"/>
              </a:rPr>
              <a:t>המהפך: רוב של 5 נגד 4</a:t>
            </a:r>
          </a:p>
        </p:txBody>
      </p:sp>
      <p:sp>
        <p:nvSpPr>
          <p:cNvPr id="15" name="Text 13"/>
          <p:cNvSpPr/>
          <p:nvPr/>
        </p:nvSpPr>
        <p:spPr>
          <a:xfrm>
            <a:off x="868680" y="3429000"/>
            <a:ext cx="4905756" cy="2103120"/>
          </a:xfrm>
          <a:prstGeom prst="rect">
            <a:avLst/>
          </a:prstGeom>
          <a:noFill/>
          <a:ln/>
        </p:spPr>
        <p:txBody>
          <a:bodyPr wrap="square" rtlCol="0" anchor="ctr"/>
          <a:lstStyle/>
          <a:p>
            <a:pPr algn="r" rtl="1">
              <a:lnSpc>
                <a:spcPct val="135000"/>
              </a:lnSpc>
            </a:pPr>
            <a:r>
              <a:rPr lang="he-IL" sz="1250" dirty="0">
                <a:solidFill>
                  <a:srgbClr val="FFF0E8"/>
                </a:solidFill>
                <a:latin typeface="Arial" pitchFamily="34" charset="0"/>
                <a:ea typeface="Arial" pitchFamily="34" charset="-122"/>
                <a:cs typeface="Arial" pitchFamily="34" charset="-120"/>
              </a:rPr>
              <a:t>דעת הרוב (נאור </a:t>
            </a:r>
            <a:r>
              <a:rPr lang="he-IL" sz="1250" dirty="0" err="1">
                <a:solidFill>
                  <a:srgbClr val="FFF0E8"/>
                </a:solidFill>
                <a:latin typeface="Arial" pitchFamily="34" charset="0"/>
                <a:ea typeface="Arial" pitchFamily="34" charset="-122"/>
                <a:cs typeface="Arial" pitchFamily="34" charset="-120"/>
              </a:rPr>
              <a:t>וגרוניס</a:t>
            </a:r>
            <a:r>
              <a:rPr lang="he-IL" sz="1250" dirty="0">
                <a:solidFill>
                  <a:srgbClr val="FFF0E8"/>
                </a:solidFill>
                <a:latin typeface="Arial" pitchFamily="34" charset="0"/>
                <a:ea typeface="Arial" pitchFamily="34" charset="-122"/>
                <a:cs typeface="Arial" pitchFamily="34" charset="-120"/>
              </a:rPr>
              <a:t>) ביטלה את הפיצוי ההסתברותי וחזרה למאזן ההסתברויות הנוקשה: מתחת ל-51% ודאות: 0% פיצוי. נשאר רק כשמתקיים אותו דפוס נשנה ושיטתי (ומכאן השם "הטיה נשנית") אפשר לסטות מהכלל הבינארי ולפסוק פיצוי יחסי/פרופורציונלי.</a:t>
            </a:r>
          </a:p>
          <a:p>
            <a:pPr algn="r" rtl="1">
              <a:lnSpc>
                <a:spcPct val="135000"/>
              </a:lnSpc>
            </a:pPr>
            <a:endParaRPr lang="he-IL" sz="1250" dirty="0">
              <a:solidFill>
                <a:srgbClr val="FFF0E8"/>
              </a:solidFill>
              <a:latin typeface="Arial" pitchFamily="34" charset="0"/>
              <a:ea typeface="Arial" pitchFamily="34" charset="-122"/>
              <a:cs typeface="Arial" pitchFamily="34" charset="-120"/>
            </a:endParaRPr>
          </a:p>
        </p:txBody>
      </p:sp>
    </p:spTree>
    <p:extLst>
      <p:ext uri="{BB962C8B-B14F-4D97-AF65-F5344CB8AC3E}">
        <p14:creationId xmlns:p14="http://schemas.microsoft.com/office/powerpoint/2010/main" val="3739735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2743200" y="3931920"/>
            <a:ext cx="5029200" cy="5029200"/>
          </a:xfrm>
          <a:prstGeom prst="ellipse">
            <a:avLst/>
          </a:prstGeom>
          <a:solidFill>
            <a:srgbClr val="B8927F">
              <a:alpha val="12000"/>
            </a:srgbClr>
          </a:solidFill>
          <a:ln/>
        </p:spPr>
      </p:sp>
      <p:sp>
        <p:nvSpPr>
          <p:cNvPr id="4" name="Text 2"/>
          <p:cNvSpPr/>
          <p:nvPr/>
        </p:nvSpPr>
        <p:spPr>
          <a:xfrm>
            <a:off x="822960" y="1051560"/>
            <a:ext cx="10543032" cy="457200"/>
          </a:xfrm>
          <a:prstGeom prst="rect">
            <a:avLst/>
          </a:prstGeom>
          <a:noFill/>
          <a:ln/>
        </p:spPr>
        <p:txBody>
          <a:bodyPr wrap="square" rtlCol="0" anchor="ctr"/>
          <a:lstStyle/>
          <a:p>
            <a:pPr marL="0" indent="0" algn="r" rtl="1">
              <a:buNone/>
            </a:pPr>
            <a:r>
              <a:rPr lang="en-US" sz="2500" b="1" kern="0" spc="100" dirty="0">
                <a:solidFill>
                  <a:srgbClr val="B8927F"/>
                </a:solidFill>
                <a:latin typeface="Arial" pitchFamily="34" charset="0"/>
                <a:ea typeface="Arial" pitchFamily="34" charset="-122"/>
                <a:cs typeface="Arial" pitchFamily="34" charset="-120"/>
              </a:rPr>
              <a:t>רשלנות </a:t>
            </a:r>
            <a:r>
              <a:rPr lang="en-US" sz="2500" b="1" kern="0" spc="100" dirty="0" err="1">
                <a:solidFill>
                  <a:srgbClr val="B8927F"/>
                </a:solidFill>
                <a:latin typeface="Arial" pitchFamily="34" charset="0"/>
                <a:ea typeface="Arial" pitchFamily="34" charset="-122"/>
                <a:cs typeface="Arial" pitchFamily="34" charset="-120"/>
              </a:rPr>
              <a:t>רפואית</a:t>
            </a:r>
            <a:r>
              <a:rPr lang="en-US" sz="2500" b="1" kern="0" spc="100" dirty="0">
                <a:solidFill>
                  <a:srgbClr val="B8927F"/>
                </a:solidFill>
                <a:latin typeface="Arial" pitchFamily="34" charset="0"/>
                <a:ea typeface="Arial" pitchFamily="34" charset="-122"/>
                <a:cs typeface="Arial" pitchFamily="34" charset="-120"/>
              </a:rPr>
              <a:t> </a:t>
            </a:r>
            <a:r>
              <a:rPr lang="he-IL" sz="2500" b="1" kern="0" spc="100" dirty="0">
                <a:solidFill>
                  <a:srgbClr val="B8927F"/>
                </a:solidFill>
                <a:latin typeface="Arial" pitchFamily="34" charset="0"/>
                <a:ea typeface="Arial" pitchFamily="34" charset="-122"/>
                <a:cs typeface="Arial" pitchFamily="34" charset="-120"/>
              </a:rPr>
              <a:t>ו</a:t>
            </a:r>
            <a:r>
              <a:rPr lang="en-US" sz="2500" b="1" kern="0" spc="100" dirty="0" err="1" smtClean="0">
                <a:solidFill>
                  <a:srgbClr val="B8927F"/>
                </a:solidFill>
                <a:latin typeface="Arial" pitchFamily="34" charset="0"/>
                <a:ea typeface="Arial" pitchFamily="34" charset="-122"/>
                <a:cs typeface="Arial" pitchFamily="34" charset="-120"/>
              </a:rPr>
              <a:t>זיהומים</a:t>
            </a:r>
            <a:r>
              <a:rPr lang="en-US" sz="2500" b="1" kern="0" spc="100" dirty="0" smtClean="0">
                <a:solidFill>
                  <a:srgbClr val="B8927F"/>
                </a:solidFill>
                <a:latin typeface="Arial" pitchFamily="34" charset="0"/>
                <a:ea typeface="Arial" pitchFamily="34" charset="-122"/>
                <a:cs typeface="Arial" pitchFamily="34" charset="-120"/>
              </a:rPr>
              <a:t> </a:t>
            </a:r>
            <a:r>
              <a:rPr lang="en-US" sz="2500" b="1" kern="0" spc="100" dirty="0">
                <a:solidFill>
                  <a:srgbClr val="B8927F"/>
                </a:solidFill>
                <a:latin typeface="Arial" pitchFamily="34" charset="0"/>
                <a:ea typeface="Arial" pitchFamily="34" charset="-122"/>
                <a:cs typeface="Arial" pitchFamily="34" charset="-120"/>
              </a:rPr>
              <a:t>נרכשים בבתי חולים</a:t>
            </a:r>
            <a:endParaRPr lang="en-US" sz="2500" dirty="0"/>
          </a:p>
        </p:txBody>
      </p:sp>
      <p:sp>
        <p:nvSpPr>
          <p:cNvPr id="5" name="Text 3"/>
          <p:cNvSpPr/>
          <p:nvPr/>
        </p:nvSpPr>
        <p:spPr>
          <a:xfrm>
            <a:off x="822960" y="1600200"/>
            <a:ext cx="10543032" cy="2377440"/>
          </a:xfrm>
          <a:prstGeom prst="rect">
            <a:avLst/>
          </a:prstGeom>
          <a:noFill/>
          <a:ln/>
        </p:spPr>
        <p:txBody>
          <a:bodyPr wrap="square" rtlCol="0" anchor="ctr"/>
          <a:lstStyle/>
          <a:p>
            <a:pPr marL="0" indent="0" algn="r" rtl="1">
              <a:lnSpc>
                <a:spcPct val="115000"/>
              </a:lnSpc>
              <a:buNone/>
            </a:pPr>
            <a:r>
              <a:rPr lang="en-US" sz="4000" b="1" dirty="0">
                <a:solidFill>
                  <a:srgbClr val="FF0000"/>
                </a:solidFill>
                <a:latin typeface="Arial" pitchFamily="34" charset="0"/>
                <a:ea typeface="Arial" pitchFamily="34" charset="-122"/>
                <a:cs typeface="Arial" pitchFamily="34" charset="-120"/>
              </a:rPr>
              <a:t>זיהום נרכש בבית חולים:</a:t>
            </a:r>
            <a:endParaRPr lang="en-US" sz="4000" dirty="0">
              <a:solidFill>
                <a:srgbClr val="FF0000"/>
              </a:solidFill>
            </a:endParaRPr>
          </a:p>
          <a:p>
            <a:pPr marL="0" indent="0" algn="r" rtl="1">
              <a:lnSpc>
                <a:spcPct val="115000"/>
              </a:lnSpc>
              <a:buNone/>
            </a:pPr>
            <a:r>
              <a:rPr lang="en-US" sz="4000" b="1" dirty="0">
                <a:solidFill>
                  <a:srgbClr val="FF0000"/>
                </a:solidFill>
                <a:latin typeface="Arial" pitchFamily="34" charset="0"/>
                <a:ea typeface="Arial" pitchFamily="34" charset="-122"/>
                <a:cs typeface="Arial" pitchFamily="34" charset="-120"/>
              </a:rPr>
              <a:t>מתי מדובר </a:t>
            </a:r>
            <a:r>
              <a:rPr lang="en-US" sz="4000" b="1" dirty="0" err="1">
                <a:solidFill>
                  <a:srgbClr val="FF0000"/>
                </a:solidFill>
                <a:latin typeface="Arial" pitchFamily="34" charset="0"/>
                <a:ea typeface="Arial" pitchFamily="34" charset="-122"/>
                <a:cs typeface="Arial" pitchFamily="34" charset="-120"/>
              </a:rPr>
              <a:t>ברשלנות</a:t>
            </a:r>
            <a:r>
              <a:rPr lang="en-US" sz="4000" b="1" dirty="0">
                <a:solidFill>
                  <a:srgbClr val="FF0000"/>
                </a:solidFill>
                <a:latin typeface="Arial" pitchFamily="34" charset="0"/>
                <a:ea typeface="Arial" pitchFamily="34" charset="-122"/>
                <a:cs typeface="Arial" pitchFamily="34" charset="-120"/>
              </a:rPr>
              <a:t> </a:t>
            </a:r>
            <a:r>
              <a:rPr lang="en-US" sz="4000" b="1" dirty="0" err="1" smtClean="0">
                <a:solidFill>
                  <a:srgbClr val="FF0000"/>
                </a:solidFill>
                <a:latin typeface="Arial" pitchFamily="34" charset="0"/>
                <a:ea typeface="Arial" pitchFamily="34" charset="-122"/>
                <a:cs typeface="Arial" pitchFamily="34" charset="-120"/>
              </a:rPr>
              <a:t>רפואית</a:t>
            </a:r>
            <a:r>
              <a:rPr lang="en-US" sz="4000" b="1" dirty="0" smtClean="0">
                <a:solidFill>
                  <a:srgbClr val="FF0000"/>
                </a:solidFill>
                <a:latin typeface="Arial" pitchFamily="34" charset="0"/>
                <a:ea typeface="Arial" pitchFamily="34" charset="-122"/>
                <a:cs typeface="Arial" pitchFamily="34" charset="-120"/>
              </a:rPr>
              <a:t>?</a:t>
            </a:r>
            <a:endParaRPr lang="en-US" sz="4000" dirty="0">
              <a:solidFill>
                <a:srgbClr val="FF0000"/>
              </a:solidFill>
            </a:endParaRPr>
          </a:p>
        </p:txBody>
      </p:sp>
      <p:sp>
        <p:nvSpPr>
          <p:cNvPr id="6" name="Shape 4"/>
          <p:cNvSpPr/>
          <p:nvPr/>
        </p:nvSpPr>
        <p:spPr>
          <a:xfrm flipH="1">
            <a:off x="9354312" y="4160520"/>
            <a:ext cx="2011680" cy="0"/>
          </a:xfrm>
          <a:prstGeom prst="line">
            <a:avLst/>
          </a:prstGeom>
          <a:noFill/>
          <a:ln w="31750">
            <a:solidFill>
              <a:srgbClr val="B8927F"/>
            </a:solidFill>
            <a:prstDash val="solid"/>
          </a:ln>
        </p:spPr>
      </p:sp>
      <p:sp>
        <p:nvSpPr>
          <p:cNvPr id="7" name="Text 5"/>
          <p:cNvSpPr/>
          <p:nvPr/>
        </p:nvSpPr>
        <p:spPr>
          <a:xfrm>
            <a:off x="822960" y="4434840"/>
            <a:ext cx="10543032" cy="1188720"/>
          </a:xfrm>
          <a:prstGeom prst="rect">
            <a:avLst/>
          </a:prstGeom>
          <a:noFill/>
          <a:ln/>
        </p:spPr>
        <p:txBody>
          <a:bodyPr wrap="square" rtlCol="0" anchor="ctr"/>
          <a:lstStyle/>
          <a:p>
            <a:pPr algn="r" rtl="1">
              <a:lnSpc>
                <a:spcPct val="130000"/>
              </a:lnSpc>
            </a:pPr>
            <a:r>
              <a:rPr lang="he-IL" sz="2500" b="1" i="1" dirty="0">
                <a:solidFill>
                  <a:schemeClr val="tx1">
                    <a:lumMod val="65000"/>
                    <a:lumOff val="35000"/>
                  </a:schemeClr>
                </a:solidFill>
                <a:latin typeface="Arial" pitchFamily="34" charset="0"/>
                <a:ea typeface="Arial" pitchFamily="34" charset="-122"/>
                <a:cs typeface="Arial" pitchFamily="34" charset="-120"/>
              </a:rPr>
              <a:t>זיהום שנרכש בבית חולים אינו מוכיח לבדו רשלנות רפואית: השאלה המרכזית היא האם ניתן היה למנוע את ההדבקה או לטפל בה בזמן, באופן שמקים עילת תביעה לפיצוי.</a:t>
            </a:r>
          </a:p>
        </p:txBody>
      </p:sp>
      <p:sp>
        <p:nvSpPr>
          <p:cNvPr id="8" name="Text 6"/>
          <p:cNvSpPr/>
          <p:nvPr/>
        </p:nvSpPr>
        <p:spPr>
          <a:xfrm>
            <a:off x="822960" y="5989320"/>
            <a:ext cx="5486400" cy="457200"/>
          </a:xfrm>
          <a:prstGeom prst="rect">
            <a:avLst/>
          </a:prstGeom>
          <a:noFill/>
          <a:ln/>
        </p:spPr>
        <p:txBody>
          <a:bodyPr wrap="square" rtlCol="0" anchor="ctr"/>
          <a:lstStyle/>
          <a:p>
            <a:pPr marL="0" indent="0" algn="r" rtl="1">
              <a:buNone/>
            </a:pPr>
            <a:endParaRPr lang="en-US" sz="1400" dirty="0"/>
          </a:p>
        </p:txBody>
      </p:sp>
    </p:spTree>
    <p:extLst>
      <p:ext uri="{BB962C8B-B14F-4D97-AF65-F5344CB8AC3E}">
        <p14:creationId xmlns:p14="http://schemas.microsoft.com/office/powerpoint/2010/main" val="27944371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48640"/>
            <a:ext cx="10908792" cy="640080"/>
          </a:xfrm>
          <a:prstGeom prst="rect">
            <a:avLst/>
          </a:prstGeom>
          <a:noFill/>
          <a:ln/>
        </p:spPr>
        <p:txBody>
          <a:bodyPr wrap="square" rtlCol="0" anchor="ctr"/>
          <a:lstStyle/>
          <a:p>
            <a:pPr marL="0" indent="0" algn="r" rtl="1">
              <a:buNone/>
            </a:pPr>
            <a:r>
              <a:rPr lang="en-US" sz="2800" b="1" dirty="0">
                <a:solidFill>
                  <a:srgbClr val="3C6360"/>
                </a:solidFill>
                <a:latin typeface="Arial" pitchFamily="34" charset="0"/>
                <a:ea typeface="Arial" pitchFamily="34" charset="-122"/>
                <a:cs typeface="Arial" pitchFamily="34" charset="-120"/>
              </a:rPr>
              <a:t>כיצד רוכשים זיהומים באשפוז?</a:t>
            </a:r>
            <a:endParaRPr lang="en-US" sz="2800" dirty="0"/>
          </a:p>
        </p:txBody>
      </p:sp>
      <p:sp>
        <p:nvSpPr>
          <p:cNvPr id="3" name="Text 1"/>
          <p:cNvSpPr/>
          <p:nvPr/>
        </p:nvSpPr>
        <p:spPr>
          <a:xfrm>
            <a:off x="640080" y="1234440"/>
            <a:ext cx="10908792" cy="822960"/>
          </a:xfrm>
          <a:prstGeom prst="rect">
            <a:avLst/>
          </a:prstGeom>
          <a:noFill/>
          <a:ln/>
        </p:spPr>
        <p:txBody>
          <a:bodyPr wrap="square" rtlCol="0" anchor="ctr"/>
          <a:lstStyle/>
          <a:p>
            <a:pPr algn="r" rtl="1">
              <a:lnSpc>
                <a:spcPct val="135000"/>
              </a:lnSpc>
            </a:pPr>
            <a:r>
              <a:rPr lang="he-IL" sz="1500" dirty="0"/>
              <a:t>זיהומים נרכשים מופיעים לרוב במהלך אשפוז ממושך, במיוחד כשמערכת החיסון מוחלשת. ההדבקה עשויה לעבור במגע ישיר, דרך:</a:t>
            </a:r>
          </a:p>
          <a:p>
            <a:pPr marL="0" indent="0" algn="r" rtl="1">
              <a:lnSpc>
                <a:spcPct val="135000"/>
              </a:lnSpc>
              <a:buNone/>
            </a:pPr>
            <a:endParaRPr lang="en-US" sz="1500" dirty="0"/>
          </a:p>
        </p:txBody>
      </p:sp>
      <p:sp>
        <p:nvSpPr>
          <p:cNvPr id="4" name="Shape 2"/>
          <p:cNvSpPr/>
          <p:nvPr/>
        </p:nvSpPr>
        <p:spPr>
          <a:xfrm>
            <a:off x="640080" y="2331720"/>
            <a:ext cx="10908792" cy="960120"/>
          </a:xfrm>
          <a:prstGeom prst="roundRect">
            <a:avLst>
              <a:gd name="adj" fmla="val 9524"/>
            </a:avLst>
          </a:prstGeom>
          <a:solidFill>
            <a:srgbClr val="F7F5F0"/>
          </a:solidFill>
          <a:ln/>
        </p:spPr>
      </p:sp>
      <p:sp>
        <p:nvSpPr>
          <p:cNvPr id="5" name="Shape 3"/>
          <p:cNvSpPr/>
          <p:nvPr/>
        </p:nvSpPr>
        <p:spPr>
          <a:xfrm>
            <a:off x="10725912" y="2537460"/>
            <a:ext cx="548640" cy="548640"/>
          </a:xfrm>
          <a:prstGeom prst="ellipse">
            <a:avLst/>
          </a:prstGeom>
          <a:solidFill>
            <a:srgbClr val="3C6360"/>
          </a:solidFill>
          <a:ln/>
        </p:spPr>
      </p:sp>
      <p:sp>
        <p:nvSpPr>
          <p:cNvPr id="6" name="Text 4"/>
          <p:cNvSpPr/>
          <p:nvPr/>
        </p:nvSpPr>
        <p:spPr>
          <a:xfrm>
            <a:off x="10725912" y="2537460"/>
            <a:ext cx="548640" cy="548640"/>
          </a:xfrm>
          <a:prstGeom prst="rect">
            <a:avLst/>
          </a:prstGeom>
          <a:noFill/>
          <a:ln/>
        </p:spPr>
        <p:txBody>
          <a:bodyPr wrap="square" rtlCol="0" anchor="ctr"/>
          <a:lstStyle/>
          <a:p>
            <a:pPr marL="0" indent="0" algn="ctr">
              <a:buNone/>
            </a:pPr>
            <a:r>
              <a:rPr lang="en-US" sz="1800" b="1" dirty="0">
                <a:solidFill>
                  <a:srgbClr val="B8927F"/>
                </a:solidFill>
                <a:latin typeface="Arial" pitchFamily="34" charset="0"/>
                <a:ea typeface="Arial" pitchFamily="34" charset="-122"/>
                <a:cs typeface="Arial" pitchFamily="34" charset="-120"/>
              </a:rPr>
              <a:t>1</a:t>
            </a:r>
            <a:endParaRPr lang="en-US" sz="1800" dirty="0"/>
          </a:p>
        </p:txBody>
      </p:sp>
      <p:sp>
        <p:nvSpPr>
          <p:cNvPr id="7" name="Text 5"/>
          <p:cNvSpPr/>
          <p:nvPr/>
        </p:nvSpPr>
        <p:spPr>
          <a:xfrm>
            <a:off x="822960" y="2331720"/>
            <a:ext cx="9720072" cy="960120"/>
          </a:xfrm>
          <a:prstGeom prst="rect">
            <a:avLst/>
          </a:prstGeom>
          <a:noFill/>
          <a:ln/>
        </p:spPr>
        <p:txBody>
          <a:bodyPr wrap="square" rtlCol="0" anchor="ctr"/>
          <a:lstStyle/>
          <a:p>
            <a:pPr marL="0" indent="0" algn="r" rtl="1">
              <a:buNone/>
            </a:pPr>
            <a:r>
              <a:rPr lang="en-US" sz="1600" b="1" dirty="0">
                <a:solidFill>
                  <a:srgbClr val="1F2D2C"/>
                </a:solidFill>
                <a:latin typeface="Arial" pitchFamily="34" charset="0"/>
                <a:ea typeface="Arial" pitchFamily="34" charset="-122"/>
                <a:cs typeface="Arial" pitchFamily="34" charset="-120"/>
              </a:rPr>
              <a:t>פצעים </a:t>
            </a:r>
            <a:r>
              <a:rPr lang="en-US" sz="1600" b="1" dirty="0" err="1">
                <a:solidFill>
                  <a:srgbClr val="1F2D2C"/>
                </a:solidFill>
                <a:latin typeface="Arial" pitchFamily="34" charset="0"/>
                <a:ea typeface="Arial" pitchFamily="34" charset="-122"/>
                <a:cs typeface="Arial" pitchFamily="34" charset="-120"/>
              </a:rPr>
              <a:t>פתוחים</a:t>
            </a:r>
            <a:r>
              <a:rPr lang="en-US" sz="1600" b="1" dirty="0">
                <a:solidFill>
                  <a:srgbClr val="1F2D2C"/>
                </a:solidFill>
                <a:latin typeface="Arial" pitchFamily="34" charset="0"/>
                <a:ea typeface="Arial" pitchFamily="34" charset="-122"/>
                <a:cs typeface="Arial" pitchFamily="34" charset="-120"/>
              </a:rPr>
              <a:t> </a:t>
            </a:r>
            <a:r>
              <a:rPr lang="en-US" sz="1600" b="1" dirty="0" smtClean="0">
                <a:solidFill>
                  <a:srgbClr val="1F2D2C"/>
                </a:solidFill>
                <a:latin typeface="Arial" pitchFamily="34" charset="0"/>
                <a:ea typeface="Arial" pitchFamily="34" charset="-122"/>
                <a:cs typeface="Arial" pitchFamily="34" charset="-120"/>
              </a:rPr>
              <a:t>/</a:t>
            </a:r>
            <a:r>
              <a:rPr lang="he-IL" sz="1600" b="1" dirty="0" smtClean="0">
                <a:solidFill>
                  <a:srgbClr val="1F2D2C"/>
                </a:solidFill>
                <a:latin typeface="Arial" pitchFamily="34" charset="0"/>
                <a:ea typeface="Arial" pitchFamily="34" charset="-122"/>
                <a:cs typeface="Arial" pitchFamily="34" charset="-120"/>
              </a:rPr>
              <a:t> </a:t>
            </a:r>
            <a:r>
              <a:rPr lang="en-US" sz="1600" b="1" dirty="0" err="1" smtClean="0">
                <a:solidFill>
                  <a:srgbClr val="1F2D2C"/>
                </a:solidFill>
                <a:latin typeface="Arial" pitchFamily="34" charset="0"/>
                <a:ea typeface="Arial" pitchFamily="34" charset="-122"/>
                <a:cs typeface="Arial" pitchFamily="34" charset="-120"/>
              </a:rPr>
              <a:t>כוויות</a:t>
            </a:r>
            <a:endParaRPr lang="en-US" sz="1600" dirty="0"/>
          </a:p>
        </p:txBody>
      </p:sp>
      <p:sp>
        <p:nvSpPr>
          <p:cNvPr id="8" name="Shape 6"/>
          <p:cNvSpPr/>
          <p:nvPr/>
        </p:nvSpPr>
        <p:spPr>
          <a:xfrm>
            <a:off x="640080" y="3566160"/>
            <a:ext cx="10908792" cy="960120"/>
          </a:xfrm>
          <a:prstGeom prst="roundRect">
            <a:avLst>
              <a:gd name="adj" fmla="val 9524"/>
            </a:avLst>
          </a:prstGeom>
          <a:solidFill>
            <a:srgbClr val="F7F5F0"/>
          </a:solidFill>
          <a:ln/>
        </p:spPr>
      </p:sp>
      <p:sp>
        <p:nvSpPr>
          <p:cNvPr id="9" name="Shape 7"/>
          <p:cNvSpPr/>
          <p:nvPr/>
        </p:nvSpPr>
        <p:spPr>
          <a:xfrm>
            <a:off x="10725912" y="3771900"/>
            <a:ext cx="548640" cy="548640"/>
          </a:xfrm>
          <a:prstGeom prst="ellipse">
            <a:avLst/>
          </a:prstGeom>
          <a:solidFill>
            <a:srgbClr val="3C6360"/>
          </a:solidFill>
          <a:ln/>
        </p:spPr>
      </p:sp>
      <p:sp>
        <p:nvSpPr>
          <p:cNvPr id="10" name="Text 8"/>
          <p:cNvSpPr/>
          <p:nvPr/>
        </p:nvSpPr>
        <p:spPr>
          <a:xfrm>
            <a:off x="10725912" y="3771900"/>
            <a:ext cx="548640" cy="548640"/>
          </a:xfrm>
          <a:prstGeom prst="rect">
            <a:avLst/>
          </a:prstGeom>
          <a:noFill/>
          <a:ln/>
        </p:spPr>
        <p:txBody>
          <a:bodyPr wrap="square" rtlCol="0" anchor="ctr"/>
          <a:lstStyle/>
          <a:p>
            <a:pPr marL="0" indent="0" algn="ctr">
              <a:buNone/>
            </a:pPr>
            <a:r>
              <a:rPr lang="en-US" sz="1800" b="1" dirty="0">
                <a:solidFill>
                  <a:srgbClr val="B8927F"/>
                </a:solidFill>
                <a:latin typeface="Arial" pitchFamily="34" charset="0"/>
                <a:ea typeface="Arial" pitchFamily="34" charset="-122"/>
                <a:cs typeface="Arial" pitchFamily="34" charset="-120"/>
              </a:rPr>
              <a:t>2</a:t>
            </a:r>
            <a:endParaRPr lang="en-US" sz="1800" dirty="0"/>
          </a:p>
        </p:txBody>
      </p:sp>
      <p:sp>
        <p:nvSpPr>
          <p:cNvPr id="11" name="Text 9"/>
          <p:cNvSpPr/>
          <p:nvPr/>
        </p:nvSpPr>
        <p:spPr>
          <a:xfrm>
            <a:off x="822960" y="3566160"/>
            <a:ext cx="9720072" cy="960120"/>
          </a:xfrm>
          <a:prstGeom prst="rect">
            <a:avLst/>
          </a:prstGeom>
          <a:noFill/>
          <a:ln/>
        </p:spPr>
        <p:txBody>
          <a:bodyPr wrap="square" rtlCol="0" anchor="ctr"/>
          <a:lstStyle/>
          <a:p>
            <a:pPr marL="0" indent="0" algn="r" rtl="1">
              <a:buNone/>
            </a:pPr>
            <a:r>
              <a:rPr lang="en-US" sz="1600" b="1" dirty="0">
                <a:solidFill>
                  <a:srgbClr val="1F2D2C"/>
                </a:solidFill>
                <a:latin typeface="Arial" pitchFamily="34" charset="0"/>
                <a:ea typeface="Arial" pitchFamily="34" charset="-122"/>
                <a:cs typeface="Arial" pitchFamily="34" charset="-120"/>
              </a:rPr>
              <a:t>חתכים ניתוחיים</a:t>
            </a:r>
            <a:endParaRPr lang="en-US" sz="1600" dirty="0"/>
          </a:p>
        </p:txBody>
      </p:sp>
      <p:sp>
        <p:nvSpPr>
          <p:cNvPr id="12" name="Shape 10"/>
          <p:cNvSpPr/>
          <p:nvPr/>
        </p:nvSpPr>
        <p:spPr>
          <a:xfrm>
            <a:off x="640080" y="4800600"/>
            <a:ext cx="10908792" cy="960120"/>
          </a:xfrm>
          <a:prstGeom prst="roundRect">
            <a:avLst>
              <a:gd name="adj" fmla="val 9524"/>
            </a:avLst>
          </a:prstGeom>
          <a:solidFill>
            <a:srgbClr val="F7F5F0"/>
          </a:solidFill>
          <a:ln/>
        </p:spPr>
      </p:sp>
      <p:sp>
        <p:nvSpPr>
          <p:cNvPr id="13" name="Shape 11"/>
          <p:cNvSpPr/>
          <p:nvPr/>
        </p:nvSpPr>
        <p:spPr>
          <a:xfrm>
            <a:off x="10725912" y="5006340"/>
            <a:ext cx="548640" cy="548640"/>
          </a:xfrm>
          <a:prstGeom prst="ellipse">
            <a:avLst/>
          </a:prstGeom>
          <a:solidFill>
            <a:srgbClr val="3C6360"/>
          </a:solidFill>
          <a:ln/>
        </p:spPr>
      </p:sp>
      <p:sp>
        <p:nvSpPr>
          <p:cNvPr id="14" name="Text 12"/>
          <p:cNvSpPr/>
          <p:nvPr/>
        </p:nvSpPr>
        <p:spPr>
          <a:xfrm>
            <a:off x="10725912" y="5006340"/>
            <a:ext cx="548640" cy="548640"/>
          </a:xfrm>
          <a:prstGeom prst="rect">
            <a:avLst/>
          </a:prstGeom>
          <a:noFill/>
          <a:ln/>
        </p:spPr>
        <p:txBody>
          <a:bodyPr wrap="square" rtlCol="0" anchor="ctr"/>
          <a:lstStyle/>
          <a:p>
            <a:pPr marL="0" indent="0" algn="ctr">
              <a:buNone/>
            </a:pPr>
            <a:r>
              <a:rPr lang="en-US" sz="1800" b="1" dirty="0">
                <a:solidFill>
                  <a:srgbClr val="B8927F"/>
                </a:solidFill>
                <a:latin typeface="Arial" pitchFamily="34" charset="0"/>
                <a:ea typeface="Arial" pitchFamily="34" charset="-122"/>
                <a:cs typeface="Arial" pitchFamily="34" charset="-120"/>
              </a:rPr>
              <a:t>3</a:t>
            </a:r>
            <a:endParaRPr lang="en-US" sz="1800" dirty="0"/>
          </a:p>
        </p:txBody>
      </p:sp>
      <p:sp>
        <p:nvSpPr>
          <p:cNvPr id="15" name="Text 13"/>
          <p:cNvSpPr/>
          <p:nvPr/>
        </p:nvSpPr>
        <p:spPr>
          <a:xfrm>
            <a:off x="822960" y="4800600"/>
            <a:ext cx="9720072" cy="960120"/>
          </a:xfrm>
          <a:prstGeom prst="rect">
            <a:avLst/>
          </a:prstGeom>
          <a:noFill/>
          <a:ln/>
        </p:spPr>
        <p:txBody>
          <a:bodyPr wrap="square" rtlCol="0" anchor="ctr"/>
          <a:lstStyle/>
          <a:p>
            <a:pPr algn="r" rtl="1"/>
            <a:r>
              <a:rPr lang="he-IL" sz="1600" b="1" dirty="0">
                <a:solidFill>
                  <a:srgbClr val="1F2D2C"/>
                </a:solidFill>
                <a:latin typeface="Arial" pitchFamily="34" charset="0"/>
                <a:ea typeface="Arial" pitchFamily="34" charset="-122"/>
                <a:cs typeface="Arial" pitchFamily="34" charset="-120"/>
              </a:rPr>
              <a:t>החדרת אמצעים פולשניים: </a:t>
            </a:r>
            <a:r>
              <a:rPr lang="he-IL" sz="1600" b="1" dirty="0" err="1">
                <a:solidFill>
                  <a:srgbClr val="1F2D2C"/>
                </a:solidFill>
                <a:latin typeface="Arial" pitchFamily="34" charset="0"/>
                <a:ea typeface="Arial" pitchFamily="34" charset="-122"/>
                <a:cs typeface="Arial" pitchFamily="34" charset="-120"/>
              </a:rPr>
              <a:t>צנתרים</a:t>
            </a:r>
            <a:r>
              <a:rPr lang="he-IL" sz="1600" b="1" dirty="0">
                <a:solidFill>
                  <a:srgbClr val="1F2D2C"/>
                </a:solidFill>
                <a:latin typeface="Arial" pitchFamily="34" charset="0"/>
                <a:ea typeface="Arial" pitchFamily="34" charset="-122"/>
                <a:cs typeface="Arial" pitchFamily="34" charset="-120"/>
              </a:rPr>
              <a:t> ונקזים</a:t>
            </a:r>
          </a:p>
        </p:txBody>
      </p:sp>
      <p:sp>
        <p:nvSpPr>
          <p:cNvPr id="16" name="Text 14"/>
          <p:cNvSpPr/>
          <p:nvPr/>
        </p:nvSpPr>
        <p:spPr>
          <a:xfrm>
            <a:off x="640080" y="5623560"/>
            <a:ext cx="10908792" cy="548640"/>
          </a:xfrm>
          <a:prstGeom prst="rect">
            <a:avLst/>
          </a:prstGeom>
          <a:noFill/>
          <a:ln/>
        </p:spPr>
        <p:txBody>
          <a:bodyPr wrap="square" rtlCol="0" anchor="ctr"/>
          <a:lstStyle/>
          <a:p>
            <a:pPr algn="r" rtl="1"/>
            <a:r>
              <a:rPr lang="he-IL" sz="1350" i="1" dirty="0">
                <a:solidFill>
                  <a:srgbClr val="3C6360"/>
                </a:solidFill>
                <a:latin typeface="Arial" pitchFamily="34" charset="0"/>
                <a:ea typeface="Arial" pitchFamily="34" charset="-122"/>
                <a:cs typeface="Arial" pitchFamily="34" charset="-120"/>
              </a:rPr>
              <a:t>״שימוש בציוד רפואי שאינו סטרילי דיו, או סטייה מנהלי עיקור והיגיינה?״</a:t>
            </a:r>
          </a:p>
        </p:txBody>
      </p:sp>
    </p:spTree>
    <p:extLst>
      <p:ext uri="{BB962C8B-B14F-4D97-AF65-F5344CB8AC3E}">
        <p14:creationId xmlns:p14="http://schemas.microsoft.com/office/powerpoint/2010/main" val="7871785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98480" y="-1554480"/>
            <a:ext cx="3291840" cy="3291840"/>
          </a:xfrm>
          <a:prstGeom prst="ellipse">
            <a:avLst/>
          </a:prstGeom>
          <a:solidFill>
            <a:srgbClr val="244A47">
              <a:alpha val="12000"/>
            </a:srgbClr>
          </a:solidFill>
          <a:ln/>
        </p:spPr>
      </p:sp>
      <p:sp>
        <p:nvSpPr>
          <p:cNvPr id="3" name="Shape 1"/>
          <p:cNvSpPr/>
          <p:nvPr/>
        </p:nvSpPr>
        <p:spPr>
          <a:xfrm>
            <a:off x="-1828800" y="5669280"/>
            <a:ext cx="3108960" cy="3108960"/>
          </a:xfrm>
          <a:prstGeom prst="ellipse">
            <a:avLst/>
          </a:prstGeom>
          <a:solidFill>
            <a:srgbClr val="B5654A">
              <a:alpha val="10000"/>
            </a:srgbClr>
          </a:solidFill>
          <a:ln/>
        </p:spPr>
      </p:sp>
      <p:sp>
        <p:nvSpPr>
          <p:cNvPr id="4" name="Text 2"/>
          <p:cNvSpPr txBox="1"/>
          <p:nvPr/>
        </p:nvSpPr>
        <p:spPr>
          <a:xfrm>
            <a:off x="502920" y="274320"/>
            <a:ext cx="7772400" cy="320040"/>
          </a:xfrm>
          <a:prstGeom prst="rect">
            <a:avLst/>
          </a:prstGeom>
          <a:noFill/>
          <a:ln/>
        </p:spPr>
        <p:txBody>
          <a:bodyPr wrap="square" lIns="0" tIns="0" rIns="0" bIns="0" rtlCol="0" anchor="ctr"/>
          <a:lstStyle/>
          <a:p>
            <a:pPr marL="0" indent="0" algn="r">
              <a:buNone/>
            </a:pPr>
            <a:endParaRPr lang="en-US" sz="1400" dirty="0"/>
          </a:p>
        </p:txBody>
      </p:sp>
      <p:sp>
        <p:nvSpPr>
          <p:cNvPr id="5" name="Text 3"/>
          <p:cNvSpPr txBox="1"/>
          <p:nvPr/>
        </p:nvSpPr>
        <p:spPr>
          <a:xfrm>
            <a:off x="502920" y="566928"/>
            <a:ext cx="11183112" cy="502920"/>
          </a:xfrm>
          <a:prstGeom prst="rect">
            <a:avLst/>
          </a:prstGeom>
          <a:noFill/>
          <a:ln/>
        </p:spPr>
        <p:txBody>
          <a:bodyPr wrap="square" lIns="0" tIns="0" rIns="0" bIns="0" rtlCol="0" anchor="ctr"/>
          <a:lstStyle/>
          <a:p>
            <a:pPr marL="0" indent="0" algn="r">
              <a:buNone/>
            </a:pPr>
            <a:r>
              <a:rPr lang="en-US" sz="2700" b="1" dirty="0">
                <a:solidFill>
                  <a:srgbClr val="16302E"/>
                </a:solidFill>
                <a:latin typeface="Cambria" pitchFamily="34" charset="0"/>
                <a:ea typeface="Cambria" pitchFamily="34" charset="-122"/>
                <a:cs typeface="Cambria" pitchFamily="34" charset="-120"/>
              </a:rPr>
              <a:t>איך בית המשפט בוחן תיקי זיהום?</a:t>
            </a:r>
            <a:endParaRPr lang="en-US" sz="2700" dirty="0"/>
          </a:p>
        </p:txBody>
      </p:sp>
      <p:sp>
        <p:nvSpPr>
          <p:cNvPr id="6" name="Text 4"/>
          <p:cNvSpPr txBox="1"/>
          <p:nvPr/>
        </p:nvSpPr>
        <p:spPr>
          <a:xfrm>
            <a:off x="502920" y="1042416"/>
            <a:ext cx="11183112" cy="365760"/>
          </a:xfrm>
          <a:prstGeom prst="rect">
            <a:avLst/>
          </a:prstGeom>
          <a:noFill/>
          <a:ln/>
        </p:spPr>
        <p:txBody>
          <a:bodyPr wrap="square" lIns="0" tIns="0" rIns="0" bIns="0" rtlCol="0" anchor="ctr"/>
          <a:lstStyle/>
          <a:p>
            <a:pPr marL="0" indent="0" algn="r">
              <a:buNone/>
            </a:pPr>
            <a:r>
              <a:rPr lang="en-US" sz="1300" dirty="0">
                <a:solidFill>
                  <a:srgbClr val="2B2B28"/>
                </a:solidFill>
                <a:latin typeface="Calibri" pitchFamily="34" charset="0"/>
                <a:ea typeface="Calibri" pitchFamily="34" charset="-122"/>
                <a:cs typeface="Calibri" pitchFamily="34" charset="-120"/>
              </a:rPr>
              <a:t>עצם רכישת הזיהום בבית החולים אינה מעבירה אוטומטית את נטל ההוכחה: בית המשפט בוחן שורת נסיבות ומבחני ראיה</a:t>
            </a:r>
            <a:endParaRPr lang="en-US" sz="1300" dirty="0"/>
          </a:p>
        </p:txBody>
      </p:sp>
      <p:sp>
        <p:nvSpPr>
          <p:cNvPr id="7" name="Shape 5"/>
          <p:cNvSpPr/>
          <p:nvPr/>
        </p:nvSpPr>
        <p:spPr>
          <a:xfrm>
            <a:off x="502920" y="1536192"/>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8" name="Shape 6"/>
          <p:cNvSpPr/>
          <p:nvPr/>
        </p:nvSpPr>
        <p:spPr>
          <a:xfrm>
            <a:off x="649224" y="1682496"/>
            <a:ext cx="347472" cy="347472"/>
          </a:xfrm>
          <a:prstGeom prst="ellipse">
            <a:avLst/>
          </a:prstGeom>
          <a:solidFill>
            <a:srgbClr val="D7A928"/>
          </a:solidFill>
          <a:ln/>
        </p:spPr>
      </p:sp>
      <p:sp>
        <p:nvSpPr>
          <p:cNvPr id="9" name="Text 7"/>
          <p:cNvSpPr txBox="1"/>
          <p:nvPr/>
        </p:nvSpPr>
        <p:spPr>
          <a:xfrm>
            <a:off x="649224" y="1682496"/>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1</a:t>
            </a:r>
            <a:endParaRPr lang="en-US" sz="1500" dirty="0"/>
          </a:p>
        </p:txBody>
      </p:sp>
      <p:sp>
        <p:nvSpPr>
          <p:cNvPr id="10" name="Text 8"/>
          <p:cNvSpPr txBox="1"/>
          <p:nvPr/>
        </p:nvSpPr>
        <p:spPr>
          <a:xfrm>
            <a:off x="649224" y="2103120"/>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מצב המטופל לפני ההדבקה</a:t>
            </a:r>
            <a:endParaRPr lang="en-US" sz="1250" dirty="0"/>
          </a:p>
        </p:txBody>
      </p:sp>
      <p:sp>
        <p:nvSpPr>
          <p:cNvPr id="11" name="Text 9"/>
          <p:cNvSpPr txBox="1"/>
          <p:nvPr/>
        </p:nvSpPr>
        <p:spPr>
          <a:xfrm>
            <a:off x="649224" y="2487168"/>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רקע רפואי וגורמי סיכון אישיים עובר לאשפוז, כדי להבחין מהדבקה הקשורה לטיפול עצמו.</a:t>
            </a:r>
            <a:endParaRPr lang="en-US" sz="1000" dirty="0"/>
          </a:p>
        </p:txBody>
      </p:sp>
      <p:sp>
        <p:nvSpPr>
          <p:cNvPr id="12" name="Shape 10"/>
          <p:cNvSpPr/>
          <p:nvPr/>
        </p:nvSpPr>
        <p:spPr>
          <a:xfrm>
            <a:off x="4292498" y="1536192"/>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13" name="Shape 11"/>
          <p:cNvSpPr/>
          <p:nvPr/>
        </p:nvSpPr>
        <p:spPr>
          <a:xfrm>
            <a:off x="4438802" y="1682496"/>
            <a:ext cx="347472" cy="347472"/>
          </a:xfrm>
          <a:prstGeom prst="ellipse">
            <a:avLst/>
          </a:prstGeom>
          <a:solidFill>
            <a:srgbClr val="D7A928"/>
          </a:solidFill>
          <a:ln/>
        </p:spPr>
      </p:sp>
      <p:sp>
        <p:nvSpPr>
          <p:cNvPr id="14" name="Text 12"/>
          <p:cNvSpPr txBox="1"/>
          <p:nvPr/>
        </p:nvSpPr>
        <p:spPr>
          <a:xfrm>
            <a:off x="4438802" y="1682496"/>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2</a:t>
            </a:r>
            <a:endParaRPr lang="en-US" sz="1500" dirty="0"/>
          </a:p>
        </p:txBody>
      </p:sp>
      <p:sp>
        <p:nvSpPr>
          <p:cNvPr id="15" name="Text 13"/>
          <p:cNvSpPr txBox="1"/>
          <p:nvPr/>
        </p:nvSpPr>
        <p:spPr>
          <a:xfrm>
            <a:off x="4438802" y="2103120"/>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שכיחות הזיהום</a:t>
            </a:r>
            <a:endParaRPr lang="en-US" sz="1250" dirty="0"/>
          </a:p>
        </p:txBody>
      </p:sp>
      <p:sp>
        <p:nvSpPr>
          <p:cNvPr id="16" name="Text 14"/>
          <p:cNvSpPr txBox="1"/>
          <p:nvPr/>
        </p:nvSpPr>
        <p:spPr>
          <a:xfrm>
            <a:off x="4438802" y="2487168"/>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ככל שהזיהום נדיר וחריג יותר, כך גוברת האפשרות שמקורו בכשל של הצוות.</a:t>
            </a:r>
            <a:endParaRPr lang="en-US" sz="1000" dirty="0"/>
          </a:p>
        </p:txBody>
      </p:sp>
      <p:sp>
        <p:nvSpPr>
          <p:cNvPr id="17" name="Shape 15"/>
          <p:cNvSpPr/>
          <p:nvPr/>
        </p:nvSpPr>
        <p:spPr>
          <a:xfrm>
            <a:off x="8082077" y="1536192"/>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18" name="Shape 16"/>
          <p:cNvSpPr/>
          <p:nvPr/>
        </p:nvSpPr>
        <p:spPr>
          <a:xfrm>
            <a:off x="8228381" y="1682496"/>
            <a:ext cx="347472" cy="347472"/>
          </a:xfrm>
          <a:prstGeom prst="ellipse">
            <a:avLst/>
          </a:prstGeom>
          <a:solidFill>
            <a:srgbClr val="D7A928"/>
          </a:solidFill>
          <a:ln/>
        </p:spPr>
      </p:sp>
      <p:sp>
        <p:nvSpPr>
          <p:cNvPr id="19" name="Text 17"/>
          <p:cNvSpPr txBox="1"/>
          <p:nvPr/>
        </p:nvSpPr>
        <p:spPr>
          <a:xfrm>
            <a:off x="8228381" y="1682496"/>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3</a:t>
            </a:r>
            <a:endParaRPr lang="en-US" sz="1500" dirty="0"/>
          </a:p>
        </p:txBody>
      </p:sp>
      <p:sp>
        <p:nvSpPr>
          <p:cNvPr id="20" name="Text 18"/>
          <p:cNvSpPr txBox="1"/>
          <p:nvPr/>
        </p:nvSpPr>
        <p:spPr>
          <a:xfrm>
            <a:off x="8228381" y="2103120"/>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סטריליזציה ונהלים</a:t>
            </a:r>
            <a:endParaRPr lang="en-US" sz="1250" dirty="0"/>
          </a:p>
        </p:txBody>
      </p:sp>
      <p:sp>
        <p:nvSpPr>
          <p:cNvPr id="21" name="Text 19"/>
          <p:cNvSpPr txBox="1"/>
          <p:nvPr/>
        </p:nvSpPr>
        <p:spPr>
          <a:xfrm>
            <a:off x="8228381" y="2487168"/>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האם הצוות פעל לפי נהלי עיקור, חיטוי והיגיינה מוגדרים ומתועדים.</a:t>
            </a:r>
            <a:endParaRPr lang="en-US" sz="1000" dirty="0"/>
          </a:p>
        </p:txBody>
      </p:sp>
      <p:sp>
        <p:nvSpPr>
          <p:cNvPr id="22" name="Shape 20"/>
          <p:cNvSpPr/>
          <p:nvPr/>
        </p:nvSpPr>
        <p:spPr>
          <a:xfrm>
            <a:off x="502920" y="3374136"/>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23" name="Shape 21"/>
          <p:cNvSpPr/>
          <p:nvPr/>
        </p:nvSpPr>
        <p:spPr>
          <a:xfrm>
            <a:off x="649224" y="3520440"/>
            <a:ext cx="347472" cy="347472"/>
          </a:xfrm>
          <a:prstGeom prst="ellipse">
            <a:avLst/>
          </a:prstGeom>
          <a:solidFill>
            <a:srgbClr val="D7A928"/>
          </a:solidFill>
          <a:ln/>
        </p:spPr>
      </p:sp>
      <p:sp>
        <p:nvSpPr>
          <p:cNvPr id="24" name="Text 22"/>
          <p:cNvSpPr txBox="1"/>
          <p:nvPr/>
        </p:nvSpPr>
        <p:spPr>
          <a:xfrm>
            <a:off x="649224" y="3520440"/>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649224" y="3941064"/>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הדבקה חוזרת באותה מחלקה</a:t>
            </a:r>
            <a:endParaRPr lang="en-US" sz="1250" dirty="0"/>
          </a:p>
        </p:txBody>
      </p:sp>
      <p:sp>
        <p:nvSpPr>
          <p:cNvPr id="26" name="Text 24"/>
          <p:cNvSpPr txBox="1"/>
          <p:nvPr/>
        </p:nvSpPr>
        <p:spPr>
          <a:xfrm>
            <a:off x="649224" y="4325112"/>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מקרים דומים וחוזרים מקשים על הטענה שמדובר בצירוף מקרים אקראי.</a:t>
            </a:r>
            <a:endParaRPr lang="en-US" sz="1000" dirty="0"/>
          </a:p>
        </p:txBody>
      </p:sp>
      <p:sp>
        <p:nvSpPr>
          <p:cNvPr id="27" name="Shape 25"/>
          <p:cNvSpPr/>
          <p:nvPr/>
        </p:nvSpPr>
        <p:spPr>
          <a:xfrm>
            <a:off x="4292498" y="3374136"/>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28" name="Shape 26"/>
          <p:cNvSpPr/>
          <p:nvPr/>
        </p:nvSpPr>
        <p:spPr>
          <a:xfrm>
            <a:off x="4438802" y="3520440"/>
            <a:ext cx="347472" cy="347472"/>
          </a:xfrm>
          <a:prstGeom prst="ellipse">
            <a:avLst/>
          </a:prstGeom>
          <a:solidFill>
            <a:srgbClr val="D7A928"/>
          </a:solidFill>
          <a:ln/>
        </p:spPr>
      </p:sp>
      <p:sp>
        <p:nvSpPr>
          <p:cNvPr id="29" name="Text 27"/>
          <p:cNvSpPr txBox="1"/>
          <p:nvPr/>
        </p:nvSpPr>
        <p:spPr>
          <a:xfrm>
            <a:off x="4438802" y="3520440"/>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5</a:t>
            </a:r>
            <a:endParaRPr lang="en-US" sz="1500" dirty="0"/>
          </a:p>
        </p:txBody>
      </p:sp>
      <p:sp>
        <p:nvSpPr>
          <p:cNvPr id="30" name="Text 28"/>
          <p:cNvSpPr txBox="1"/>
          <p:nvPr/>
        </p:nvSpPr>
        <p:spPr>
          <a:xfrm>
            <a:off x="4438802" y="3941064"/>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תיעוד רפואי וועדת בירור</a:t>
            </a:r>
            <a:endParaRPr lang="en-US" sz="1250" dirty="0"/>
          </a:p>
        </p:txBody>
      </p:sp>
      <p:sp>
        <p:nvSpPr>
          <p:cNvPr id="31" name="Text 29"/>
          <p:cNvSpPr txBox="1"/>
          <p:nvPr/>
        </p:nvSpPr>
        <p:spPr>
          <a:xfrm>
            <a:off x="4438802" y="4325112"/>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חוסר תיעוד בזמן אמת פועל לרעת בית החולים; נבדק מתי הוקמה ועדת הבירור והאם פעלה בשקיפות ובזמן סביר.</a:t>
            </a:r>
            <a:endParaRPr lang="en-US" sz="1000" dirty="0"/>
          </a:p>
        </p:txBody>
      </p:sp>
      <p:sp>
        <p:nvSpPr>
          <p:cNvPr id="32" name="Shape 30"/>
          <p:cNvSpPr/>
          <p:nvPr/>
        </p:nvSpPr>
        <p:spPr>
          <a:xfrm>
            <a:off x="8082077" y="3374136"/>
            <a:ext cx="3606698" cy="1691640"/>
          </a:xfrm>
          <a:prstGeom prst="roundRect">
            <a:avLst>
              <a:gd name="adj" fmla="val 4324"/>
            </a:avLst>
          </a:prstGeom>
          <a:solidFill>
            <a:srgbClr val="FFFFFF"/>
          </a:solidFill>
          <a:ln/>
          <a:effectLst>
            <a:outerShdw blurRad="76200" dist="25400" dir="5400000" algn="bl" rotWithShape="0">
              <a:srgbClr val="000000">
                <a:alpha val="12000"/>
              </a:srgbClr>
            </a:outerShdw>
          </a:effectLst>
        </p:spPr>
      </p:sp>
      <p:sp>
        <p:nvSpPr>
          <p:cNvPr id="33" name="Shape 31"/>
          <p:cNvSpPr/>
          <p:nvPr/>
        </p:nvSpPr>
        <p:spPr>
          <a:xfrm>
            <a:off x="8228381" y="3520440"/>
            <a:ext cx="347472" cy="347472"/>
          </a:xfrm>
          <a:prstGeom prst="ellipse">
            <a:avLst/>
          </a:prstGeom>
          <a:solidFill>
            <a:srgbClr val="D7A928"/>
          </a:solidFill>
          <a:ln/>
        </p:spPr>
      </p:sp>
      <p:sp>
        <p:nvSpPr>
          <p:cNvPr id="34" name="Text 32"/>
          <p:cNvSpPr txBox="1"/>
          <p:nvPr/>
        </p:nvSpPr>
        <p:spPr>
          <a:xfrm>
            <a:off x="8228381" y="3520440"/>
            <a:ext cx="347472" cy="347472"/>
          </a:xfrm>
          <a:prstGeom prst="rect">
            <a:avLst/>
          </a:prstGeom>
          <a:noFill/>
          <a:ln/>
        </p:spPr>
        <p:txBody>
          <a:bodyPr wrap="square" lIns="0" tIns="0" rIns="0" bIns="0" rtlCol="0" anchor="ctr"/>
          <a:lstStyle/>
          <a:p>
            <a:pPr marL="0" indent="0" algn="ctr">
              <a:buNone/>
            </a:pPr>
            <a:r>
              <a:rPr lang="en-US" sz="1500" b="1" dirty="0">
                <a:solidFill>
                  <a:srgbClr val="16302E"/>
                </a:solidFill>
                <a:latin typeface="Calibri" pitchFamily="34" charset="0"/>
                <a:ea typeface="Calibri" pitchFamily="34" charset="-122"/>
                <a:cs typeface="Calibri" pitchFamily="34" charset="-120"/>
              </a:rPr>
              <a:t>6</a:t>
            </a:r>
            <a:endParaRPr lang="en-US" sz="1500" dirty="0"/>
          </a:p>
        </p:txBody>
      </p:sp>
      <p:sp>
        <p:nvSpPr>
          <p:cNvPr id="35" name="Text 33"/>
          <p:cNvSpPr txBox="1"/>
          <p:nvPr/>
        </p:nvSpPr>
        <p:spPr>
          <a:xfrm>
            <a:off x="8228381" y="3941064"/>
            <a:ext cx="3314090" cy="402336"/>
          </a:xfrm>
          <a:prstGeom prst="rect">
            <a:avLst/>
          </a:prstGeom>
          <a:noFill/>
          <a:ln/>
        </p:spPr>
        <p:txBody>
          <a:bodyPr wrap="square" lIns="0" tIns="0" rIns="0" bIns="0" rtlCol="0" anchor="ctr"/>
          <a:lstStyle/>
          <a:p>
            <a:pPr marL="0" indent="0" algn="r">
              <a:lnSpc>
                <a:spcPts val="1500"/>
              </a:lnSpc>
              <a:buNone/>
            </a:pPr>
            <a:r>
              <a:rPr lang="en-US" sz="1250" b="1" dirty="0">
                <a:solidFill>
                  <a:srgbClr val="16302E"/>
                </a:solidFill>
                <a:latin typeface="Calibri" pitchFamily="34" charset="0"/>
                <a:ea typeface="Calibri" pitchFamily="34" charset="-122"/>
                <a:cs typeface="Calibri" pitchFamily="34" charset="-120"/>
              </a:rPr>
              <a:t>נטל ההוכחה (סע' 41)</a:t>
            </a:r>
            <a:endParaRPr lang="en-US" sz="1250" dirty="0"/>
          </a:p>
        </p:txBody>
      </p:sp>
      <p:sp>
        <p:nvSpPr>
          <p:cNvPr id="36" name="Text 34"/>
          <p:cNvSpPr txBox="1"/>
          <p:nvPr/>
        </p:nvSpPr>
        <p:spPr>
          <a:xfrm>
            <a:off x="8228381" y="4325112"/>
            <a:ext cx="3314090" cy="649224"/>
          </a:xfrm>
          <a:prstGeom prst="rect">
            <a:avLst/>
          </a:prstGeom>
          <a:noFill/>
          <a:ln/>
        </p:spPr>
        <p:txBody>
          <a:bodyPr wrap="square" lIns="0" tIns="0" rIns="0" bIns="0" rtlCol="0" anchor="t"/>
          <a:lstStyle/>
          <a:p>
            <a:pPr marL="0" indent="0" algn="r">
              <a:lnSpc>
                <a:spcPts val="1250"/>
              </a:lnSpc>
              <a:buNone/>
            </a:pPr>
            <a:r>
              <a:rPr lang="en-US" sz="1000" dirty="0">
                <a:solidFill>
                  <a:srgbClr val="2B2B28"/>
                </a:solidFill>
                <a:latin typeface="Calibri" pitchFamily="34" charset="0"/>
                <a:ea typeface="Calibri" pitchFamily="34" charset="-122"/>
                <a:cs typeface="Calibri" pitchFamily="34" charset="-120"/>
              </a:rPr>
              <a:t>“הדבר מדבר בעד עצמו”: כשהמטופל לא יכול לדעת את מקור ההדבקה, הנטל עשוי לעבור לכתפי בית החולים.</a:t>
            </a:r>
            <a:endParaRPr lang="en-US" sz="1000" dirty="0"/>
          </a:p>
        </p:txBody>
      </p:sp>
      <p:sp>
        <p:nvSpPr>
          <p:cNvPr id="37" name="Shape 35"/>
          <p:cNvSpPr/>
          <p:nvPr/>
        </p:nvSpPr>
        <p:spPr>
          <a:xfrm>
            <a:off x="502920" y="5193792"/>
            <a:ext cx="11185855" cy="932688"/>
          </a:xfrm>
          <a:prstGeom prst="roundRect">
            <a:avLst>
              <a:gd name="adj" fmla="val 5882"/>
            </a:avLst>
          </a:prstGeom>
          <a:solidFill>
            <a:srgbClr val="244A47"/>
          </a:solidFill>
          <a:ln/>
        </p:spPr>
      </p:sp>
      <p:sp>
        <p:nvSpPr>
          <p:cNvPr id="38" name="Text 36"/>
          <p:cNvSpPr txBox="1"/>
          <p:nvPr/>
        </p:nvSpPr>
        <p:spPr>
          <a:xfrm>
            <a:off x="777240" y="5193792"/>
            <a:ext cx="10637215" cy="932688"/>
          </a:xfrm>
          <a:prstGeom prst="rect">
            <a:avLst/>
          </a:prstGeom>
          <a:noFill/>
          <a:ln/>
        </p:spPr>
        <p:txBody>
          <a:bodyPr wrap="square" lIns="0" tIns="0" rIns="0" bIns="0" rtlCol="0" anchor="ctr"/>
          <a:lstStyle/>
          <a:p>
            <a:pPr marL="0" indent="0" algn="r">
              <a:lnSpc>
                <a:spcPts val="1700"/>
              </a:lnSpc>
              <a:buNone/>
            </a:pPr>
            <a:r>
              <a:rPr lang="en-US" sz="1250" dirty="0">
                <a:solidFill>
                  <a:srgbClr val="FFFFFF"/>
                </a:solidFill>
                <a:latin typeface="Calibri" pitchFamily="34" charset="0"/>
                <a:ea typeface="Calibri" pitchFamily="34" charset="-122"/>
                <a:cs typeface="Calibri" pitchFamily="34" charset="-120"/>
              </a:rPr>
              <a:t>כאשר הנסיבות מתיישבות יותר עם כשל במניעת הזיהום, עשוי נטל השכנוע לעבור לבית החולים: עדות כללית על הקפדה על היגיינה לא תמיד תספיק, וייתכן שיידרש להציג נהלים, הדרכות ונתוני ניטור על יישום נאות במקרה הספציפי.</a:t>
            </a:r>
            <a:endParaRPr lang="en-US" sz="1250" dirty="0"/>
          </a:p>
        </p:txBody>
      </p:sp>
      <p:sp>
        <p:nvSpPr>
          <p:cNvPr id="39" name="Text 37"/>
          <p:cNvSpPr txBox="1"/>
          <p:nvPr/>
        </p:nvSpPr>
        <p:spPr>
          <a:xfrm>
            <a:off x="502920" y="6236208"/>
            <a:ext cx="11185855" cy="274320"/>
          </a:xfrm>
          <a:prstGeom prst="rect">
            <a:avLst/>
          </a:prstGeom>
          <a:noFill/>
          <a:ln/>
        </p:spPr>
        <p:txBody>
          <a:bodyPr wrap="square" lIns="0" tIns="0" rIns="0" bIns="0" rtlCol="0" anchor="ctr"/>
          <a:lstStyle/>
          <a:p>
            <a:pPr marL="0" indent="0" algn="r">
              <a:buNone/>
            </a:pPr>
            <a:r>
              <a:rPr lang="en-US" sz="950" i="1" dirty="0">
                <a:solidFill>
                  <a:srgbClr val="7A7A72"/>
                </a:solidFill>
                <a:latin typeface="Calibri" pitchFamily="34" charset="0"/>
                <a:ea typeface="Calibri" pitchFamily="34" charset="-122"/>
                <a:cs typeface="Calibri" pitchFamily="34" charset="-120"/>
              </a:rPr>
              <a:t>מקור: orendin.com, “זיהום נרכש בבית חולים”</a:t>
            </a:r>
            <a:endParaRPr lang="en-US" sz="950" dirty="0"/>
          </a:p>
        </p:txBody>
      </p:sp>
    </p:spTree>
    <p:extLst>
      <p:ext uri="{BB962C8B-B14F-4D97-AF65-F5344CB8AC3E}">
        <p14:creationId xmlns:p14="http://schemas.microsoft.com/office/powerpoint/2010/main" val="5034436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08792" cy="640080"/>
          </a:xfrm>
          <a:prstGeom prst="rect">
            <a:avLst/>
          </a:prstGeom>
          <a:noFill/>
          <a:ln/>
        </p:spPr>
        <p:txBody>
          <a:bodyPr wrap="square" rtlCol="0" anchor="ctr"/>
          <a:lstStyle/>
          <a:p>
            <a:pPr marL="0" indent="0" algn="r" rtl="1">
              <a:buNone/>
            </a:pPr>
            <a:r>
              <a:rPr lang="en-US" sz="2800" b="1" dirty="0">
                <a:solidFill>
                  <a:srgbClr val="3C6360"/>
                </a:solidFill>
                <a:latin typeface="Arial" pitchFamily="34" charset="0"/>
                <a:ea typeface="Arial" pitchFamily="34" charset="-122"/>
                <a:cs typeface="Arial" pitchFamily="34" charset="-120"/>
              </a:rPr>
              <a:t>האם כל זיהום בבית חולים הוא עילה לתביעה?</a:t>
            </a:r>
            <a:endParaRPr lang="en-US" sz="2800" dirty="0"/>
          </a:p>
        </p:txBody>
      </p:sp>
      <p:sp>
        <p:nvSpPr>
          <p:cNvPr id="3" name="Text 1"/>
          <p:cNvSpPr/>
          <p:nvPr/>
        </p:nvSpPr>
        <p:spPr>
          <a:xfrm>
            <a:off x="640080" y="1078992"/>
            <a:ext cx="10908792" cy="457200"/>
          </a:xfrm>
          <a:prstGeom prst="rect">
            <a:avLst/>
          </a:prstGeom>
          <a:noFill/>
          <a:ln/>
        </p:spPr>
        <p:txBody>
          <a:bodyPr wrap="square" rtlCol="0" anchor="ctr"/>
          <a:lstStyle/>
          <a:p>
            <a:pPr algn="r" rtl="1"/>
            <a:r>
              <a:rPr lang="he-IL" sz="1400" dirty="0">
                <a:solidFill>
                  <a:srgbClr val="5C6B69"/>
                </a:solidFill>
                <a:latin typeface="Arial" pitchFamily="34" charset="0"/>
                <a:ea typeface="Arial" pitchFamily="34" charset="-122"/>
                <a:cs typeface="Arial" pitchFamily="34" charset="-120"/>
              </a:rPr>
              <a:t>זיהום במהלך אשפוז אינו מעיד תמיד על כשל רפואי: פרוצדורות ואשפוזים כרוכים בסיכון מובנה</a:t>
            </a:r>
          </a:p>
        </p:txBody>
      </p:sp>
      <p:sp>
        <p:nvSpPr>
          <p:cNvPr id="4" name="Shape 2"/>
          <p:cNvSpPr/>
          <p:nvPr/>
        </p:nvSpPr>
        <p:spPr>
          <a:xfrm>
            <a:off x="6323076" y="1783080"/>
            <a:ext cx="5225796" cy="4480560"/>
          </a:xfrm>
          <a:prstGeom prst="roundRect">
            <a:avLst>
              <a:gd name="adj" fmla="val 2449"/>
            </a:avLst>
          </a:prstGeom>
          <a:solidFill>
            <a:srgbClr val="F7F5F0"/>
          </a:solidFill>
          <a:ln/>
          <a:effectLst>
            <a:outerShdw blurRad="101600" dist="38100" dir="5400000" algn="bl" rotWithShape="0">
              <a:srgbClr val="000000">
                <a:alpha val="12000"/>
              </a:srgbClr>
            </a:outerShdw>
          </a:effectLst>
        </p:spPr>
      </p:sp>
      <p:sp>
        <p:nvSpPr>
          <p:cNvPr id="5" name="Shape 3"/>
          <p:cNvSpPr/>
          <p:nvPr/>
        </p:nvSpPr>
        <p:spPr>
          <a:xfrm>
            <a:off x="6323076" y="1783080"/>
            <a:ext cx="5225796" cy="685800"/>
          </a:xfrm>
          <a:prstGeom prst="roundRect">
            <a:avLst>
              <a:gd name="adj" fmla="val 16000"/>
            </a:avLst>
          </a:prstGeom>
          <a:solidFill>
            <a:srgbClr val="3C6360"/>
          </a:solidFill>
          <a:ln/>
        </p:spPr>
      </p:sp>
      <p:sp>
        <p:nvSpPr>
          <p:cNvPr id="6" name="Shape 4"/>
          <p:cNvSpPr/>
          <p:nvPr/>
        </p:nvSpPr>
        <p:spPr>
          <a:xfrm>
            <a:off x="6323076" y="2148840"/>
            <a:ext cx="5225796" cy="320040"/>
          </a:xfrm>
          <a:prstGeom prst="rect">
            <a:avLst/>
          </a:prstGeom>
          <a:solidFill>
            <a:srgbClr val="3C6360"/>
          </a:solidFill>
          <a:ln/>
        </p:spPr>
      </p:sp>
      <p:sp>
        <p:nvSpPr>
          <p:cNvPr id="7" name="Text 5"/>
          <p:cNvSpPr/>
          <p:nvPr/>
        </p:nvSpPr>
        <p:spPr>
          <a:xfrm>
            <a:off x="6551676" y="1837944"/>
            <a:ext cx="4768596" cy="548640"/>
          </a:xfrm>
          <a:prstGeom prst="rect">
            <a:avLst/>
          </a:prstGeom>
          <a:noFill/>
          <a:ln/>
        </p:spPr>
        <p:txBody>
          <a:bodyPr wrap="square" rtlCol="0" anchor="ctr"/>
          <a:lstStyle/>
          <a:p>
            <a:pPr marL="0" indent="0" algn="r" rtl="1">
              <a:buNone/>
            </a:pPr>
            <a:r>
              <a:rPr lang="en-US" sz="1600" b="1" dirty="0">
                <a:solidFill>
                  <a:srgbClr val="FFFFFF"/>
                </a:solidFill>
                <a:latin typeface="Arial" pitchFamily="34" charset="0"/>
                <a:ea typeface="Arial" pitchFamily="34" charset="-122"/>
                <a:cs typeface="Arial" pitchFamily="34" charset="-120"/>
              </a:rPr>
              <a:t>סיבוך מוכר: לא רשלנות</a:t>
            </a:r>
            <a:endParaRPr lang="en-US" sz="1600" dirty="0"/>
          </a:p>
        </p:txBody>
      </p:sp>
      <p:sp>
        <p:nvSpPr>
          <p:cNvPr id="8" name="Text 6"/>
          <p:cNvSpPr/>
          <p:nvPr/>
        </p:nvSpPr>
        <p:spPr>
          <a:xfrm>
            <a:off x="6597396" y="2697480"/>
            <a:ext cx="4677156" cy="3383280"/>
          </a:xfrm>
          <a:prstGeom prst="rect">
            <a:avLst/>
          </a:prstGeom>
          <a:noFill/>
          <a:ln/>
        </p:spPr>
        <p:txBody>
          <a:bodyPr wrap="square" rtlCol="0" anchor="ctr"/>
          <a:lstStyle/>
          <a:p>
            <a:pPr marL="228600" indent="-228600" algn="r">
              <a:lnSpc>
                <a:spcPct val="120000"/>
              </a:lnSpc>
              <a:spcAft>
                <a:spcPts val="1400"/>
              </a:spcAft>
              <a:buSzPct val="100000"/>
              <a:buChar char="✓"/>
            </a:pPr>
            <a:r>
              <a:rPr lang="en-US" sz="1350" dirty="0">
                <a:solidFill>
                  <a:srgbClr val="1F2D2C"/>
                </a:solidFill>
                <a:latin typeface="Arial" pitchFamily="34" charset="0"/>
                <a:ea typeface="Arial" pitchFamily="34" charset="-122"/>
                <a:cs typeface="Arial" pitchFamily="34" charset="-120"/>
              </a:rPr>
              <a:t>הזיהום מוכר כסיבוך אפשרי של הפרוצדורה</a:t>
            </a:r>
            <a:endParaRPr lang="en-US" sz="1350" dirty="0"/>
          </a:p>
          <a:p>
            <a:pPr marL="228600" indent="-228600" algn="r">
              <a:lnSpc>
                <a:spcPct val="120000"/>
              </a:lnSpc>
              <a:spcAft>
                <a:spcPts val="1400"/>
              </a:spcAft>
              <a:buSzPct val="100000"/>
              <a:buChar char="✓"/>
            </a:pPr>
            <a:r>
              <a:rPr lang="en-US" sz="1350" dirty="0">
                <a:solidFill>
                  <a:srgbClr val="1F2D2C"/>
                </a:solidFill>
                <a:latin typeface="Arial" pitchFamily="34" charset="0"/>
                <a:ea typeface="Arial" pitchFamily="34" charset="-122"/>
                <a:cs typeface="Arial" pitchFamily="34" charset="-120"/>
              </a:rPr>
              <a:t>הצוות הסביר למטופל מראש והתיעוד מלא</a:t>
            </a:r>
            <a:endParaRPr lang="en-US" sz="1350" dirty="0"/>
          </a:p>
          <a:p>
            <a:pPr marL="228600" indent="-228600" algn="r">
              <a:lnSpc>
                <a:spcPct val="120000"/>
              </a:lnSpc>
              <a:spcAft>
                <a:spcPts val="1400"/>
              </a:spcAft>
              <a:buSzPct val="100000"/>
              <a:buChar char="✓"/>
            </a:pPr>
            <a:r>
              <a:rPr lang="en-US" sz="1350" dirty="0">
                <a:solidFill>
                  <a:srgbClr val="1F2D2C"/>
                </a:solidFill>
                <a:latin typeface="Arial" pitchFamily="34" charset="0"/>
                <a:ea typeface="Arial" pitchFamily="34" charset="-122"/>
                <a:cs typeface="Arial" pitchFamily="34" charset="-120"/>
              </a:rPr>
              <a:t>הצוות פעל לפי הנהלים ללא איחור בטיפול</a:t>
            </a:r>
            <a:endParaRPr lang="en-US" sz="1350" dirty="0"/>
          </a:p>
          <a:p>
            <a:pPr marL="228600" indent="-228600" algn="r">
              <a:lnSpc>
                <a:spcPct val="120000"/>
              </a:lnSpc>
              <a:spcAft>
                <a:spcPts val="1400"/>
              </a:spcAft>
              <a:buSzPct val="100000"/>
              <a:buChar char="✓"/>
            </a:pPr>
            <a:r>
              <a:rPr lang="en-US" sz="1350" dirty="0">
                <a:solidFill>
                  <a:srgbClr val="1F2D2C"/>
                </a:solidFill>
                <a:latin typeface="Arial" pitchFamily="34" charset="0"/>
                <a:ea typeface="Arial" pitchFamily="34" charset="-122"/>
                <a:cs typeface="Arial" pitchFamily="34" charset="-120"/>
              </a:rPr>
              <a:t>לא הופיעו סימנים מוקדמים שחייבו בירור נוסף</a:t>
            </a:r>
            <a:endParaRPr lang="en-US" sz="1350" dirty="0"/>
          </a:p>
        </p:txBody>
      </p:sp>
      <p:sp>
        <p:nvSpPr>
          <p:cNvPr id="9" name="Shape 7"/>
          <p:cNvSpPr/>
          <p:nvPr/>
        </p:nvSpPr>
        <p:spPr>
          <a:xfrm>
            <a:off x="640080" y="1783080"/>
            <a:ext cx="5225796" cy="4480560"/>
          </a:xfrm>
          <a:prstGeom prst="roundRect">
            <a:avLst>
              <a:gd name="adj" fmla="val 2449"/>
            </a:avLst>
          </a:prstGeom>
          <a:solidFill>
            <a:srgbClr val="F7F5F0"/>
          </a:solidFill>
          <a:ln/>
          <a:effectLst>
            <a:outerShdw blurRad="101600" dist="38100" dir="5400000" algn="bl" rotWithShape="0">
              <a:srgbClr val="000000">
                <a:alpha val="12000"/>
              </a:srgbClr>
            </a:outerShdw>
          </a:effectLst>
        </p:spPr>
      </p:sp>
      <p:sp>
        <p:nvSpPr>
          <p:cNvPr id="10" name="Shape 8"/>
          <p:cNvSpPr/>
          <p:nvPr/>
        </p:nvSpPr>
        <p:spPr>
          <a:xfrm>
            <a:off x="640080" y="1783080"/>
            <a:ext cx="5225796" cy="685800"/>
          </a:xfrm>
          <a:prstGeom prst="roundRect">
            <a:avLst>
              <a:gd name="adj" fmla="val 16000"/>
            </a:avLst>
          </a:prstGeom>
          <a:solidFill>
            <a:srgbClr val="B5654A"/>
          </a:solidFill>
          <a:ln/>
        </p:spPr>
      </p:sp>
      <p:sp>
        <p:nvSpPr>
          <p:cNvPr id="11" name="Shape 9"/>
          <p:cNvSpPr/>
          <p:nvPr/>
        </p:nvSpPr>
        <p:spPr>
          <a:xfrm>
            <a:off x="640080" y="2148840"/>
            <a:ext cx="5225796" cy="320040"/>
          </a:xfrm>
          <a:prstGeom prst="rect">
            <a:avLst/>
          </a:prstGeom>
          <a:solidFill>
            <a:srgbClr val="B5654A"/>
          </a:solidFill>
          <a:ln/>
        </p:spPr>
      </p:sp>
      <p:sp>
        <p:nvSpPr>
          <p:cNvPr id="12" name="Text 10"/>
          <p:cNvSpPr/>
          <p:nvPr/>
        </p:nvSpPr>
        <p:spPr>
          <a:xfrm>
            <a:off x="868680" y="1837944"/>
            <a:ext cx="4768596" cy="548640"/>
          </a:xfrm>
          <a:prstGeom prst="rect">
            <a:avLst/>
          </a:prstGeom>
          <a:noFill/>
          <a:ln/>
        </p:spPr>
        <p:txBody>
          <a:bodyPr wrap="square" rtlCol="0" anchor="ctr"/>
          <a:lstStyle/>
          <a:p>
            <a:pPr marL="0" indent="0" algn="r" rtl="1">
              <a:buNone/>
            </a:pPr>
            <a:r>
              <a:rPr lang="en-US" sz="1600" b="1" dirty="0">
                <a:solidFill>
                  <a:srgbClr val="FFFFFF"/>
                </a:solidFill>
                <a:latin typeface="Arial" pitchFamily="34" charset="0"/>
                <a:ea typeface="Arial" pitchFamily="34" charset="-122"/>
                <a:cs typeface="Arial" pitchFamily="34" charset="-120"/>
              </a:rPr>
              <a:t>עשוי להעיד על רשלנות</a:t>
            </a:r>
            <a:endParaRPr lang="en-US" sz="1600" dirty="0"/>
          </a:p>
        </p:txBody>
      </p:sp>
      <p:sp>
        <p:nvSpPr>
          <p:cNvPr id="13" name="Text 11"/>
          <p:cNvSpPr/>
          <p:nvPr/>
        </p:nvSpPr>
        <p:spPr>
          <a:xfrm>
            <a:off x="914400" y="2697480"/>
            <a:ext cx="4677156" cy="3383280"/>
          </a:xfrm>
          <a:prstGeom prst="rect">
            <a:avLst/>
          </a:prstGeom>
          <a:noFill/>
          <a:ln/>
        </p:spPr>
        <p:txBody>
          <a:bodyPr wrap="square" rtlCol="0" anchor="ctr"/>
          <a:lstStyle/>
          <a:p>
            <a:pPr marL="228600" indent="-228600" algn="r">
              <a:lnSpc>
                <a:spcPct val="120000"/>
              </a:lnSpc>
              <a:spcAft>
                <a:spcPts val="1100"/>
              </a:spcAft>
              <a:buSzPct val="100000"/>
              <a:buChar char="✗"/>
            </a:pPr>
            <a:r>
              <a:rPr lang="en-US" sz="1350" dirty="0">
                <a:solidFill>
                  <a:srgbClr val="1F2D2C"/>
                </a:solidFill>
                <a:latin typeface="Arial" pitchFamily="34" charset="0"/>
                <a:ea typeface="Arial" pitchFamily="34" charset="-122"/>
                <a:cs typeface="Arial" pitchFamily="34" charset="-120"/>
              </a:rPr>
              <a:t>הצוות איחר לאבחן את הזיהום או לטפל בו</a:t>
            </a:r>
            <a:endParaRPr lang="en-US" sz="1350" dirty="0"/>
          </a:p>
          <a:p>
            <a:pPr marL="228600" indent="-228600" algn="r">
              <a:lnSpc>
                <a:spcPct val="120000"/>
              </a:lnSpc>
              <a:spcAft>
                <a:spcPts val="1100"/>
              </a:spcAft>
              <a:buSzPct val="100000"/>
              <a:buChar char="✗"/>
            </a:pPr>
            <a:r>
              <a:rPr lang="en-US" sz="1350" dirty="0">
                <a:solidFill>
                  <a:srgbClr val="1F2D2C"/>
                </a:solidFill>
                <a:latin typeface="Arial" pitchFamily="34" charset="0"/>
                <a:ea typeface="Arial" pitchFamily="34" charset="-122"/>
                <a:cs typeface="Arial" pitchFamily="34" charset="-120"/>
              </a:rPr>
              <a:t>הצוות לא שמר על כללי הסטריליזציה</a:t>
            </a:r>
            <a:endParaRPr lang="en-US" sz="1350" dirty="0"/>
          </a:p>
          <a:p>
            <a:pPr marL="228600" indent="-228600" algn="r">
              <a:lnSpc>
                <a:spcPct val="120000"/>
              </a:lnSpc>
              <a:spcAft>
                <a:spcPts val="1100"/>
              </a:spcAft>
              <a:buSzPct val="100000"/>
              <a:buChar char="✗"/>
            </a:pPr>
            <a:r>
              <a:rPr lang="en-US" sz="1350" dirty="0">
                <a:solidFill>
                  <a:srgbClr val="1F2D2C"/>
                </a:solidFill>
                <a:latin typeface="Arial" pitchFamily="34" charset="0"/>
                <a:ea typeface="Arial" pitchFamily="34" charset="-122"/>
                <a:cs typeface="Arial" pitchFamily="34" charset="-120"/>
              </a:rPr>
              <a:t>שימוש בציוד פגום או לא סטרילי</a:t>
            </a:r>
            <a:endParaRPr lang="en-US" sz="1350" dirty="0"/>
          </a:p>
          <a:p>
            <a:pPr marL="228600" indent="-228600" algn="r">
              <a:lnSpc>
                <a:spcPct val="120000"/>
              </a:lnSpc>
              <a:spcAft>
                <a:spcPts val="1100"/>
              </a:spcAft>
              <a:buSzPct val="100000"/>
              <a:buChar char="✗"/>
            </a:pPr>
            <a:r>
              <a:rPr lang="en-US" sz="1350" dirty="0">
                <a:solidFill>
                  <a:srgbClr val="1F2D2C"/>
                </a:solidFill>
                <a:latin typeface="Arial" pitchFamily="34" charset="0"/>
                <a:ea typeface="Arial" pitchFamily="34" charset="-122"/>
                <a:cs typeface="Arial" pitchFamily="34" charset="-120"/>
              </a:rPr>
              <a:t>התעלמות מסימנים שהעידו על התפתחות זיהום</a:t>
            </a:r>
            <a:endParaRPr lang="en-US" sz="1350" dirty="0"/>
          </a:p>
          <a:p>
            <a:pPr marL="228600" indent="-228600" algn="r">
              <a:lnSpc>
                <a:spcPct val="120000"/>
              </a:lnSpc>
              <a:spcAft>
                <a:spcPts val="1100"/>
              </a:spcAft>
              <a:buSzPct val="100000"/>
              <a:buChar char="✗"/>
            </a:pPr>
            <a:r>
              <a:rPr lang="en-US" sz="1350" dirty="0">
                <a:solidFill>
                  <a:srgbClr val="1F2D2C"/>
                </a:solidFill>
                <a:latin typeface="Arial" pitchFamily="34" charset="0"/>
                <a:ea typeface="Arial" pitchFamily="34" charset="-122"/>
                <a:cs typeface="Arial" pitchFamily="34" charset="-120"/>
              </a:rPr>
              <a:t>מקרים דומים נוספים באותה מחלקה: כשל מערכתי</a:t>
            </a:r>
            <a:endParaRPr lang="en-US" sz="1350" dirty="0"/>
          </a:p>
        </p:txBody>
      </p:sp>
    </p:spTree>
    <p:extLst>
      <p:ext uri="{BB962C8B-B14F-4D97-AF65-F5344CB8AC3E}">
        <p14:creationId xmlns:p14="http://schemas.microsoft.com/office/powerpoint/2010/main" val="19949467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200400" y="-2743200"/>
            <a:ext cx="6400800" cy="6400800"/>
          </a:xfrm>
          <a:prstGeom prst="ellipse">
            <a:avLst/>
          </a:prstGeom>
          <a:solidFill>
            <a:srgbClr val="3C6360">
              <a:alpha val="60000"/>
            </a:srgbClr>
          </a:solidFill>
          <a:ln/>
        </p:spPr>
      </p:sp>
      <p:sp>
        <p:nvSpPr>
          <p:cNvPr id="3" name="Text 1"/>
          <p:cNvSpPr/>
          <p:nvPr/>
        </p:nvSpPr>
        <p:spPr>
          <a:xfrm>
            <a:off x="822960" y="640080"/>
            <a:ext cx="10543032" cy="548640"/>
          </a:xfrm>
          <a:prstGeom prst="rect">
            <a:avLst/>
          </a:prstGeom>
          <a:noFill/>
          <a:ln/>
        </p:spPr>
        <p:txBody>
          <a:bodyPr wrap="square" rtlCol="0" anchor="ctr"/>
          <a:lstStyle/>
          <a:p>
            <a:pPr marL="0" indent="0" algn="r" rtl="1">
              <a:buNone/>
            </a:pPr>
            <a:r>
              <a:rPr lang="en-US" sz="2400" b="1" dirty="0">
                <a:solidFill>
                  <a:srgbClr val="B8927F"/>
                </a:solidFill>
                <a:latin typeface="Arial" pitchFamily="34" charset="0"/>
                <a:ea typeface="Arial" pitchFamily="34" charset="-122"/>
                <a:cs typeface="Arial" pitchFamily="34" charset="-120"/>
              </a:rPr>
              <a:t>פסק </a:t>
            </a:r>
            <a:r>
              <a:rPr lang="en-US" sz="2400" b="1" dirty="0" err="1">
                <a:solidFill>
                  <a:srgbClr val="B8927F"/>
                </a:solidFill>
                <a:latin typeface="Arial" pitchFamily="34" charset="0"/>
                <a:ea typeface="Arial" pitchFamily="34" charset="-122"/>
                <a:cs typeface="Arial" pitchFamily="34" charset="-120"/>
              </a:rPr>
              <a:t>דין</a:t>
            </a:r>
            <a:r>
              <a:rPr lang="en-US" sz="2400" b="1" dirty="0">
                <a:solidFill>
                  <a:srgbClr val="B8927F"/>
                </a:solidFill>
                <a:latin typeface="Arial" pitchFamily="34" charset="0"/>
                <a:ea typeface="Arial" pitchFamily="34" charset="-122"/>
                <a:cs typeface="Arial" pitchFamily="34" charset="-120"/>
              </a:rPr>
              <a:t> </a:t>
            </a:r>
            <a:r>
              <a:rPr lang="en-US" sz="2400" b="1" dirty="0" err="1" smtClean="0">
                <a:solidFill>
                  <a:srgbClr val="B8927F"/>
                </a:solidFill>
                <a:latin typeface="Arial" pitchFamily="34" charset="0"/>
                <a:ea typeface="Arial" pitchFamily="34" charset="-122"/>
                <a:cs typeface="Arial" pitchFamily="34" charset="-120"/>
              </a:rPr>
              <a:t>עדכני</a:t>
            </a:r>
            <a:r>
              <a:rPr lang="en-US" sz="2400" b="1" dirty="0" smtClean="0">
                <a:solidFill>
                  <a:srgbClr val="B8927F"/>
                </a:solidFill>
                <a:latin typeface="Arial" pitchFamily="34" charset="0"/>
                <a:ea typeface="Arial" pitchFamily="34" charset="-122"/>
                <a:cs typeface="Arial" pitchFamily="34" charset="-120"/>
              </a:rPr>
              <a:t> </a:t>
            </a:r>
            <a:r>
              <a:rPr lang="he-IL" sz="2400" b="1" dirty="0" smtClean="0">
                <a:solidFill>
                  <a:srgbClr val="B8927F"/>
                </a:solidFill>
                <a:latin typeface="Arial" pitchFamily="34" charset="0"/>
                <a:ea typeface="Arial" pitchFamily="34" charset="-122"/>
                <a:cs typeface="Arial" pitchFamily="34" charset="-120"/>
              </a:rPr>
              <a:t>מאוגוסט </a:t>
            </a:r>
            <a:r>
              <a:rPr lang="en-US" sz="2400" b="1" dirty="0" smtClean="0">
                <a:solidFill>
                  <a:srgbClr val="B8927F"/>
                </a:solidFill>
                <a:latin typeface="Arial" pitchFamily="34" charset="0"/>
                <a:ea typeface="Arial" pitchFamily="34" charset="-122"/>
                <a:cs typeface="Arial" pitchFamily="34" charset="-120"/>
              </a:rPr>
              <a:t>2026</a:t>
            </a:r>
            <a:endParaRPr lang="en-US" sz="2400" dirty="0"/>
          </a:p>
        </p:txBody>
      </p:sp>
      <p:sp>
        <p:nvSpPr>
          <p:cNvPr id="4" name="Text 2"/>
          <p:cNvSpPr/>
          <p:nvPr/>
        </p:nvSpPr>
        <p:spPr>
          <a:xfrm>
            <a:off x="822960" y="1371600"/>
            <a:ext cx="6309360" cy="2377440"/>
          </a:xfrm>
          <a:prstGeom prst="rect">
            <a:avLst/>
          </a:prstGeom>
          <a:noFill/>
          <a:ln/>
        </p:spPr>
        <p:txBody>
          <a:bodyPr wrap="square" rtlCol="0" anchor="ctr"/>
          <a:lstStyle/>
          <a:p>
            <a:pPr algn="r" rtl="1">
              <a:lnSpc>
                <a:spcPct val="135000"/>
              </a:lnSpc>
            </a:pPr>
            <a:r>
              <a:rPr lang="he-IL" sz="2200" dirty="0">
                <a:solidFill>
                  <a:schemeClr val="tx1">
                    <a:lumMod val="65000"/>
                    <a:lumOff val="35000"/>
                  </a:schemeClr>
                </a:solidFill>
                <a:latin typeface="Arial" pitchFamily="34" charset="0"/>
                <a:ea typeface="Arial" pitchFamily="34" charset="-122"/>
                <a:cs typeface="Arial" pitchFamily="34" charset="-120"/>
              </a:rPr>
              <a:t>תביעה בעקבות פטירת פג שנדבק בחיידק עמיד בפגייה. בית החולים לא הציג את מלוא תוצאות הסקר, לא הוכיח אילו נהלים והדרכות התקיימו לפני האירוע, ולא הציג ראיות קונקרטיות לניטור וליישום אמצעי המניעה.</a:t>
            </a:r>
            <a:endParaRPr lang="he-IL" sz="2200" dirty="0">
              <a:solidFill>
                <a:schemeClr val="tx1">
                  <a:lumMod val="65000"/>
                  <a:lumOff val="35000"/>
                </a:schemeClr>
              </a:solidFill>
              <a:latin typeface="Arial" pitchFamily="34" charset="0"/>
              <a:ea typeface="Arial" pitchFamily="34" charset="-122"/>
              <a:cs typeface="Arial" pitchFamily="34" charset="-120"/>
            </a:endParaRPr>
          </a:p>
        </p:txBody>
      </p:sp>
      <p:sp>
        <p:nvSpPr>
          <p:cNvPr id="5" name="Text 3"/>
          <p:cNvSpPr/>
          <p:nvPr/>
        </p:nvSpPr>
        <p:spPr>
          <a:xfrm>
            <a:off x="822960" y="3840480"/>
            <a:ext cx="6309360" cy="1463040"/>
          </a:xfrm>
          <a:prstGeom prst="rect">
            <a:avLst/>
          </a:prstGeom>
          <a:noFill/>
          <a:ln/>
        </p:spPr>
        <p:txBody>
          <a:bodyPr wrap="square" rtlCol="0" anchor="ctr"/>
          <a:lstStyle/>
          <a:p>
            <a:pPr algn="r" rtl="1">
              <a:lnSpc>
                <a:spcPct val="130000"/>
              </a:lnSpc>
            </a:pPr>
            <a:endParaRPr lang="he-IL" sz="1350" i="1" dirty="0">
              <a:solidFill>
                <a:srgbClr val="AFC4C1"/>
              </a:solidFill>
              <a:latin typeface="Arial" pitchFamily="34" charset="0"/>
              <a:ea typeface="Arial" pitchFamily="34" charset="-122"/>
              <a:cs typeface="Arial" pitchFamily="34" charset="-120"/>
            </a:endParaRPr>
          </a:p>
        </p:txBody>
      </p:sp>
      <p:sp>
        <p:nvSpPr>
          <p:cNvPr id="6" name="Shape 4"/>
          <p:cNvSpPr/>
          <p:nvPr/>
        </p:nvSpPr>
        <p:spPr>
          <a:xfrm>
            <a:off x="7589520" y="1463040"/>
            <a:ext cx="3794760" cy="3291840"/>
          </a:xfrm>
          <a:prstGeom prst="roundRect">
            <a:avLst>
              <a:gd name="adj" fmla="val 4167"/>
            </a:avLst>
          </a:prstGeom>
          <a:solidFill>
            <a:srgbClr val="3C6360"/>
          </a:solidFill>
          <a:ln w="12700">
            <a:solidFill>
              <a:srgbClr val="B8927F"/>
            </a:solidFill>
            <a:prstDash val="solid"/>
          </a:ln>
        </p:spPr>
      </p:sp>
      <p:sp>
        <p:nvSpPr>
          <p:cNvPr id="7" name="Text 5"/>
          <p:cNvSpPr/>
          <p:nvPr/>
        </p:nvSpPr>
        <p:spPr>
          <a:xfrm>
            <a:off x="7589520" y="1783080"/>
            <a:ext cx="3794760" cy="457200"/>
          </a:xfrm>
          <a:prstGeom prst="rect">
            <a:avLst/>
          </a:prstGeom>
          <a:noFill/>
          <a:ln/>
        </p:spPr>
        <p:txBody>
          <a:bodyPr wrap="square" rtlCol="0" anchor="ctr"/>
          <a:lstStyle/>
          <a:p>
            <a:pPr marL="0" indent="0" algn="ctr">
              <a:buNone/>
            </a:pPr>
            <a:r>
              <a:rPr lang="en-US" sz="1300" dirty="0">
                <a:solidFill>
                  <a:srgbClr val="CFE0DD"/>
                </a:solidFill>
                <a:latin typeface="Arial" pitchFamily="34" charset="0"/>
                <a:ea typeface="Arial" pitchFamily="34" charset="-122"/>
                <a:cs typeface="Arial" pitchFamily="34" charset="-120"/>
              </a:rPr>
              <a:t>הפיצוי שנפסק לעיזבון</a:t>
            </a:r>
            <a:endParaRPr lang="en-US" sz="1300" dirty="0"/>
          </a:p>
        </p:txBody>
      </p:sp>
      <p:sp>
        <p:nvSpPr>
          <p:cNvPr id="8" name="Text 6"/>
          <p:cNvSpPr/>
          <p:nvPr/>
        </p:nvSpPr>
        <p:spPr>
          <a:xfrm>
            <a:off x="7589520" y="2240280"/>
            <a:ext cx="3794760" cy="1051560"/>
          </a:xfrm>
          <a:prstGeom prst="rect">
            <a:avLst/>
          </a:prstGeom>
          <a:noFill/>
          <a:ln/>
        </p:spPr>
        <p:txBody>
          <a:bodyPr wrap="square" rtlCol="0" anchor="ctr"/>
          <a:lstStyle/>
          <a:p>
            <a:pPr marL="0" indent="0" algn="ctr">
              <a:buNone/>
            </a:pPr>
            <a:r>
              <a:rPr lang="en-US" sz="4000" b="1" dirty="0">
                <a:solidFill>
                  <a:srgbClr val="B8927F"/>
                </a:solidFill>
                <a:latin typeface="Arial" pitchFamily="34" charset="0"/>
                <a:ea typeface="Arial" pitchFamily="34" charset="-122"/>
                <a:cs typeface="Arial" pitchFamily="34" charset="-120"/>
              </a:rPr>
              <a:t>1,788,524</a:t>
            </a:r>
            <a:endParaRPr lang="en-US" sz="4000" dirty="0"/>
          </a:p>
        </p:txBody>
      </p:sp>
      <p:sp>
        <p:nvSpPr>
          <p:cNvPr id="9" name="Text 7"/>
          <p:cNvSpPr/>
          <p:nvPr/>
        </p:nvSpPr>
        <p:spPr>
          <a:xfrm>
            <a:off x="7589520" y="3200400"/>
            <a:ext cx="3794760" cy="411480"/>
          </a:xfrm>
          <a:prstGeom prst="rect">
            <a:avLst/>
          </a:prstGeom>
          <a:noFill/>
          <a:ln/>
        </p:spPr>
        <p:txBody>
          <a:bodyPr wrap="square" rtlCol="0" anchor="ctr"/>
          <a:lstStyle/>
          <a:p>
            <a:pPr marL="0" indent="0" algn="ctr">
              <a:buNone/>
            </a:pPr>
            <a:r>
              <a:rPr lang="en-US" sz="1400" dirty="0">
                <a:solidFill>
                  <a:srgbClr val="FFFFFF"/>
                </a:solidFill>
                <a:latin typeface="Arial" pitchFamily="34" charset="0"/>
                <a:ea typeface="Arial" pitchFamily="34" charset="-122"/>
                <a:cs typeface="Arial" pitchFamily="34" charset="-120"/>
              </a:rPr>
              <a:t>שקלים חדשים ₪</a:t>
            </a:r>
            <a:endParaRPr lang="en-US" sz="1400" dirty="0"/>
          </a:p>
        </p:txBody>
      </p:sp>
      <p:sp>
        <p:nvSpPr>
          <p:cNvPr id="10" name="Shape 8"/>
          <p:cNvSpPr/>
          <p:nvPr/>
        </p:nvSpPr>
        <p:spPr>
          <a:xfrm>
            <a:off x="8138160" y="3794760"/>
            <a:ext cx="2743200" cy="0"/>
          </a:xfrm>
          <a:prstGeom prst="line">
            <a:avLst/>
          </a:prstGeom>
          <a:noFill/>
          <a:ln w="12700">
            <a:solidFill>
              <a:srgbClr val="B8927F">
                <a:alpha val="60000"/>
              </a:srgbClr>
            </a:solidFill>
            <a:prstDash val="solid"/>
          </a:ln>
        </p:spPr>
      </p:sp>
      <p:sp>
        <p:nvSpPr>
          <p:cNvPr id="11" name="Text 9"/>
          <p:cNvSpPr/>
          <p:nvPr/>
        </p:nvSpPr>
        <p:spPr>
          <a:xfrm>
            <a:off x="7589520" y="3977640"/>
            <a:ext cx="3794760" cy="685800"/>
          </a:xfrm>
          <a:prstGeom prst="rect">
            <a:avLst/>
          </a:prstGeom>
          <a:noFill/>
          <a:ln/>
        </p:spPr>
        <p:txBody>
          <a:bodyPr wrap="square" rtlCol="0" anchor="ctr"/>
          <a:lstStyle/>
          <a:p>
            <a:pPr marL="0" indent="0" algn="ctr">
              <a:lnSpc>
                <a:spcPct val="125000"/>
              </a:lnSpc>
              <a:buNone/>
            </a:pPr>
            <a:r>
              <a:rPr lang="en-US" sz="1050" dirty="0">
                <a:solidFill>
                  <a:srgbClr val="AFC4C1"/>
                </a:solidFill>
                <a:latin typeface="Arial" pitchFamily="34" charset="0"/>
                <a:ea typeface="Arial" pitchFamily="34" charset="-122"/>
                <a:cs typeface="Arial" pitchFamily="34" charset="-120"/>
              </a:rPr>
              <a:t>ת״א (מחוזי ת״א) 3316-10-18</a:t>
            </a:r>
            <a:endParaRPr lang="en-US" sz="1050" dirty="0"/>
          </a:p>
          <a:p>
            <a:pPr marL="0" indent="0" algn="ctr">
              <a:lnSpc>
                <a:spcPct val="125000"/>
              </a:lnSpc>
              <a:buNone/>
            </a:pPr>
            <a:r>
              <a:rPr lang="en-US" sz="1050" dirty="0">
                <a:solidFill>
                  <a:srgbClr val="AFC4C1"/>
                </a:solidFill>
                <a:latin typeface="Arial" pitchFamily="34" charset="0"/>
                <a:ea typeface="Arial" pitchFamily="34" charset="-122"/>
                <a:cs typeface="Arial" pitchFamily="34" charset="-120"/>
              </a:rPr>
              <a:t>פס׳ 27–40, 93–96, 128–129</a:t>
            </a:r>
            <a:endParaRPr lang="en-US" sz="1050" dirty="0"/>
          </a:p>
        </p:txBody>
      </p:sp>
      <p:sp>
        <p:nvSpPr>
          <p:cNvPr id="12" name="Text 10"/>
          <p:cNvSpPr/>
          <p:nvPr/>
        </p:nvSpPr>
        <p:spPr>
          <a:xfrm>
            <a:off x="822960" y="5989320"/>
            <a:ext cx="10543032" cy="457200"/>
          </a:xfrm>
          <a:prstGeom prst="rect">
            <a:avLst/>
          </a:prstGeom>
          <a:noFill/>
          <a:ln/>
        </p:spPr>
        <p:txBody>
          <a:bodyPr wrap="square" rtlCol="0" anchor="ctr"/>
          <a:lstStyle/>
          <a:p>
            <a:pPr algn="r" rtl="1"/>
            <a:r>
              <a:rPr lang="he-IL" sz="1250" b="1" dirty="0">
                <a:solidFill>
                  <a:srgbClr val="B8927F"/>
                </a:solidFill>
                <a:latin typeface="Arial" pitchFamily="34" charset="0"/>
                <a:ea typeface="Arial" pitchFamily="34" charset="-122"/>
                <a:cs typeface="Arial" pitchFamily="34" charset="-120"/>
              </a:rPr>
              <a:t>בית המשפט: אמירה כללית שהצוות "מקפיד על היגיינה" אינה מספקת ראייה מספקת</a:t>
            </a:r>
          </a:p>
        </p:txBody>
      </p:sp>
    </p:spTree>
    <p:extLst>
      <p:ext uri="{BB962C8B-B14F-4D97-AF65-F5344CB8AC3E}">
        <p14:creationId xmlns:p14="http://schemas.microsoft.com/office/powerpoint/2010/main" val="3041221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37452</TotalTime>
  <Words>4709</Words>
  <Application>Microsoft Office PowerPoint</Application>
  <PresentationFormat>מותאם אישית</PresentationFormat>
  <Paragraphs>769</Paragraphs>
  <Slides>82</Slides>
  <Notes>78</Notes>
  <HiddenSlides>0</HiddenSlides>
  <MMClips>0</MMClips>
  <ScaleCrop>false</ScaleCrop>
  <HeadingPairs>
    <vt:vector size="4" baseType="variant">
      <vt:variant>
        <vt:lpstr>ערכת נושא</vt:lpstr>
      </vt:variant>
      <vt:variant>
        <vt:i4>1</vt:i4>
      </vt:variant>
      <vt:variant>
        <vt:lpstr>כותרות שקופיות</vt:lpstr>
      </vt:variant>
      <vt:variant>
        <vt:i4>82</vt:i4>
      </vt:variant>
    </vt:vector>
  </HeadingPairs>
  <TitlesOfParts>
    <vt:vector size="83" baseType="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User</cp:lastModifiedBy>
  <cp:revision>147</cp:revision>
  <cp:lastPrinted>2026-09-13T10:33:04Z</cp:lastPrinted>
  <dcterms:created xsi:type="dcterms:W3CDTF">2026-08-20T07:49:26Z</dcterms:created>
  <dcterms:modified xsi:type="dcterms:W3CDTF">2026-09-15T09:02:57Z</dcterms:modified>
</cp:coreProperties>
</file>